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8288000" cy="10287000"/>
  <p:notesSz cx="6858000" cy="9144000"/>
  <p:embeddedFontLst>
    <p:embeddedFont>
      <p:font typeface="Canva Sans Bold" charset="1" panose="020B0803030501040103"/>
      <p:regular r:id="rId39"/>
    </p:embeddedFont>
    <p:embeddedFont>
      <p:font typeface="Canva Sans" charset="1" panose="020B0503030501040103"/>
      <p:regular r:id="rId40"/>
    </p:embeddedFont>
    <p:embeddedFont>
      <p:font typeface="Helveticish Bold" charset="1" panose="020B0704020202020204"/>
      <p:regular r:id="rId41"/>
    </p:embeddedFont>
    <p:embeddedFont>
      <p:font typeface="Now Heavy" charset="1" panose="00000A00000000000000"/>
      <p:regular r:id="rId42"/>
    </p:embeddedFont>
    <p:embeddedFont>
      <p:font typeface="Open Sans Extra Bold" charset="1" panose="020B0906030804020204"/>
      <p:regular r:id="rId43"/>
    </p:embeddedFont>
    <p:embeddedFont>
      <p:font typeface="Open Sans 1" charset="1" panose="020B0606030504020204"/>
      <p:regular r:id="rId44"/>
    </p:embeddedFont>
    <p:embeddedFont>
      <p:font typeface="Kollektif Bold" charset="1" panose="020B0604020101010102"/>
      <p:regular r:id="rId45"/>
    </p:embeddedFont>
    <p:embeddedFont>
      <p:font typeface="Open Sans 2 Bold" charset="1" panose="00000000000000000000"/>
      <p:regular r:id="rId46"/>
    </p:embeddedFont>
    <p:embeddedFont>
      <p:font typeface="Open Sans 2" charset="1" panose="0000000000000000000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42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4.jpe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Relationship Id="rId4" Target="../media/image58.png" Type="http://schemas.openxmlformats.org/officeDocument/2006/relationships/image"/><Relationship Id="rId5" Target="https://www.remcreadwomen.eu" TargetMode="External" Type="http://schemas.openxmlformats.org/officeDocument/2006/relationships/hyperlink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5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35690" y="6373635"/>
            <a:ext cx="3297043" cy="0"/>
          </a:xfrm>
          <a:prstGeom prst="line">
            <a:avLst/>
          </a:prstGeom>
          <a:ln cap="flat" w="1333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35690" y="22806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27" r="0" b="-175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690" y="8894778"/>
            <a:ext cx="4241790" cy="869567"/>
          </a:xfrm>
          <a:custGeom>
            <a:avLst/>
            <a:gdLst/>
            <a:ahLst/>
            <a:cxnLst/>
            <a:rect r="r" b="b" t="t" l="l"/>
            <a:pathLst>
              <a:path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599307" y="52007"/>
            <a:ext cx="7502835" cy="10182986"/>
            <a:chOff x="0" y="0"/>
            <a:chExt cx="5508686" cy="7476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686" cy="7475220"/>
            </a:xfrm>
            <a:custGeom>
              <a:avLst/>
              <a:gdLst/>
              <a:ahLst/>
              <a:cxnLst/>
              <a:rect r="r" b="b" t="t" l="l"/>
              <a:pathLst>
                <a:path h="7475220" w="5508686">
                  <a:moveTo>
                    <a:pt x="395729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395729" y="742950"/>
                  </a:lnTo>
                  <a:lnTo>
                    <a:pt x="395729" y="6818630"/>
                  </a:lnTo>
                  <a:close/>
                  <a:moveTo>
                    <a:pt x="942045" y="438150"/>
                  </a:moveTo>
                  <a:lnTo>
                    <a:pt x="451761" y="438150"/>
                  </a:lnTo>
                  <a:lnTo>
                    <a:pt x="451761" y="7113270"/>
                  </a:lnTo>
                  <a:lnTo>
                    <a:pt x="942045" y="7113270"/>
                  </a:lnTo>
                  <a:lnTo>
                    <a:pt x="942045" y="438150"/>
                  </a:lnTo>
                  <a:close/>
                  <a:moveTo>
                    <a:pt x="1362288" y="0"/>
                  </a:moveTo>
                  <a:lnTo>
                    <a:pt x="1097885" y="0"/>
                  </a:lnTo>
                  <a:lnTo>
                    <a:pt x="1097885" y="7103110"/>
                  </a:lnTo>
                  <a:lnTo>
                    <a:pt x="1362288" y="7103110"/>
                  </a:lnTo>
                  <a:lnTo>
                    <a:pt x="1362288" y="0"/>
                  </a:lnTo>
                  <a:close/>
                  <a:moveTo>
                    <a:pt x="4624424" y="6370320"/>
                  </a:moveTo>
                  <a:lnTo>
                    <a:pt x="5020153" y="6370320"/>
                  </a:lnTo>
                  <a:lnTo>
                    <a:pt x="5020153" y="294640"/>
                  </a:lnTo>
                  <a:lnTo>
                    <a:pt x="4624424" y="294640"/>
                  </a:lnTo>
                  <a:lnTo>
                    <a:pt x="4624424" y="6370320"/>
                  </a:lnTo>
                  <a:close/>
                  <a:moveTo>
                    <a:pt x="5112957" y="6404610"/>
                  </a:moveTo>
                  <a:lnTo>
                    <a:pt x="5508686" y="6404610"/>
                  </a:lnTo>
                  <a:lnTo>
                    <a:pt x="5508686" y="1520190"/>
                  </a:lnTo>
                  <a:lnTo>
                    <a:pt x="5112957" y="1520190"/>
                  </a:lnTo>
                  <a:lnTo>
                    <a:pt x="5112957" y="6404610"/>
                  </a:lnTo>
                  <a:close/>
                  <a:moveTo>
                    <a:pt x="4076357" y="6675120"/>
                  </a:moveTo>
                  <a:lnTo>
                    <a:pt x="4566641" y="6675120"/>
                  </a:lnTo>
                  <a:lnTo>
                    <a:pt x="4566641" y="0"/>
                  </a:lnTo>
                  <a:lnTo>
                    <a:pt x="4076357" y="0"/>
                  </a:lnTo>
                  <a:lnTo>
                    <a:pt x="4076357" y="6675120"/>
                  </a:lnTo>
                  <a:close/>
                  <a:moveTo>
                    <a:pt x="3657865" y="7113270"/>
                  </a:moveTo>
                  <a:lnTo>
                    <a:pt x="3922268" y="7113270"/>
                  </a:lnTo>
                  <a:lnTo>
                    <a:pt x="3922268" y="10160"/>
                  </a:lnTo>
                  <a:lnTo>
                    <a:pt x="3657865" y="10160"/>
                  </a:lnTo>
                  <a:lnTo>
                    <a:pt x="3657865" y="7113270"/>
                  </a:lnTo>
                  <a:close/>
                  <a:moveTo>
                    <a:pt x="1744008" y="372110"/>
                  </a:moveTo>
                  <a:lnTo>
                    <a:pt x="1479606" y="372110"/>
                  </a:lnTo>
                  <a:lnTo>
                    <a:pt x="1479606" y="7475220"/>
                  </a:lnTo>
                  <a:lnTo>
                    <a:pt x="1744008" y="7475220"/>
                  </a:lnTo>
                  <a:lnTo>
                    <a:pt x="1744008" y="372110"/>
                  </a:lnTo>
                  <a:close/>
                  <a:moveTo>
                    <a:pt x="3521287" y="148590"/>
                  </a:moveTo>
                  <a:lnTo>
                    <a:pt x="1814049" y="148590"/>
                  </a:lnTo>
                  <a:lnTo>
                    <a:pt x="1814049" y="7251700"/>
                  </a:lnTo>
                  <a:lnTo>
                    <a:pt x="3521287" y="7251700"/>
                  </a:lnTo>
                  <a:lnTo>
                    <a:pt x="3521287" y="148590"/>
                  </a:ln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80014" t="0" r="-23279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35690" y="3965197"/>
            <a:ext cx="9381867" cy="1857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ВСТУП ДО СОЦІАЛЬНИХ МЕРЕЖ</a:t>
            </a:r>
          </a:p>
          <a:p>
            <a:pPr algn="l">
              <a:lnSpc>
                <a:spcPts val="11249"/>
              </a:lnSpc>
            </a:pPr>
            <a:r>
              <a:rPr lang="en-US" b="true" sz="4499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ТРЕНІНГ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5690" y="7449960"/>
            <a:ext cx="9697422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480" b="true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[МОДУЛЬ 2 • </a:t>
            </a:r>
          </a:p>
          <a:p>
            <a:pPr algn="l">
              <a:lnSpc>
                <a:spcPts val="3359"/>
              </a:lnSpc>
            </a:pPr>
            <a:r>
              <a:rPr lang="en-US" sz="2400" spc="480" b="true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Цифрова грамотність у процесі навчання]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ЗАГАЛЬНІ ТЕРМІНИ, ЩО ВИКОРИСТОВУЮТЬСЯ В TIK-TOK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88883" y="4660617"/>
            <a:ext cx="3958771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Спосіб звернення до користувачів на TikTok. Однак публікуються унікальні короткі відео.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56062" y="4507536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Функція, яка дозволяє користувачам створювати відео поруч із існуючим, використовується для реакції на чуже відео.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03033" y="4660617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Функція, яка дозволяє користувачам вставляти фрагмент відео іншого користувача у власне відео.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17859" y="7840556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Основна стрічка TikTok,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де контент формується відповідно до вподобань та поведінки користувача.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17246" y="7840556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Кураторський список відео,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що відтворюються послідовно, часто організований за темою або категорією.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29074" y="7831031"/>
            <a:ext cx="4142052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Тренд, під час якого користувачі беруть участь у певній активності, часто використовуючи конкретний звук або хештег.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132435" y="3755392"/>
            <a:ext cx="4042517" cy="615220"/>
            <a:chOff x="0" y="0"/>
            <a:chExt cx="53900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5390023" cy="820294"/>
              <a:chOff x="0" y="0"/>
              <a:chExt cx="4516688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516688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4516688">
                    <a:moveTo>
                      <a:pt x="4392228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92228" y="0"/>
                    </a:lnTo>
                    <a:cubicBezTo>
                      <a:pt x="4460808" y="0"/>
                      <a:pt x="4516688" y="55880"/>
                      <a:pt x="4516688" y="124460"/>
                    </a:cubicBezTo>
                    <a:lnTo>
                      <a:pt x="4516688" y="562923"/>
                    </a:lnTo>
                    <a:cubicBezTo>
                      <a:pt x="4516688" y="631503"/>
                      <a:pt x="4460808" y="687383"/>
                      <a:pt x="4392228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53900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СТВОРЕННЯ КОНТЕНТУ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905908" y="375539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ДУЕТ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540435" y="3605579"/>
            <a:ext cx="3595499" cy="878110"/>
            <a:chOff x="0" y="0"/>
            <a:chExt cx="4793998" cy="117081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4793998" cy="1170814"/>
              <a:chOff x="0" y="0"/>
              <a:chExt cx="4017236" cy="98110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017236" cy="981109"/>
              </a:xfrm>
              <a:custGeom>
                <a:avLst/>
                <a:gdLst/>
                <a:ahLst/>
                <a:cxnLst/>
                <a:rect r="r" b="b" t="t" l="l"/>
                <a:pathLst>
                  <a:path h="981109" w="4017236">
                    <a:moveTo>
                      <a:pt x="3892776" y="981109"/>
                    </a:moveTo>
                    <a:lnTo>
                      <a:pt x="124460" y="981109"/>
                    </a:lnTo>
                    <a:cubicBezTo>
                      <a:pt x="55880" y="981109"/>
                      <a:pt x="0" y="925229"/>
                      <a:pt x="0" y="8566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92776" y="0"/>
                    </a:lnTo>
                    <a:cubicBezTo>
                      <a:pt x="3961356" y="0"/>
                      <a:pt x="4017236" y="55880"/>
                      <a:pt x="4017236" y="124460"/>
                    </a:cubicBezTo>
                    <a:lnTo>
                      <a:pt x="4017236" y="856649"/>
                    </a:lnTo>
                    <a:cubicBezTo>
                      <a:pt x="4017236" y="925229"/>
                      <a:pt x="3961356" y="981109"/>
                      <a:pt x="3892776" y="981109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4793998" cy="8310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ФУНКЦІЯ ОБ’ЄДНАННЯ ВІДЕО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208291" y="7091986"/>
            <a:ext cx="3815220" cy="615220"/>
            <a:chOff x="0" y="0"/>
            <a:chExt cx="5086959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5086959" cy="820294"/>
              <a:chOff x="0" y="0"/>
              <a:chExt cx="426272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26272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4262729">
                    <a:moveTo>
                      <a:pt x="413826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38269" y="0"/>
                    </a:lnTo>
                    <a:cubicBezTo>
                      <a:pt x="4206849" y="0"/>
                      <a:pt x="4262729" y="55880"/>
                      <a:pt x="4262729" y="124460"/>
                    </a:cubicBezTo>
                    <a:lnTo>
                      <a:pt x="4262729" y="562923"/>
                    </a:lnTo>
                    <a:cubicBezTo>
                      <a:pt x="4262729" y="631503"/>
                      <a:pt x="4206849" y="687383"/>
                      <a:pt x="413826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5086959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СТОРІНКА «ДЛЯ ВАС»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68116" y="7091986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СУБТИТРИ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51904" y="7091986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ВИКЛИК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Термінологія TikTok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3696" y="596566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7" y="0"/>
                </a:lnTo>
                <a:lnTo>
                  <a:pt x="1540097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1875" t="0" r="-743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1863717"/>
            <a:ext cx="7379434" cy="17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ПИТАННЯ ДЛЯ РЕФЛЕКСІЇ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5389257"/>
            <a:ext cx="7014623" cy="147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Чи знали ви ці терміни? 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Що ще ви б додали?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3192038">
            <a:off x="5673829" y="5446483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2" y="2702102"/>
                </a:lnTo>
                <a:lnTo>
                  <a:pt x="2109892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47257" y="601574"/>
            <a:ext cx="8463083" cy="846308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5474" t="-16657" r="-39907" b="-19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8919" y="3915898"/>
            <a:ext cx="7855939" cy="3145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85"/>
              </a:lnSpc>
            </a:pPr>
            <a:r>
              <a:rPr lang="en-US" sz="65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Огляд</a:t>
            </a:r>
            <a:r>
              <a:rPr lang="en-US" sz="65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платформ соціальних мереж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2.1.2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56540" y="1028700"/>
            <a:ext cx="5595512" cy="620935"/>
            <a:chOff x="0" y="0"/>
            <a:chExt cx="7460683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7460683" cy="827914"/>
              <a:chOff x="0" y="0"/>
              <a:chExt cx="6251843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251844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251844">
                    <a:moveTo>
                      <a:pt x="6127383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27383" y="0"/>
                    </a:lnTo>
                    <a:cubicBezTo>
                      <a:pt x="6195963" y="0"/>
                      <a:pt x="6251844" y="55880"/>
                      <a:pt x="6251844" y="124460"/>
                    </a:cubicBezTo>
                    <a:lnTo>
                      <a:pt x="6251844" y="569309"/>
                    </a:lnTo>
                    <a:cubicBezTo>
                      <a:pt x="6251844" y="637889"/>
                      <a:pt x="6195963" y="693769"/>
                      <a:pt x="6127383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7460683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ОСНОВНІ ХАРАКТЕРИСТИКИ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592181" y="1028700"/>
            <a:ext cx="4230443" cy="620935"/>
            <a:chOff x="0" y="0"/>
            <a:chExt cx="5640591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640591" cy="827914"/>
              <a:chOff x="0" y="0"/>
              <a:chExt cx="4726657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726657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26657">
                    <a:moveTo>
                      <a:pt x="4602197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2197" y="0"/>
                    </a:lnTo>
                    <a:cubicBezTo>
                      <a:pt x="4670777" y="0"/>
                      <a:pt x="4726657" y="55880"/>
                      <a:pt x="4726657" y="124460"/>
                    </a:cubicBezTo>
                    <a:lnTo>
                      <a:pt x="4726657" y="569309"/>
                    </a:lnTo>
                    <a:cubicBezTo>
                      <a:pt x="4726657" y="637889"/>
                      <a:pt x="4670777" y="693769"/>
                      <a:pt x="4602197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564059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ДЕМОГРАФІЯ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79946" y="3146218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92181" y="6455885"/>
            <a:ext cx="3749704" cy="3831115"/>
          </a:xfrm>
          <a:custGeom>
            <a:avLst/>
            <a:gdLst/>
            <a:ahLst/>
            <a:cxnLst/>
            <a:rect r="r" b="b" t="t" l="l"/>
            <a:pathLst>
              <a:path h="3831115" w="3749704">
                <a:moveTo>
                  <a:pt x="0" y="0"/>
                </a:moveTo>
                <a:lnTo>
                  <a:pt x="3749704" y="0"/>
                </a:lnTo>
                <a:lnTo>
                  <a:pt x="3749704" y="3831115"/>
                </a:lnTo>
                <a:lnTo>
                  <a:pt x="0" y="383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925194" y="1977390"/>
            <a:ext cx="5858203" cy="6256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Візуальний контент: головним чином орієнтований на обмін фотографіями та відео.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Історії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Stories): тимчасові дописи, що тривають 24 години.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Reels: короткі, захоплюючі відео тривалістю до 90 секунд.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IGTV: довгі відео тривалістю до 60 хвилин.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Хештеги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Hashtags): використовуються для категоризації контенту та підвищення його доступності.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Прямі повідомлення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DMs, Direct Messages): функція приватного обміну повідомленнями.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26513" y="1977390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Популярна серед молодої аудиторії (18–34 роки).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Зростаюче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використання серед вікової групи 35–44 роки.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793909"/>
            <a:ext cx="4361384" cy="189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4"/>
              </a:lnSpc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ОГЛЯД INSTAGRAM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547842"/>
            <a:ext cx="6095242" cy="4739158"/>
            <a:chOff x="0" y="0"/>
            <a:chExt cx="2061847" cy="160312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03123"/>
            </a:xfrm>
            <a:custGeom>
              <a:avLst/>
              <a:gdLst/>
              <a:ahLst/>
              <a:cxnLst/>
              <a:rect r="r" b="b" t="t" l="l"/>
              <a:pathLst>
                <a:path h="1603123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03123"/>
                  </a:lnTo>
                  <a:lnTo>
                    <a:pt x="0" y="1603123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6293222" y="620242"/>
            <a:ext cx="5701557" cy="478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Візуальне оповідання: ідеально підходить для створення візуально привабливого контенту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Висока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взаємодія: користувачі взаємодіють з контентом через лайки, коментарі та репости.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Маркетинг через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інфлюенсерів: потужна платформа для кампаній за участю інфлюенсерів.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Сильний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інструмент брендингу: відмінно підходить для створення та підтримки персонального бренду.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293222" y="172567"/>
            <a:ext cx="570155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СИЛЬНІ СТОРОНИ</a:t>
            </a: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97231" y="6110515"/>
            <a:ext cx="5893538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Залежність від алгоритму: видимість контенту значною мірою залежить від алгоритму Instagram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Обмежене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поширення посилань: у біографії дозволено лише одне активне посилання, що обмежує прямий трафік на зовнішні сайти.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Насиченість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контенту: платформа є дуже конкурентною, що ускладнює виділення серед інших.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97231" y="5636968"/>
            <a:ext cx="5893538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СЛАБКІ СТОРОНИ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347" t="0" r="-8034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388" t="0" r="-83388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747925" y="2068039"/>
            <a:ext cx="5858203" cy="541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Дописи: можна поширювати текст, зображення, відео та посилання.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Історії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Stories): тимчасові дописи, що зникають через 24 години.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Групи (Group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s): приватні або публічні простори для взаємодії спільнот.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Сторінки (P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ages): використовуються бізнесом, організаціями та публічними особами для зв’язку з підписниками.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Маркетплейс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Marketplace): функція для купівлі та продажу товарів.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Messenger: інтегрований додаток для обміну повідомленнями.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83579" y="2736577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45984" y="6172200"/>
            <a:ext cx="4166886" cy="4114800"/>
          </a:xfrm>
          <a:custGeom>
            <a:avLst/>
            <a:gdLst/>
            <a:ahLst/>
            <a:cxnLst/>
            <a:rect r="r" b="b" t="t" l="l"/>
            <a:pathLst>
              <a:path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280588" y="2068039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Широка база користувачів серед усіх вікових груп. 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Особливо популярна серед вікових категорій 25–55+.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7184" y="832009"/>
            <a:ext cx="4361384" cy="1800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168"/>
              </a:lnSpc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ОГЛЯД FACEBOOK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925194" y="1028700"/>
            <a:ext cx="5595512" cy="620935"/>
            <a:chOff x="0" y="0"/>
            <a:chExt cx="7460683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7460683" cy="827914"/>
              <a:chOff x="0" y="0"/>
              <a:chExt cx="6251843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251844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251844">
                    <a:moveTo>
                      <a:pt x="6127383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27383" y="0"/>
                    </a:lnTo>
                    <a:cubicBezTo>
                      <a:pt x="6195963" y="0"/>
                      <a:pt x="6251844" y="55880"/>
                      <a:pt x="6251844" y="124460"/>
                    </a:cubicBezTo>
                    <a:lnTo>
                      <a:pt x="6251844" y="569309"/>
                    </a:lnTo>
                    <a:cubicBezTo>
                      <a:pt x="6251844" y="637889"/>
                      <a:pt x="6195963" y="693769"/>
                      <a:pt x="6127383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7460683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ОСНОВНІ ХАРАКТЕРИСТИКИ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592181" y="1028700"/>
            <a:ext cx="4230443" cy="620935"/>
            <a:chOff x="0" y="0"/>
            <a:chExt cx="5640591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5640591" cy="827914"/>
              <a:chOff x="0" y="0"/>
              <a:chExt cx="4726657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726657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26657">
                    <a:moveTo>
                      <a:pt x="4602197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2197" y="0"/>
                    </a:lnTo>
                    <a:cubicBezTo>
                      <a:pt x="4670777" y="0"/>
                      <a:pt x="4726657" y="55880"/>
                      <a:pt x="4726657" y="124460"/>
                    </a:cubicBezTo>
                    <a:lnTo>
                      <a:pt x="4726657" y="569309"/>
                    </a:lnTo>
                    <a:cubicBezTo>
                      <a:pt x="4726657" y="637889"/>
                      <a:pt x="4670777" y="693769"/>
                      <a:pt x="4602197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564059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ДЕМОГРАФІЯ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82121" y="0"/>
            <a:ext cx="5905879" cy="10287000"/>
          </a:xfrm>
          <a:custGeom>
            <a:avLst/>
            <a:gdLst/>
            <a:ahLst/>
            <a:cxnLst/>
            <a:rect r="r" b="b" t="t" l="l"/>
            <a:pathLst>
              <a:path h="10287000" w="5905879">
                <a:moveTo>
                  <a:pt x="0" y="0"/>
                </a:moveTo>
                <a:lnTo>
                  <a:pt x="5905879" y="0"/>
                </a:lnTo>
                <a:lnTo>
                  <a:pt x="59058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410" t="0" r="-11236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915404" cy="10287000"/>
          </a:xfrm>
          <a:custGeom>
            <a:avLst/>
            <a:gdLst/>
            <a:ahLst/>
            <a:cxnLst/>
            <a:rect r="r" b="b" t="t" l="l"/>
            <a:pathLst>
              <a:path h="10287000" w="5915404">
                <a:moveTo>
                  <a:pt x="0" y="0"/>
                </a:moveTo>
                <a:lnTo>
                  <a:pt x="5915404" y="0"/>
                </a:lnTo>
                <a:lnTo>
                  <a:pt x="59154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697" t="0" r="-53318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915404" y="0"/>
            <a:ext cx="6466717" cy="5646493"/>
            <a:chOff x="0" y="0"/>
            <a:chExt cx="2187507" cy="19100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8750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187507">
                  <a:moveTo>
                    <a:pt x="0" y="0"/>
                  </a:moveTo>
                  <a:lnTo>
                    <a:pt x="2187507" y="0"/>
                  </a:lnTo>
                  <a:lnTo>
                    <a:pt x="218750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915404" y="5281274"/>
            <a:ext cx="6466717" cy="5005726"/>
            <a:chOff x="0" y="0"/>
            <a:chExt cx="2187507" cy="169329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87507" cy="1693295"/>
            </a:xfrm>
            <a:custGeom>
              <a:avLst/>
              <a:gdLst/>
              <a:ahLst/>
              <a:cxnLst/>
              <a:rect r="r" b="b" t="t" l="l"/>
              <a:pathLst>
                <a:path h="1693295" w="2187507">
                  <a:moveTo>
                    <a:pt x="0" y="0"/>
                  </a:moveTo>
                  <a:lnTo>
                    <a:pt x="2187507" y="0"/>
                  </a:lnTo>
                  <a:lnTo>
                    <a:pt x="2187507" y="1693295"/>
                  </a:lnTo>
                  <a:lnTo>
                    <a:pt x="0" y="1693295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110716" y="588047"/>
            <a:ext cx="6076093" cy="438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Широке охоплення: велика та різноманітна база користувачів робить платформу зручною для досягнення різних демографічних груп.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Формування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спільнот: Групи та Сторінки дозволяють створювати й підтримувати активні спільноти.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Просування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подій: ефективний інструмент для організації та реклами заходів.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Універсальність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підтримує різні типи контенту (текст, зображення, відео).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97984" y="140372"/>
            <a:ext cx="570155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СИЛЬНІ СТОРОНИ</a:t>
            </a: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01981" y="5881071"/>
            <a:ext cx="6080115" cy="417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1" indent="-205106" lvl="1">
              <a:lnSpc>
                <a:spcPts val="304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Зниження залученості молоді: молодші користувачі переходять на інші платформи, такі як Instagram та TikTok.</a:t>
            </a:r>
          </a:p>
          <a:p>
            <a:pPr algn="l" marL="410211" indent="-205106" lvl="1">
              <a:lnSpc>
                <a:spcPts val="304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Складнощі</a:t>
            </a: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з алгоритмом: органічне охоплення може бути обмеженим через зміни алгоритмів.</a:t>
            </a:r>
          </a:p>
          <a:p>
            <a:pPr algn="l" marL="410211" indent="-205106" lvl="1">
              <a:lnSpc>
                <a:spcPts val="304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Проблеми</a:t>
            </a: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конфіденційності: постійні занепокоєння щодо захисту даних та їх можливого зловживання.</a:t>
            </a:r>
          </a:p>
          <a:p>
            <a:pPr algn="l" marL="410211" indent="-205106" lvl="1">
              <a:lnSpc>
                <a:spcPts val="304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Надлишок</a:t>
            </a:r>
            <a:r>
              <a:rPr lang="en-US" sz="19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контенту: великий обсяг матеріалів може призводити до того, що важливі публікації залишаються непоміченими.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197231" y="5446468"/>
            <a:ext cx="5893538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СЛАБКІ СТОРОНИ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793849" y="2144580"/>
            <a:ext cx="5858203" cy="583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Довгі відео (Long-Form Videos): ідеально підходять для навчальних посібників, влогів, вебінарів та освітнього контенту.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Канали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Channels): користувачі можуть підписуватися на канали, щоб стежити за улюбленими творцями.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Плейлисти (Pl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aylists): організація відео в колекції для зручнішого перегляду.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Прямі трансляції (Liv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e Streaming): дозволяють творцям транслювати події або сесії в реальному часі.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Коментарі (Comm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ents): користувачі можуть взаємодіяти з контентом через коментарі та обговорення.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84914" y="2983076"/>
            <a:ext cx="1721527" cy="1721527"/>
          </a:xfrm>
          <a:custGeom>
            <a:avLst/>
            <a:gdLst/>
            <a:ahLst/>
            <a:cxnLst/>
            <a:rect r="r" b="b" t="t" l="l"/>
            <a:pathLst>
              <a:path h="1721527" w="1721527">
                <a:moveTo>
                  <a:pt x="0" y="0"/>
                </a:moveTo>
                <a:lnTo>
                  <a:pt x="1721528" y="0"/>
                </a:lnTo>
                <a:lnTo>
                  <a:pt x="1721528" y="1721528"/>
                </a:lnTo>
                <a:lnTo>
                  <a:pt x="0" y="1721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84272" y="6172200"/>
            <a:ext cx="3888486" cy="4114800"/>
          </a:xfrm>
          <a:custGeom>
            <a:avLst/>
            <a:gdLst/>
            <a:ahLst/>
            <a:cxnLst/>
            <a:rect r="r" b="b" t="t" l="l"/>
            <a:pathLst>
              <a:path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326513" y="2144580"/>
            <a:ext cx="4761779" cy="3322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Широкий віковий діапазон користувачів, особливо популярний серед осіб віком 18–49 років.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Використовується в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усьому світі, що робить платформу доступною для різноманітної аудиторії.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7184" y="812959"/>
            <a:ext cx="4361384" cy="1848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92"/>
              </a:lnSpc>
            </a:pPr>
            <a:r>
              <a:rPr lang="en-US" sz="5600" b="tru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ОГЛЯД</a:t>
            </a:r>
          </a:p>
          <a:p>
            <a:pPr algn="l" marL="0" indent="0" lvl="0">
              <a:lnSpc>
                <a:spcPts val="7392"/>
              </a:lnSpc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YOUTUBE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925194" y="1028700"/>
            <a:ext cx="5595512" cy="620935"/>
            <a:chOff x="0" y="0"/>
            <a:chExt cx="7460683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7460683" cy="827914"/>
              <a:chOff x="0" y="0"/>
              <a:chExt cx="6251843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251844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251844">
                    <a:moveTo>
                      <a:pt x="6127383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27383" y="0"/>
                    </a:lnTo>
                    <a:cubicBezTo>
                      <a:pt x="6195963" y="0"/>
                      <a:pt x="6251844" y="55880"/>
                      <a:pt x="6251844" y="124460"/>
                    </a:cubicBezTo>
                    <a:lnTo>
                      <a:pt x="6251844" y="569309"/>
                    </a:lnTo>
                    <a:cubicBezTo>
                      <a:pt x="6251844" y="637889"/>
                      <a:pt x="6195963" y="693769"/>
                      <a:pt x="6127383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7460683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ОСНОВНІ ХАРАКТЕРИСТИКИ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592181" y="1028700"/>
            <a:ext cx="4230443" cy="620935"/>
            <a:chOff x="0" y="0"/>
            <a:chExt cx="5640591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5640591" cy="827914"/>
              <a:chOff x="0" y="0"/>
              <a:chExt cx="4726657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726657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26657">
                    <a:moveTo>
                      <a:pt x="4602197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2197" y="0"/>
                    </a:lnTo>
                    <a:cubicBezTo>
                      <a:pt x="4670777" y="0"/>
                      <a:pt x="4726657" y="55880"/>
                      <a:pt x="4726657" y="124460"/>
                    </a:cubicBezTo>
                    <a:lnTo>
                      <a:pt x="4726657" y="569309"/>
                    </a:lnTo>
                    <a:cubicBezTo>
                      <a:pt x="4726657" y="637889"/>
                      <a:pt x="4670777" y="693769"/>
                      <a:pt x="4602197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564059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ДЕМОГРАФІЯ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943297" y="0"/>
            <a:ext cx="6401405" cy="5646493"/>
            <a:chOff x="0" y="0"/>
            <a:chExt cx="2165414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65414" cy="1910048"/>
            </a:xfrm>
            <a:custGeom>
              <a:avLst/>
              <a:gdLst/>
              <a:ahLst/>
              <a:cxnLst/>
              <a:rect r="r" b="b" t="t" l="l"/>
              <a:pathLst>
                <a:path h="1910048" w="2165414">
                  <a:moveTo>
                    <a:pt x="0" y="0"/>
                  </a:moveTo>
                  <a:lnTo>
                    <a:pt x="2165414" y="0"/>
                  </a:lnTo>
                  <a:lnTo>
                    <a:pt x="2165414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943297" y="5143500"/>
            <a:ext cx="6401405" cy="5143500"/>
            <a:chOff x="0" y="0"/>
            <a:chExt cx="2165414" cy="1739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65414" cy="1739900"/>
            </a:xfrm>
            <a:custGeom>
              <a:avLst/>
              <a:gdLst/>
              <a:ahLst/>
              <a:cxnLst/>
              <a:rect r="r" b="b" t="t" l="l"/>
              <a:pathLst>
                <a:path h="1739900" w="2165414">
                  <a:moveTo>
                    <a:pt x="0" y="0"/>
                  </a:moveTo>
                  <a:lnTo>
                    <a:pt x="2165414" y="0"/>
                  </a:lnTo>
                  <a:lnTo>
                    <a:pt x="2165414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151617" y="788072"/>
            <a:ext cx="5984766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Освітній контент: платформа є основним джерелом навчальних посібників, лекцій та освітніх відео.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Потужність пошукової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системи: як частина Google, відео на YouTube часто займають високі позиції у результатах пошуку.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Вічнозелений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контент: добре зроблені відео залишаються актуальними та продовжують привертати перегляди з часом.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297984" y="203348"/>
            <a:ext cx="570155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СИЛЬНІ СТОРОНИ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51617" y="5836993"/>
            <a:ext cx="5893587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Високі витрати на виробництво: створення відеоконтенту високої якості може бути трудомістким та ресурсозатратним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Насиченість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контенту: через величезну кількість відео, що завантажуються щодня, виділитися серед інших складно.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Модерація</a:t>
            </a: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коментарів: управління коментарями та взаємодією з спільнотою може бути складним, особливо для великих каналів.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01993" y="5347817"/>
            <a:ext cx="5893538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СЛАБКІ СТОРОНИ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0" y="0"/>
            <a:ext cx="5943297" cy="10287000"/>
          </a:xfrm>
          <a:custGeom>
            <a:avLst/>
            <a:gdLst/>
            <a:ahLst/>
            <a:cxnLst/>
            <a:rect r="r" b="b" t="t" l="l"/>
            <a:pathLst>
              <a:path h="10287000" w="5943297">
                <a:moveTo>
                  <a:pt x="0" y="0"/>
                </a:moveTo>
                <a:lnTo>
                  <a:pt x="5943297" y="0"/>
                </a:lnTo>
                <a:lnTo>
                  <a:pt x="594329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896" t="0" r="-103407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344703" y="0"/>
            <a:ext cx="5943297" cy="10287000"/>
          </a:xfrm>
          <a:custGeom>
            <a:avLst/>
            <a:gdLst/>
            <a:ahLst/>
            <a:cxnLst/>
            <a:rect r="r" b="b" t="t" l="l"/>
            <a:pathLst>
              <a:path h="10287000" w="5943297">
                <a:moveTo>
                  <a:pt x="0" y="0"/>
                </a:moveTo>
                <a:lnTo>
                  <a:pt x="5943297" y="0"/>
                </a:lnTo>
                <a:lnTo>
                  <a:pt x="594329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184" t="0" r="-78606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5400000">
            <a:off x="12000558" y="7330566"/>
            <a:ext cx="1346439" cy="1166017"/>
            <a:chOff x="0" y="0"/>
            <a:chExt cx="6350000" cy="549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5400000">
            <a:off x="4941003" y="2240238"/>
            <a:ext cx="1346439" cy="1166017"/>
            <a:chOff x="0" y="0"/>
            <a:chExt cx="6350000" cy="5499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43478" y="888753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3248" y="3375813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7" y="0"/>
                </a:lnTo>
                <a:lnTo>
                  <a:pt x="1540097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43459" y="5829735"/>
            <a:ext cx="5400019" cy="4457265"/>
          </a:xfrm>
          <a:custGeom>
            <a:avLst/>
            <a:gdLst/>
            <a:ahLst/>
            <a:cxnLst/>
            <a:rect r="r" b="b" t="t" l="l"/>
            <a:pathLst>
              <a:path h="4457265" w="5400019">
                <a:moveTo>
                  <a:pt x="0" y="0"/>
                </a:moveTo>
                <a:lnTo>
                  <a:pt x="5400019" y="0"/>
                </a:lnTo>
                <a:lnTo>
                  <a:pt x="5400019" y="4457265"/>
                </a:lnTo>
                <a:lnTo>
                  <a:pt x="0" y="4457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56121" y="1406325"/>
            <a:ext cx="5137059" cy="835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Короткі відео (Short-Form Videos): відео тривалістю до 3 хвилин (популярний контент зазвичай триває 15–60 секунд).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Сторінка «Для вас»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For You Page, FYP): основна стрічка TikTok, сформована потужним алгоритмом рекомендацій.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Челенджі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Challenges): користувачі беруть участь у трендових завданнях, часто використовуючи конкретні пісні або теми.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Дуети та Stitch (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Due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ts and Stitches): дозволяють користувачам співпрацювати або відповідати на контент інших користувачів.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Фільтри та ефекти (Fil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ters and Effects): різноманітні інструменти для креативного покращення відео.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34687" y="1406325"/>
            <a:ext cx="4761779" cy="248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Платформа переважно використовується молодими користувачами (13–24 роки).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Зростає популярність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серед старших вікових груп (25–44 роки).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8416" y="843917"/>
            <a:ext cx="4361384" cy="291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4"/>
              </a:lnSpc>
            </a:pPr>
            <a:r>
              <a:rPr lang="en-US" sz="5600" b="tru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ОГЛЯД </a:t>
            </a:r>
          </a:p>
          <a:p>
            <a:pPr algn="l">
              <a:lnSpc>
                <a:spcPts val="7784"/>
              </a:lnSpc>
            </a:pPr>
            <a:r>
              <a:rPr lang="en-US" sz="5600" b="tru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TIK-TOK</a:t>
            </a:r>
          </a:p>
          <a:p>
            <a:pPr algn="l" marL="0" indent="0" lvl="0">
              <a:lnSpc>
                <a:spcPts val="7784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5656121" y="538839"/>
            <a:ext cx="5595512" cy="620935"/>
            <a:chOff x="0" y="0"/>
            <a:chExt cx="7460683" cy="82791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7460683" cy="827914"/>
              <a:chOff x="0" y="0"/>
              <a:chExt cx="6251843" cy="69376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251844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6251844">
                    <a:moveTo>
                      <a:pt x="6127383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127383" y="0"/>
                    </a:lnTo>
                    <a:cubicBezTo>
                      <a:pt x="6195963" y="0"/>
                      <a:pt x="6251844" y="55880"/>
                      <a:pt x="6251844" y="124460"/>
                    </a:cubicBezTo>
                    <a:lnTo>
                      <a:pt x="6251844" y="569309"/>
                    </a:lnTo>
                    <a:cubicBezTo>
                      <a:pt x="6251844" y="637889"/>
                      <a:pt x="6195963" y="693769"/>
                      <a:pt x="6127383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0" y="158476"/>
              <a:ext cx="7460683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ОСНОВНІ ХАРАКТЕРИСТИКИ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600355" y="538839"/>
            <a:ext cx="4230443" cy="620935"/>
            <a:chOff x="0" y="0"/>
            <a:chExt cx="5640591" cy="82791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5640591" cy="827914"/>
              <a:chOff x="0" y="0"/>
              <a:chExt cx="4726657" cy="69376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726657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726657">
                    <a:moveTo>
                      <a:pt x="4602197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2197" y="0"/>
                    </a:lnTo>
                    <a:cubicBezTo>
                      <a:pt x="4670777" y="0"/>
                      <a:pt x="4726657" y="55880"/>
                      <a:pt x="4726657" y="124460"/>
                    </a:cubicBezTo>
                    <a:lnTo>
                      <a:pt x="4726657" y="569309"/>
                    </a:lnTo>
                    <a:cubicBezTo>
                      <a:pt x="4726657" y="637889"/>
                      <a:pt x="4670777" y="693769"/>
                      <a:pt x="4602197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158476"/>
              <a:ext cx="5640591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ДЕМОГРАФІЯ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00018" y="4822316"/>
            <a:ext cx="11534965" cy="11534919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49813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10800000">
            <a:off x="156700" y="4206494"/>
            <a:ext cx="9357691" cy="1231644"/>
            <a:chOff x="0" y="0"/>
            <a:chExt cx="2464577" cy="3243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105503" y="5560308"/>
            <a:ext cx="9357691" cy="1231644"/>
            <a:chOff x="0" y="0"/>
            <a:chExt cx="2464577" cy="3243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105503" y="6915777"/>
            <a:ext cx="9357691" cy="1231644"/>
            <a:chOff x="0" y="0"/>
            <a:chExt cx="2464577" cy="3243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10800000">
            <a:off x="105503" y="8271247"/>
            <a:ext cx="9357691" cy="1231644"/>
            <a:chOff x="0" y="0"/>
            <a:chExt cx="2464577" cy="3243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65837" y="4406391"/>
            <a:ext cx="8719302" cy="831850"/>
            <a:chOff x="0" y="0"/>
            <a:chExt cx="11625736" cy="1109133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Розуміти загальноприйняту термінологію, різні типи онлайн-платформ та їхні функції/послуги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</a:pPr>
              <a:r>
                <a:rPr lang="en-US" b="true" sz="5500" spc="-110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65837" y="5801588"/>
            <a:ext cx="8719302" cy="831850"/>
            <a:chOff x="0" y="0"/>
            <a:chExt cx="11625736" cy="1109133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Вибирати відповідну платформу для своєї цільової аудиторі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424698" y="7114019"/>
            <a:ext cx="8719302" cy="831850"/>
            <a:chOff x="0" y="0"/>
            <a:chExt cx="11625736" cy="1109133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Визначати ризики безпеки на платформах соціальних мереж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24698" y="8471144"/>
            <a:ext cx="8719302" cy="831850"/>
            <a:chOff x="0" y="0"/>
            <a:chExt cx="11625736" cy="1109133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Створювати персонажа для своєї цільової аудиторії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814859" y="4600885"/>
            <a:ext cx="512788" cy="442862"/>
            <a:chOff x="0" y="0"/>
            <a:chExt cx="812800" cy="70196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814859" y="5996082"/>
            <a:ext cx="512788" cy="442862"/>
            <a:chOff x="0" y="0"/>
            <a:chExt cx="812800" cy="70196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814859" y="7310168"/>
            <a:ext cx="512788" cy="442862"/>
            <a:chOff x="0" y="0"/>
            <a:chExt cx="812800" cy="70196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814859" y="8709397"/>
            <a:ext cx="512788" cy="442862"/>
            <a:chOff x="0" y="0"/>
            <a:chExt cx="812800" cy="70196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268919" y="2123364"/>
            <a:ext cx="7227822" cy="153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 ЦЬОМУ ТРЕНІНГУ </a:t>
            </a:r>
          </a:p>
          <a:p>
            <a:pPr algn="l">
              <a:lnSpc>
                <a:spcPts val="6160"/>
              </a:lnSpc>
            </a:pPr>
            <a:r>
              <a:rPr lang="en-US" b="true" sz="44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 НАВЧИТЕСЯ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37134" y="0"/>
            <a:ext cx="7127970" cy="5646493"/>
            <a:chOff x="0" y="0"/>
            <a:chExt cx="2411190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11190" cy="1910048"/>
            </a:xfrm>
            <a:custGeom>
              <a:avLst/>
              <a:gdLst/>
              <a:ahLst/>
              <a:cxnLst/>
              <a:rect r="r" b="b" t="t" l="l"/>
              <a:pathLst>
                <a:path h="1910048" w="2411190">
                  <a:moveTo>
                    <a:pt x="0" y="0"/>
                  </a:moveTo>
                  <a:lnTo>
                    <a:pt x="2411190" y="0"/>
                  </a:lnTo>
                  <a:lnTo>
                    <a:pt x="2411190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896354" y="5354433"/>
            <a:ext cx="6708587" cy="4932567"/>
            <a:chOff x="0" y="0"/>
            <a:chExt cx="2269325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69325" cy="1668548"/>
            </a:xfrm>
            <a:custGeom>
              <a:avLst/>
              <a:gdLst/>
              <a:ahLst/>
              <a:cxnLst/>
              <a:rect r="r" b="b" t="t" l="l"/>
              <a:pathLst>
                <a:path h="1668548" w="2269325">
                  <a:moveTo>
                    <a:pt x="0" y="0"/>
                  </a:moveTo>
                  <a:lnTo>
                    <a:pt x="2269325" y="0"/>
                  </a:lnTo>
                  <a:lnTo>
                    <a:pt x="2269325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6145524" y="563880"/>
            <a:ext cx="6210247" cy="457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Потенціал вірусного поширення: контент може швидко стати популярним завдяки алгоритму TikTok.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Креативне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самовираження: заохочує творчість та експерименти з контентом.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Висока взаємодія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користувачі проводять значний час у додатку, що забезпечує високий рівень залученості.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Різноманітність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контенту: підтримує різні ніші контенту — від розважального до освітнього.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293222" y="100330"/>
            <a:ext cx="570155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СИЛЬНІ СТОРОНИ</a:t>
            </a: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076235" y="5927781"/>
            <a:ext cx="6249769" cy="416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Короткий життєвий цикл контенту: контент швидко забувається через швидкі зміни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трендів.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Обмежена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демографія: платформа переважно орієнтована на молоду аудиторію, що може знижувати ефективність для старших користувачів.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Проблеми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конфіденційності: існують постійні занепокоєння щодо захисту даних, особливо для молодих користувачів.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97231" y="5461056"/>
            <a:ext cx="5893538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b="true" sz="25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СЛАБКІ СТОРОНИ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0"/>
            <a:ext cx="5896354" cy="10287000"/>
          </a:xfrm>
          <a:custGeom>
            <a:avLst/>
            <a:gdLst/>
            <a:ahLst/>
            <a:cxnLst/>
            <a:rect r="r" b="b" t="t" l="l"/>
            <a:pathLst>
              <a:path h="10287000" w="5896354">
                <a:moveTo>
                  <a:pt x="0" y="0"/>
                </a:moveTo>
                <a:lnTo>
                  <a:pt x="5896354" y="0"/>
                </a:lnTo>
                <a:lnTo>
                  <a:pt x="58963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89" t="0" r="-3555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2496421" y="0"/>
            <a:ext cx="5791579" cy="10287000"/>
          </a:xfrm>
          <a:custGeom>
            <a:avLst/>
            <a:gdLst/>
            <a:ahLst/>
            <a:cxnLst/>
            <a:rect r="r" b="b" t="t" l="l"/>
            <a:pathLst>
              <a:path h="10287000" w="5791579">
                <a:moveTo>
                  <a:pt x="0" y="0"/>
                </a:moveTo>
                <a:lnTo>
                  <a:pt x="5791579" y="0"/>
                </a:lnTo>
                <a:lnTo>
                  <a:pt x="57915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98" t="0" r="-102798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2121180">
            <a:off x="5842267" y="6959409"/>
            <a:ext cx="1825492" cy="2337876"/>
          </a:xfrm>
          <a:custGeom>
            <a:avLst/>
            <a:gdLst/>
            <a:ahLst/>
            <a:cxnLst/>
            <a:rect r="r" b="b" t="t" l="l"/>
            <a:pathLst>
              <a:path h="2337876" w="1825492">
                <a:moveTo>
                  <a:pt x="0" y="2337876"/>
                </a:moveTo>
                <a:lnTo>
                  <a:pt x="1825491" y="2337876"/>
                </a:lnTo>
                <a:lnTo>
                  <a:pt x="1825491" y="0"/>
                </a:lnTo>
                <a:lnTo>
                  <a:pt x="0" y="0"/>
                </a:lnTo>
                <a:lnTo>
                  <a:pt x="0" y="23378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19656" t="0" r="-1965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96083" y="3220389"/>
            <a:ext cx="6824011" cy="583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«Полювання за скарбами» у соціальних мережах</a:t>
            </a:r>
          </a:p>
          <a:p>
            <a:pPr algn="l">
              <a:lnSpc>
                <a:spcPts val="9288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584304" y="229358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2.2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49065" y="2587361"/>
            <a:ext cx="7117755" cy="6461710"/>
            <a:chOff x="0" y="0"/>
            <a:chExt cx="1874635" cy="17018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110262" y="4289371"/>
            <a:ext cx="6195360" cy="4310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7"/>
              </a:lnSpc>
            </a:pPr>
            <a:r>
              <a:rPr lang="en-US" sz="3099" spc="-6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Розділіть групу на 4 підгрупи та призначте кожній підгрупі платформу соціальних мереж. Роздайте кожній підгрупі роздаткові матеріали. У них є 30 хвилин на виконання завдань, після чого вони повинні представити свої результати.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235246" y="2655423"/>
            <a:ext cx="8886377" cy="146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557208" y="-443792"/>
            <a:ext cx="10730792" cy="10730792"/>
            <a:chOff x="0" y="0"/>
            <a:chExt cx="12700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1878" t="0" r="-11878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92973" y="2879516"/>
            <a:ext cx="7855939" cy="583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Соціальні мережі</a:t>
            </a:r>
          </a:p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Ризики </a:t>
            </a:r>
          </a:p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та заходи </a:t>
            </a:r>
          </a:p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безпеки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3119379">
            <a:off x="5585298" y="695242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2973" y="2167701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2.3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77" r="0" b="-16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587361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77577" y="2670731"/>
            <a:ext cx="7860730" cy="146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2111" y="4309375"/>
            <a:ext cx="6195360" cy="4310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7"/>
              </a:lnSpc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Розділіть групу на 4 або більше підгруп і роздайте кожній підгрупі сценарій, запропонувавши обговорити його в групі, орієнтуючись на питання, зазначені на кожному аркуші. На виконання завдання виділіть 20 хвилин.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63847" y="326423"/>
            <a:ext cx="14360306" cy="380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2B292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Основні питання безпеки в соціальних мережах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12878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02273" y="4762500"/>
            <a:ext cx="3335356" cy="798583"/>
            <a:chOff x="0" y="0"/>
            <a:chExt cx="4447142" cy="106477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4447142" cy="1064777"/>
              <a:chOff x="0" y="0"/>
              <a:chExt cx="1697367" cy="406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17780" y="22860"/>
                <a:ext cx="1671968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671968">
                    <a:moveTo>
                      <a:pt x="1671968" y="180340"/>
                    </a:moveTo>
                    <a:cubicBezTo>
                      <a:pt x="1671968" y="81280"/>
                      <a:pt x="1591958" y="0"/>
                      <a:pt x="149162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491627" y="360680"/>
                    </a:lnTo>
                    <a:cubicBezTo>
                      <a:pt x="1590687" y="360680"/>
                      <a:pt x="1671968" y="279400"/>
                      <a:pt x="1671968" y="180340"/>
                    </a:cubicBezTo>
                    <a:close/>
                  </a:path>
                </a:pathLst>
              </a:custGeom>
              <a:solidFill>
                <a:srgbClr val="FFCB12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357653" y="251930"/>
              <a:ext cx="3731835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2B292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INSTAGRAM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264095" y="4679348"/>
            <a:ext cx="3355227" cy="789058"/>
            <a:chOff x="0" y="0"/>
            <a:chExt cx="4473636" cy="1052077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473636" cy="1052077"/>
              <a:chOff x="0" y="0"/>
              <a:chExt cx="1707480" cy="4064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17780" y="22860"/>
                <a:ext cx="1682080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682080">
                    <a:moveTo>
                      <a:pt x="1682080" y="180340"/>
                    </a:moveTo>
                    <a:cubicBezTo>
                      <a:pt x="1682080" y="81280"/>
                      <a:pt x="1602070" y="0"/>
                      <a:pt x="150174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501740" y="360680"/>
                    </a:lnTo>
                    <a:cubicBezTo>
                      <a:pt x="1600800" y="360680"/>
                      <a:pt x="1682080" y="279400"/>
                      <a:pt x="1682080" y="180340"/>
                    </a:cubicBezTo>
                    <a:close/>
                  </a:path>
                </a:pathLst>
              </a:custGeom>
              <a:solidFill>
                <a:srgbClr val="DD5642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359784" y="245580"/>
              <a:ext cx="3754068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FACEBOOK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004399" y="4679348"/>
            <a:ext cx="2897444" cy="789058"/>
            <a:chOff x="0" y="0"/>
            <a:chExt cx="3863259" cy="105207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863259" cy="1052077"/>
              <a:chOff x="0" y="0"/>
              <a:chExt cx="1474513" cy="4064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7780" y="22860"/>
                <a:ext cx="1449114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449114">
                    <a:moveTo>
                      <a:pt x="1449114" y="180340"/>
                    </a:moveTo>
                    <a:cubicBezTo>
                      <a:pt x="1449114" y="8128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8773" y="360680"/>
                    </a:lnTo>
                    <a:cubicBezTo>
                      <a:pt x="1367833" y="360680"/>
                      <a:pt x="1449114" y="279400"/>
                      <a:pt x="1449114" y="180340"/>
                    </a:cubicBezTo>
                    <a:close/>
                  </a:path>
                </a:pathLst>
              </a:custGeom>
              <a:solidFill>
                <a:srgbClr val="2F945C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310696" y="245580"/>
              <a:ext cx="3241867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TIKTOK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526027" y="4679348"/>
            <a:ext cx="2897444" cy="789058"/>
            <a:chOff x="0" y="0"/>
            <a:chExt cx="3863259" cy="1052077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863259" cy="1052077"/>
              <a:chOff x="0" y="0"/>
              <a:chExt cx="1474513" cy="406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17780" y="22860"/>
                <a:ext cx="1449114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449114">
                    <a:moveTo>
                      <a:pt x="1449114" y="180340"/>
                    </a:moveTo>
                    <a:cubicBezTo>
                      <a:pt x="1449114" y="8128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8773" y="360680"/>
                    </a:lnTo>
                    <a:cubicBezTo>
                      <a:pt x="1367833" y="360680"/>
                      <a:pt x="1449114" y="279400"/>
                      <a:pt x="1449114" y="180340"/>
                    </a:cubicBezTo>
                    <a:close/>
                  </a:path>
                </a:pathLst>
              </a:custGeom>
              <a:solidFill>
                <a:srgbClr val="1BA1B8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310696" y="245580"/>
              <a:ext cx="3241867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YOUTUBE</a:t>
              </a:r>
            </a:p>
          </p:txBody>
        </p:sp>
      </p:grpSp>
      <p:sp>
        <p:nvSpPr>
          <p:cNvPr name="AutoShape 20" id="20"/>
          <p:cNvSpPr/>
          <p:nvPr/>
        </p:nvSpPr>
        <p:spPr>
          <a:xfrm rot="0">
            <a:off x="4533844" y="6116106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AutoShape 21" id="21"/>
          <p:cNvSpPr/>
          <p:nvPr/>
        </p:nvSpPr>
        <p:spPr>
          <a:xfrm rot="0">
            <a:off x="9340048" y="6116106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TextBox 22" id="22"/>
          <p:cNvSpPr txBox="true"/>
          <p:nvPr/>
        </p:nvSpPr>
        <p:spPr>
          <a:xfrm rot="0">
            <a:off x="304747" y="6450407"/>
            <a:ext cx="4130410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Порушення конфіденційності</a:t>
            </a:r>
          </a:p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304747" y="7810577"/>
            <a:ext cx="413041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Кібербулінг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04747" y="8766379"/>
            <a:ext cx="4130410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Тиск з боку інфлюенсерів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403835" y="6399898"/>
            <a:ext cx="3075747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Дезінформація та фейкові новини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03835" y="7521943"/>
            <a:ext cx="3075747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Конфіденційність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даних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403835" y="8715870"/>
            <a:ext cx="3075747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Шахрайство та фішинг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48832" y="6338139"/>
            <a:ext cx="3408579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Ризиковані челенджі та тренди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803600" y="7513270"/>
            <a:ext cx="3299042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Втручання у конфіденційність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858369" y="8806765"/>
            <a:ext cx="3189504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Неприйнятний контент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966245" y="6338139"/>
            <a:ext cx="4017009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Питання авторських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прав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966245" y="7650684"/>
            <a:ext cx="401700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Шахрайство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966245" y="8766379"/>
            <a:ext cx="4017009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Мова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ворожнечі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в коментарях</a:t>
            </a:r>
          </a:p>
        </p:txBody>
      </p:sp>
      <p:sp>
        <p:nvSpPr>
          <p:cNvPr name="AutoShape 34" id="34"/>
          <p:cNvSpPr/>
          <p:nvPr/>
        </p:nvSpPr>
        <p:spPr>
          <a:xfrm rot="0">
            <a:off x="13556670" y="6116106"/>
            <a:ext cx="9525" cy="3540834"/>
          </a:xfrm>
          <a:prstGeom prst="rect">
            <a:avLst/>
          </a:prstGeom>
          <a:solidFill>
            <a:srgbClr val="2B2929"/>
          </a:solid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5944" t="0" r="-1594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-3119379">
            <a:off x="4856074" y="592678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2" y="2702102"/>
                </a:lnTo>
                <a:lnTo>
                  <a:pt x="2109892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3955923"/>
            <a:ext cx="7855939" cy="2318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Створення персонажа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2.4.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7298" y="2699127"/>
            <a:ext cx="2812311" cy="3007819"/>
          </a:xfrm>
          <a:custGeom>
            <a:avLst/>
            <a:gdLst/>
            <a:ahLst/>
            <a:cxnLst/>
            <a:rect r="r" b="b" t="t" l="l"/>
            <a:pathLst>
              <a:path h="3007819" w="2812311">
                <a:moveTo>
                  <a:pt x="0" y="0"/>
                </a:moveTo>
                <a:lnTo>
                  <a:pt x="2812311" y="0"/>
                </a:lnTo>
                <a:lnTo>
                  <a:pt x="2812311" y="3007819"/>
                </a:lnTo>
                <a:lnTo>
                  <a:pt x="0" y="300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63897" y="6810715"/>
            <a:ext cx="2591491" cy="3022147"/>
          </a:xfrm>
          <a:custGeom>
            <a:avLst/>
            <a:gdLst/>
            <a:ahLst/>
            <a:cxnLst/>
            <a:rect r="r" b="b" t="t" l="l"/>
            <a:pathLst>
              <a:path h="3022147" w="2591491">
                <a:moveTo>
                  <a:pt x="0" y="0"/>
                </a:moveTo>
                <a:lnTo>
                  <a:pt x="2591491" y="0"/>
                </a:lnTo>
                <a:lnTo>
                  <a:pt x="2591491" y="3022147"/>
                </a:lnTo>
                <a:lnTo>
                  <a:pt x="0" y="302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01082" y="3147648"/>
            <a:ext cx="11911921" cy="2224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6381" indent="-243190" lvl="1">
              <a:lnSpc>
                <a:spcPts val="3604"/>
              </a:lnSpc>
              <a:buFont typeface="Arial"/>
              <a:buChar char="•"/>
            </a:pPr>
            <a:r>
              <a:rPr lang="en-US" sz="225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Персонаж — це вигаданий профіль, заснований на вашій ідеальній, реальній аудиторії. Його створюють на основі попередніх досліджень та реальних даних.</a:t>
            </a:r>
          </a:p>
          <a:p>
            <a:pPr algn="l" marL="486381" indent="-243190" lvl="1">
              <a:lnSpc>
                <a:spcPts val="3604"/>
              </a:lnSpc>
              <a:buFont typeface="Arial"/>
              <a:buChar char="•"/>
            </a:pPr>
            <a:r>
              <a:rPr lang="en-US" sz="225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Він описує їхній досвід, потреби, цілі, виклики, звички, поведінку та мотивацію, щоб ви могли краще зрозуміти аудиторію та створювати контент, який з нею резонує.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Що таке персонаж?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284181" y="7211087"/>
            <a:ext cx="11745723" cy="1447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7748" indent="-263874" lvl="1">
              <a:lnSpc>
                <a:spcPts val="3911"/>
              </a:lnSpc>
              <a:buFont typeface="Arial"/>
              <a:buChar char="•"/>
            </a:pPr>
            <a:r>
              <a:rPr lang="en-US" sz="2444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Побачити</a:t>
            </a:r>
            <a:r>
              <a:rPr lang="en-US" sz="2444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світ з їхньої точки зору</a:t>
            </a:r>
          </a:p>
          <a:p>
            <a:pPr algn="l" marL="527748" indent="-263874" lvl="1">
              <a:lnSpc>
                <a:spcPts val="3911"/>
              </a:lnSpc>
              <a:buFont typeface="Arial"/>
              <a:buChar char="•"/>
            </a:pPr>
            <a:r>
              <a:rPr lang="en-US" sz="2444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Вибрати відповідну платформу та формат</a:t>
            </a:r>
          </a:p>
          <a:p>
            <a:pPr algn="l" marL="527748" indent="-263874" lvl="1">
              <a:lnSpc>
                <a:spcPts val="3911"/>
              </a:lnSpc>
              <a:buFont typeface="Arial"/>
              <a:buChar char="•"/>
            </a:pPr>
            <a:r>
              <a:rPr lang="en-US" sz="2444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Спілкуватися так, щоб вони зрозуміли та відчули зв’язок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43717" y="6581689"/>
            <a:ext cx="330472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Це вам допоможе: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7" t="0" r="-382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3240193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8919" y="3384432"/>
            <a:ext cx="8029120" cy="145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ЗАВДАННЯ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5799" y="4902708"/>
            <a:ext cx="6195360" cy="4355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Розділіть групу на менші підгрупи, і кожна підгрупа отримує роздатковий матеріал із шаблоном для створення персонажа. Кожна підгрупа створює персонажа на основі людей, з якими вони зазвичай працюють і яких хотіли </a:t>
            </a:r>
          </a:p>
          <a:p>
            <a:pPr algn="l">
              <a:lnSpc>
                <a:spcPts val="3863"/>
              </a:lnSpc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б краще охопити через свою комунікацію.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1903874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300572"/>
            <a:ext cx="12802816" cy="798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Ім’я: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Олена. 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Основні</a:t>
            </a: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відомості: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35 років — українка, приїхала 4 місяці тому, проживає з підлітковим сином. Розмовляє українською, базовою польською та трохи англійською.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Цифровий профіль та пристрої: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iPhone середньої моделі з передплаченою SIM-картою; інколи користується безкоштовним публічним Wi-Fi. 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Цифрові навички: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середній рівень — вміє користуватися Facebook, Instagram, Telegram, YouTube; комфортно завантажує додатки; не завжди впевнена у налаштуваннях конфіденційності.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Щоденна рутина та час онлайн: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працює неповний день у місцевому магазині, онлайн здебільшого під час обідньої перерви та вечорами (загалом 1–2 години).</a:t>
            </a:r>
          </a:p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Цілі та мотивація (топ-4):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Покращити знання місцевої мови (польської)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Знайти роботу та професійне навчання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Залишатися на зв’язку з друзями та родиною в Україні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Бути в курсі місцевих подій та ресурсів громади</a:t>
            </a:r>
          </a:p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Виклики (топ-4):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Обмежене місцеве соціальне коло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Невпевненість у достовірності онлайн-інформації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Побоювання щодо онлайн-шахрайства та дезінформації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Іноді важко орієнтуватися на урядових сайтах місцевою мовою</a:t>
            </a:r>
          </a:p>
          <a:p>
            <a:pPr algn="l">
              <a:lnSpc>
                <a:spcPts val="320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733552" y="4619196"/>
            <a:ext cx="5554448" cy="5667804"/>
          </a:xfrm>
          <a:custGeom>
            <a:avLst/>
            <a:gdLst/>
            <a:ahLst/>
            <a:cxnLst/>
            <a:rect r="r" b="b" t="t" l="l"/>
            <a:pathLst>
              <a:path h="5667804" w="5554448">
                <a:moveTo>
                  <a:pt x="0" y="0"/>
                </a:moveTo>
                <a:lnTo>
                  <a:pt x="5554448" y="0"/>
                </a:lnTo>
                <a:lnTo>
                  <a:pt x="5554448" y="5667804"/>
                </a:lnTo>
                <a:lnTo>
                  <a:pt x="0" y="5667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82958" y="316207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Приклад персонажа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42653" y="6704396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07557" y="3653499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397314" y="3584845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07557" y="6376903"/>
            <a:ext cx="148837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6308249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3584845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90890" y="-1621312"/>
            <a:ext cx="7385554" cy="7385554"/>
          </a:xfrm>
          <a:custGeom>
            <a:avLst/>
            <a:gdLst/>
            <a:ahLst/>
            <a:cxnLst/>
            <a:rect r="r" b="b" t="t" l="l"/>
            <a:pathLst>
              <a:path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07557" y="1780221"/>
            <a:ext cx="4753241" cy="1101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b="true" sz="64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ЗМІСТ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7557" y="5098574"/>
            <a:ext cx="54227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2.1 - ВСТУП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07557" y="7706760"/>
            <a:ext cx="6050409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2.2 – «ПОЛЮВАННЯ ЗА СКАРБАМИ» В СОЦІАЛЬНИХ МЕРЕЖАХ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76171" y="3653499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76171" y="4831874"/>
            <a:ext cx="6777180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2.3 - РИЗИКИ ТА ЗАХОДИ БЕЗПЕКИ НА ПЛАТФОРМАХ СОЦІАЛЬНИХ МЕРЕЖ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21509" y="6773050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14996" y="7954410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 2.4 - СТВОРЕННЯ ОБРАЗУ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127083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05135" y="5044515"/>
            <a:ext cx="5982865" cy="5242485"/>
          </a:xfrm>
          <a:custGeom>
            <a:avLst/>
            <a:gdLst/>
            <a:ahLst/>
            <a:cxnLst/>
            <a:rect r="r" b="b" t="t" l="l"/>
            <a:pathLst>
              <a:path h="5242485" w="5982865">
                <a:moveTo>
                  <a:pt x="0" y="0"/>
                </a:moveTo>
                <a:lnTo>
                  <a:pt x="5982865" y="0"/>
                </a:lnTo>
                <a:lnTo>
                  <a:pt x="5982865" y="5242485"/>
                </a:lnTo>
                <a:lnTo>
                  <a:pt x="0" y="5242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84741" y="5881520"/>
            <a:ext cx="11420394" cy="3328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Ідеї для контенту: </a:t>
            </a:r>
          </a:p>
          <a:p>
            <a:pPr algn="l">
              <a:lnSpc>
                <a:spcPts val="1280"/>
              </a:lnSpc>
            </a:pPr>
          </a:p>
          <a:p>
            <a:pPr algn="l" marL="431800" indent="-215900" lvl="1">
              <a:lnSpc>
                <a:spcPts val="3200"/>
              </a:lnSpc>
              <a:buAutoNum type="arabicPeriod" startAt="1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Instagram Reel українською мовою: «3 безкоштовні місцеві події цього тижня» з фотографіями та субтитрами.</a:t>
            </a:r>
          </a:p>
          <a:p>
            <a:pPr algn="l" marL="431800" indent="-215900" lvl="1">
              <a:lnSpc>
                <a:spcPts val="3200"/>
              </a:lnSpc>
              <a:buAutoNum type="arabicPeriod" startAt="1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Відео TikTok (тривалістю до 30 секунд): «Прості польські фрази для покупок» з текстом на екрані.</a:t>
            </a:r>
          </a:p>
          <a:p>
            <a:pPr algn="l" marL="431800" indent="-215900" lvl="1">
              <a:lnSpc>
                <a:spcPts val="3200"/>
              </a:lnSpc>
              <a:buAutoNum type="arabicPeriod" startAt="1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Instagram Story highlights: «Допомога українцям» з ресурсами для пошуку житла, роботи та мовні курси.</a:t>
            </a:r>
          </a:p>
          <a:p>
            <a:pPr algn="l">
              <a:lnSpc>
                <a:spcPts val="32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382958" y="539416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Приклад персонажа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3769" y="2522370"/>
            <a:ext cx="16356118" cy="281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Довірені джерела та мережі: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українські спільноти у Facebook, Telegram-канали від НУО.</a:t>
            </a:r>
          </a:p>
          <a:p>
            <a:pPr algn="l"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Вподобання щодо контенту: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короткі, інформативні відео (1–3 хвилини) з українськими субтитрами, інфографіка з простими іконками та мінімальною кількістю тексту, покрокові візуальні інструкції, позитивний, заохочувальний тон.</a:t>
            </a:r>
          </a:p>
          <a:p>
            <a:pPr algn="l"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Питання конфіденційності та безпеки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Уникає публікації свого місцезнаходження в режимі реального часу, вибірково ділиться фотографіями, переважно з близькими друзями/родиною, прагне розділяти особисте та робоче життя в Інтернеті.</a:t>
            </a:r>
          </a:p>
          <a:p>
            <a:pPr algn="l"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2–3 найпопулярніші платформи, якими вони, ймовірно, користуються: </a:t>
            </a: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Instagram (підписуються на сторінки української діаспори, місцеві події, оголошення про роботу, кулінарні/DIY-контент), TikTok (мовні поради, лайфхаки, мотиваційні відео, новини).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0" t="-2657" r="0" b="-2657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6205" y="2131795"/>
            <a:ext cx="7379434" cy="17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ПИТАННЯ ДЛЯ РОЗДУМІВ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46376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4904837"/>
            <a:ext cx="7014623" cy="2971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422"/>
              </a:lnSpc>
              <a:buFont typeface="Arial"/>
              <a:buChar char="•"/>
            </a:pP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Які нові висновки ви отримали про свою цільову аудиторію під час створення персонажа?</a:t>
            </a:r>
          </a:p>
          <a:p>
            <a:pPr algn="l" marL="453390" indent="-226695" lvl="1">
              <a:lnSpc>
                <a:spcPts val="3422"/>
              </a:lnSpc>
              <a:buFont typeface="Arial"/>
              <a:buChar char="•"/>
            </a:pP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 зміна точки зору на позицію персонажа впливає на планування вашого контенту?</a:t>
            </a:r>
          </a:p>
          <a:p>
            <a:pPr algn="l" marL="453390" indent="-226695" lvl="1">
              <a:lnSpc>
                <a:spcPts val="3422"/>
              </a:lnSpc>
              <a:buFont typeface="Arial"/>
              <a:buChar char="•"/>
            </a:pP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Які кроки ви можете зробити, щоб забезпечити повагу до аудиторії та культурну чутливість вашого контенту?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63178" y="4197069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62000" y="5391150"/>
            <a:ext cx="7939370" cy="291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За фінансової підтримки Європейського Союзу. Погляди та думки, висловлені в публікації, належать виключно автору(ам) і не обов'язково відображають позицію Європейського Союзу або Європейського агентства з питань освіти і культури (ЕАСЕА). Ані Європейський Союз,</a:t>
            </a: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ані EACEA не несуть за них відповідальності.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2000" y="8474710"/>
            <a:ext cx="6959203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Project</a:t>
            </a:r>
            <a:r>
              <a:rPr lang="en-US" b="true" sz="24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no. 2023-1-PL01-KA220-ADU-000156610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6452" y="9043670"/>
            <a:ext cx="4813399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Більше інформації про проєкт: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5" tooltip="https://www.remcreadwomen.eu"/>
              </a:rPr>
              <a:t>https://www.remcreadwomen.eu/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78594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920980"/>
            <a:ext cx="13008468" cy="3821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52"/>
              </a:lnSpc>
            </a:pPr>
            <a:r>
              <a:rPr lang="en-US" b="true" sz="9600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”ПРИПИНИ МРІЯТИ І ПОЧНИ ДІЯТИ”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71" t="-10610" r="-5296" b="-169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3192038">
            <a:off x="5429224" y="6934715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7048" y="3859580"/>
            <a:ext cx="6720580" cy="376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Термінологія соціальних мереж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ДІЯЛЬНІСТЬ</a:t>
            </a: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2.1.1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2043" y="418020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5" y="0"/>
                </a:lnTo>
                <a:lnTo>
                  <a:pt x="1231645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2043" y="2977058"/>
            <a:ext cx="6720580" cy="469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Основні платформи соціальних мереж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-3192038">
            <a:off x="4491154" y="6000213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1"/>
                </a:moveTo>
                <a:lnTo>
                  <a:pt x="2109891" y="2702101"/>
                </a:lnTo>
                <a:lnTo>
                  <a:pt x="2109891" y="0"/>
                </a:lnTo>
                <a:lnTo>
                  <a:pt x="0" y="0"/>
                </a:lnTo>
                <a:lnTo>
                  <a:pt x="0" y="270210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452586" y="825717"/>
            <a:ext cx="10545548" cy="9069106"/>
            <a:chOff x="0" y="0"/>
            <a:chExt cx="1637780" cy="14084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37780" cy="1408481"/>
            </a:xfrm>
            <a:custGeom>
              <a:avLst/>
              <a:gdLst/>
              <a:ahLst/>
              <a:cxnLst/>
              <a:rect r="r" b="b" t="t" l="l"/>
              <a:pathLst>
                <a:path h="1408481" w="1637780">
                  <a:moveTo>
                    <a:pt x="0" y="0"/>
                  </a:moveTo>
                  <a:lnTo>
                    <a:pt x="1637780" y="0"/>
                  </a:lnTo>
                  <a:lnTo>
                    <a:pt x="1637780" y="1408481"/>
                  </a:lnTo>
                  <a:lnTo>
                    <a:pt x="0" y="1408481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name="AutoShape 7" id="7"/>
          <p:cNvSpPr/>
          <p:nvPr/>
        </p:nvSpPr>
        <p:spPr>
          <a:xfrm flipV="true">
            <a:off x="12692703" y="392178"/>
            <a:ext cx="0" cy="9502644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7881800" y="3053258"/>
            <a:ext cx="4529036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Найбільш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використовувана у світі платформа соціальних мереж з понад 2,9 мільярда користувачів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78453" y="2638154"/>
            <a:ext cx="4730867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Платформа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для обміну фото та відео, де користувачі взаємодіють за допомогою зображень і відео в різних форматах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36869" y="7162175"/>
            <a:ext cx="4773966" cy="21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Платформа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відеохостингу, де користувачі можуть завантажувати, переглядати, коментувати, оцінювати та поширювати завантажені або прямі відео.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78453" y="7524125"/>
            <a:ext cx="4730867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Платформа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для обміну короткими відео, яка переважно використовується молодою аудиторією віком 13–24 роки</a:t>
            </a:r>
          </a:p>
        </p:txBody>
      </p:sp>
      <p:sp>
        <p:nvSpPr>
          <p:cNvPr name="AutoShape 12" id="12"/>
          <p:cNvSpPr/>
          <p:nvPr/>
        </p:nvSpPr>
        <p:spPr>
          <a:xfrm>
            <a:off x="7452586" y="5143500"/>
            <a:ext cx="10545548" cy="0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0863558" y="1033842"/>
            <a:ext cx="1547278" cy="1547278"/>
          </a:xfrm>
          <a:custGeom>
            <a:avLst/>
            <a:gdLst/>
            <a:ahLst/>
            <a:cxnLst/>
            <a:rect r="r" b="b" t="t" l="l"/>
            <a:pathLst>
              <a:path h="1547278" w="1547278">
                <a:moveTo>
                  <a:pt x="0" y="0"/>
                </a:moveTo>
                <a:lnTo>
                  <a:pt x="1547278" y="0"/>
                </a:lnTo>
                <a:lnTo>
                  <a:pt x="1547278" y="1547278"/>
                </a:lnTo>
                <a:lnTo>
                  <a:pt x="0" y="154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68810" y="1580879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Facebook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217099" y="1013254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2"/>
                </a:lnTo>
                <a:lnTo>
                  <a:pt x="0" y="148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103487" y="1580879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Instagr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am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776547" y="5331243"/>
            <a:ext cx="1634288" cy="1634288"/>
          </a:xfrm>
          <a:custGeom>
            <a:avLst/>
            <a:gdLst/>
            <a:ahLst/>
            <a:cxnLst/>
            <a:rect r="r" b="b" t="t" l="l"/>
            <a:pathLst>
              <a:path h="1634288" w="1634288">
                <a:moveTo>
                  <a:pt x="0" y="0"/>
                </a:moveTo>
                <a:lnTo>
                  <a:pt x="1634289" y="0"/>
                </a:lnTo>
                <a:lnTo>
                  <a:pt x="1634289" y="1634289"/>
                </a:lnTo>
                <a:lnTo>
                  <a:pt x="0" y="1634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892348" y="5895975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YouTub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e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6393962" y="5360213"/>
            <a:ext cx="1448813" cy="1662913"/>
          </a:xfrm>
          <a:custGeom>
            <a:avLst/>
            <a:gdLst/>
            <a:ahLst/>
            <a:cxnLst/>
            <a:rect r="r" b="b" t="t" l="l"/>
            <a:pathLst>
              <a:path h="1662913" w="1448813">
                <a:moveTo>
                  <a:pt x="0" y="0"/>
                </a:moveTo>
                <a:lnTo>
                  <a:pt x="1448813" y="0"/>
                </a:lnTo>
                <a:lnTo>
                  <a:pt x="1448813" y="1662913"/>
                </a:lnTo>
                <a:lnTo>
                  <a:pt x="0" y="1662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426635" y="5939257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Tik-Tok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2271540" y="2589045"/>
            <a:ext cx="13744919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ЗАГАЛЬНІ ТЕРМІНИ, ЩО ВИКОРИСТОВУЮТЬСЯ НА РІЗНИХ ПЛАТФОРМАХ СОЦІАЛЬНИХ МЕРЕЖ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3884" y="4590676"/>
            <a:ext cx="4272408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Ключове слово або фраза, перед якими ставиться символ решітки (#), що використовується для категоризації контенту та полегшення його пошуку.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596994" y="4590676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Основна стрічка контенту, яку користувачі бачать після входу на платформу соціальних мереж.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82674" y="4590676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Користувачі, які підписуються, щоб бачити ваші дописи та оновлення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 соціальних мережах.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3884" y="8160773"/>
            <a:ext cx="4272408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Згадування іншого користувача у своєму дописі або коментарі, що зазвичай надсилає йому сповіщення.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215467" y="8160773"/>
            <a:ext cx="4438033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Користувач із великою кількістю підписників, який може впливати на думки своєї аудиторії та її рішення щодо покупок.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682674" y="8160773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Теми, хештеги або контент, які наразі є популярними та широко обговорюваними на платформі.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98155" y="383853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#ХЕШТЕГ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146839" y="383853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СТРІЧКА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32520" y="3838532"/>
            <a:ext cx="2733754" cy="615220"/>
            <a:chOff x="0" y="0"/>
            <a:chExt cx="3645006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645006" cy="820294"/>
              <a:chOff x="0" y="0"/>
              <a:chExt cx="3054413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054413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054413">
                    <a:moveTo>
                      <a:pt x="2929953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29953" y="0"/>
                    </a:lnTo>
                    <a:cubicBezTo>
                      <a:pt x="2998533" y="0"/>
                      <a:pt x="3054413" y="55880"/>
                      <a:pt x="3054413" y="124460"/>
                    </a:cubicBezTo>
                    <a:lnTo>
                      <a:pt x="3054413" y="562923"/>
                    </a:lnTo>
                    <a:cubicBezTo>
                      <a:pt x="3054413" y="631503"/>
                      <a:pt x="2998533" y="687383"/>
                      <a:pt x="2929953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645006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ПІДПИСНИКИ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879382" y="7411827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ТЕГИ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056168" y="7411827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ІНФЛУЕНСЕР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351201" y="7411827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ТЕНДЕНЦІЯ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Загальна термінологія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ЗАГАЛЬНІ ТЕРМІНИ, ЩО ВИКОРИСТОВУЮТЬСЯ В ІНСТАГРАМІ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88883" y="4435894"/>
            <a:ext cx="3958771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Тимчасовий допис, який зникає через 24 години, часто використовується для менш формального або актуального контенту.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56062" y="4435894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Короткі, захоплюючі відео тривалістю до 90 секунд, подібні до відео TikTok, що використовуються для розваг або навчання.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03033" y="4435894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Персоналізована сторінка, де користувачі можуть відкривати новий контент відповідно до своїх інтересів та активності.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71251" y="7769289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Збірка історій, які ви обираєте зберегти на своєму профілі назавжди, часто організована за темами.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56062" y="7768914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Допис, який містить кілька фотографій або відео, через які користувачі можуть перегортати.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40874" y="7769289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Невеликий розділ під вашим аватаром, де ви можете описати себе або свій бренд та додати посилання.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20073" y="3683750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ІСТОРІЯ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905908" y="3683750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REELS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568852" y="3687323"/>
            <a:ext cx="3567082" cy="615220"/>
            <a:chOff x="0" y="0"/>
            <a:chExt cx="4756109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4756109" cy="820294"/>
              <a:chOff x="0" y="0"/>
              <a:chExt cx="3985486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985486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985486">
                    <a:moveTo>
                      <a:pt x="3861026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61026" y="0"/>
                    </a:lnTo>
                    <a:cubicBezTo>
                      <a:pt x="3929606" y="0"/>
                      <a:pt x="3985486" y="55880"/>
                      <a:pt x="3985486" y="124460"/>
                    </a:cubicBezTo>
                    <a:lnTo>
                      <a:pt x="3985486" y="562923"/>
                    </a:lnTo>
                    <a:cubicBezTo>
                      <a:pt x="3985486" y="631503"/>
                      <a:pt x="3929606" y="687383"/>
                      <a:pt x="3861026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4756109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СТОРІНКА «ОБЗОР»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21096" y="702034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ВИДІЛЕНЕ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906932" y="702034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КАРУСЕЛЬ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90720" y="702034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BIO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Термінологія Instagram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5042" y="721841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ЗАГАЛЬНІ ТЕРМІНИ, ЩО ВИКОРИСТОВУЮТЬСЯ У FACEBOOK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59752" y="4327359"/>
            <a:ext cx="3958771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Публічний профіль, створений для бізнесу, брендів, публічних осіб або організацій з метою взаємодії з підписниками.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53623" y="4327359"/>
            <a:ext cx="3596084" cy="238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Спільнотна платформа, де користувачі можуть приєднуватися та взаємодіяти навколо спільних інтересів або справ.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32165" y="4327359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Основна стрічка контенту на Facebook, де користувачі бачать дописи від друзів, сторінок, на які вони підписані, та рекламу.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32015" y="781712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Платформа Facebook для купівлі та продажу товарів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у межах місцевих спільнот.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3519" y="7816750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Функція, яка дозволяє користувачам або сторінкам створювати та просувати публічні або приватні події.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59901" y="7817125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Дія з повторного публікування чужого контенту на своєму профілі, у групі або в приватному повідомленні.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490941" y="3575216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СТОРІНКА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903469" y="3575216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ГРУПА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11993" y="3575216"/>
            <a:ext cx="2930939" cy="638190"/>
            <a:chOff x="0" y="0"/>
            <a:chExt cx="3156864" cy="68738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156864" cy="687383"/>
            </a:xfrm>
            <a:custGeom>
              <a:avLst/>
              <a:gdLst/>
              <a:ahLst/>
              <a:cxnLst/>
              <a:rect r="r" b="b" t="t" l="l"/>
              <a:pathLst>
                <a:path h="687383" w="3156864">
                  <a:moveTo>
                    <a:pt x="3032404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2404" y="0"/>
                  </a:lnTo>
                  <a:cubicBezTo>
                    <a:pt x="3100984" y="0"/>
                    <a:pt x="3156864" y="55880"/>
                    <a:pt x="3156864" y="124460"/>
                  </a:cubicBezTo>
                  <a:lnTo>
                    <a:pt x="3156864" y="562923"/>
                  </a:lnTo>
                  <a:cubicBezTo>
                    <a:pt x="3156864" y="631503"/>
                    <a:pt x="3100984" y="687383"/>
                    <a:pt x="3032404" y="687383"/>
                  </a:cubicBezTo>
                  <a:close/>
                </a:path>
              </a:pathLst>
            </a:custGeom>
            <a:solidFill>
              <a:srgbClr val="227C9D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3317482" y="3721737"/>
            <a:ext cx="2825450" cy="355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0C6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СТРІЧКА НОВИН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2359294" y="7045159"/>
            <a:ext cx="2741525" cy="675632"/>
            <a:chOff x="0" y="0"/>
            <a:chExt cx="2789209" cy="68738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89209" cy="687383"/>
            </a:xfrm>
            <a:custGeom>
              <a:avLst/>
              <a:gdLst/>
              <a:ahLst/>
              <a:cxnLst/>
              <a:rect r="r" b="b" t="t" l="l"/>
              <a:pathLst>
                <a:path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2481861" y="7214701"/>
            <a:ext cx="2496392" cy="355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287D7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МАРКЕТПЛЕЙС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894388" y="7068179"/>
            <a:ext cx="2496392" cy="615220"/>
            <a:chOff x="0" y="0"/>
            <a:chExt cx="3328523" cy="820294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ПОДІЯ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3309747" y="7068179"/>
            <a:ext cx="2496392" cy="615220"/>
            <a:chOff x="0" y="0"/>
            <a:chExt cx="3328523" cy="820294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ПОДІЛИТИСЯ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Термінологія Facebook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04142" y="596566"/>
            <a:ext cx="1516479" cy="1516479"/>
          </a:xfrm>
          <a:custGeom>
            <a:avLst/>
            <a:gdLst/>
            <a:ahLst/>
            <a:cxnLst/>
            <a:rect r="r" b="b" t="t" l="l"/>
            <a:pathLst>
              <a:path h="1516479" w="1516479">
                <a:moveTo>
                  <a:pt x="0" y="0"/>
                </a:moveTo>
                <a:lnTo>
                  <a:pt x="1516479" y="0"/>
                </a:lnTo>
                <a:lnTo>
                  <a:pt x="1516479" y="1516479"/>
                </a:lnTo>
                <a:lnTo>
                  <a:pt x="0" y="1516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ЗАГАЛЬНІ ТЕРМІНИ, ЩО ВИКОРИСТОВУЮТЬСЯ НА YOUTUBE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88883" y="4543782"/>
            <a:ext cx="3958771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Профіль користувача на YouTube, де розміщуються його відео, і глядачі можуть підписатися для отримання оновлень.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56062" y="4543782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Функція, яка дозволяє користувачам транслювати відеоконтент у прямому ефірі для своєї аудиторії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в реальному часі.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03033" y="4543782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Дія підписки на канал YouTube для отримання сповіщень про новий контент.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70227" y="7877553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Процес заробітку на відео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за допомогою реклами, членських внесків та спонсорського контенту.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06167" y="7877177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Кураторський список відео, 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що відтворюються послідовно, часто організований за темою або категорією.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09614" y="7877177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Зображення, яке представляє відео на YouTube, часто створене для привернення уваги глядачів.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20073" y="3791638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КАНАЛ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408393" y="3791638"/>
            <a:ext cx="3491423" cy="615220"/>
            <a:chOff x="0" y="0"/>
            <a:chExt cx="4655231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4655231" cy="820294"/>
              <a:chOff x="0" y="0"/>
              <a:chExt cx="3900953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3900953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900953">
                    <a:moveTo>
                      <a:pt x="3776493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76493" y="0"/>
                    </a:lnTo>
                    <a:cubicBezTo>
                      <a:pt x="3845073" y="0"/>
                      <a:pt x="3900953" y="55880"/>
                      <a:pt x="3900953" y="124460"/>
                    </a:cubicBezTo>
                    <a:lnTo>
                      <a:pt x="3900953" y="562923"/>
                    </a:lnTo>
                    <a:cubicBezTo>
                      <a:pt x="3900953" y="631503"/>
                      <a:pt x="3845073" y="687383"/>
                      <a:pt x="3776493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4655231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ПРЯМА ТРАНСЛЯЦІЯ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88350" y="3791638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ПІДПИСАТИСЯ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534648" y="7128607"/>
            <a:ext cx="2867241" cy="615220"/>
            <a:chOff x="0" y="0"/>
            <a:chExt cx="3822988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820294"/>
              <a:chOff x="0" y="0"/>
              <a:chExt cx="3203557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203557">
                    <a:moveTo>
                      <a:pt x="3079097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562923"/>
                    </a:lnTo>
                    <a:cubicBezTo>
                      <a:pt x="3203557" y="631503"/>
                      <a:pt x="3147677" y="687383"/>
                      <a:pt x="3079097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822988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МОНЕТИЗАЦІЯ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957037" y="7128607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ПЛЕЙЛИСТ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359460" y="7128232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МІНІАТЮРА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Термінологія YouTube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5042" y="703862"/>
            <a:ext cx="1516530" cy="1516530"/>
          </a:xfrm>
          <a:custGeom>
            <a:avLst/>
            <a:gdLst/>
            <a:ahLst/>
            <a:cxnLst/>
            <a:rect r="r" b="b" t="t" l="l"/>
            <a:pathLst>
              <a:path h="1516530" w="1516530">
                <a:moveTo>
                  <a:pt x="0" y="0"/>
                </a:moveTo>
                <a:lnTo>
                  <a:pt x="1516530" y="0"/>
                </a:lnTo>
                <a:lnTo>
                  <a:pt x="1516530" y="1516529"/>
                </a:lnTo>
                <a:lnTo>
                  <a:pt x="0" y="1516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DAGv9KAx9Tk</dc:identifier>
  <dcterms:modified xsi:type="dcterms:W3CDTF">2011-08-01T06:04:30Z</dcterms:modified>
  <cp:revision>1</cp:revision>
  <dc:title>UA_REMCREAD M2:Introduction to Social Media</dc:title>
</cp:coreProperties>
</file>