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10287000" cx="18288000"/>
  <p:notesSz cx="6858000" cy="9144000"/>
  <p:embeddedFontLst>
    <p:embeddedFont>
      <p:font typeface="Helvetica Neue"/>
      <p:bold r:id="rId39"/>
      <p:boldItalic r:id="rId40"/>
    </p:embeddedFont>
    <p:embeddedFont>
      <p:font typeface="Open Sans ExtraBold"/>
      <p:bold r:id="rId41"/>
      <p:boldItalic r:id="rId42"/>
    </p:embeddedFont>
    <p:embeddedFont>
      <p:font typeface="Open Sans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7" roundtripDataSignature="AMtx7mhZVP2vu+jgRt8fF52x4D2hKBHm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Italic.fntdata"/><Relationship Id="rId20" Type="http://schemas.openxmlformats.org/officeDocument/2006/relationships/slide" Target="slides/slide15.xml"/><Relationship Id="rId42" Type="http://schemas.openxmlformats.org/officeDocument/2006/relationships/font" Target="fonts/OpenSansExtraBold-boldItalic.fntdata"/><Relationship Id="rId41" Type="http://schemas.openxmlformats.org/officeDocument/2006/relationships/font" Target="fonts/OpenSansExtraBold-bold.fntdata"/><Relationship Id="rId22" Type="http://schemas.openxmlformats.org/officeDocument/2006/relationships/slide" Target="slides/slide17.xml"/><Relationship Id="rId44" Type="http://schemas.openxmlformats.org/officeDocument/2006/relationships/font" Target="fonts/OpenSans-bold.fntdata"/><Relationship Id="rId21" Type="http://schemas.openxmlformats.org/officeDocument/2006/relationships/slide" Target="slides/slide16.xml"/><Relationship Id="rId43" Type="http://schemas.openxmlformats.org/officeDocument/2006/relationships/font" Target="fonts/OpenSans-regular.fntdata"/><Relationship Id="rId24" Type="http://schemas.openxmlformats.org/officeDocument/2006/relationships/slide" Target="slides/slide19.xml"/><Relationship Id="rId46" Type="http://schemas.openxmlformats.org/officeDocument/2006/relationships/font" Target="fonts/OpenSans-boldItalic.fntdata"/><Relationship Id="rId23" Type="http://schemas.openxmlformats.org/officeDocument/2006/relationships/slide" Target="slides/slide18.xml"/><Relationship Id="rId45" Type="http://schemas.openxmlformats.org/officeDocument/2006/relationships/font" Target="fonts/OpenSa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Relationship Id="rId4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g"/><Relationship Id="rId4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32.jpg"/><Relationship Id="rId5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g"/><Relationship Id="rId4" Type="http://schemas.openxmlformats.org/officeDocument/2006/relationships/image" Target="../media/image22.png"/><Relationship Id="rId5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g"/><Relationship Id="rId4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g"/><Relationship Id="rId4" Type="http://schemas.openxmlformats.org/officeDocument/2006/relationships/image" Target="../media/image2.png"/><Relationship Id="rId5" Type="http://schemas.openxmlformats.org/officeDocument/2006/relationships/image" Target="../media/image44.png"/><Relationship Id="rId6" Type="http://schemas.openxmlformats.org/officeDocument/2006/relationships/hyperlink" Target="https://www.remcreadwomen.eu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3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"/>
          <p:cNvCxnSpPr/>
          <p:nvPr/>
        </p:nvCxnSpPr>
        <p:spPr>
          <a:xfrm>
            <a:off x="635690" y="6373635"/>
            <a:ext cx="3297000" cy="0"/>
          </a:xfrm>
          <a:prstGeom prst="straightConnector1">
            <a:avLst/>
          </a:prstGeom>
          <a:noFill/>
          <a:ln cap="flat" cmpd="sng" w="133350">
            <a:solidFill>
              <a:srgbClr val="01D5C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"/>
          <p:cNvSpPr/>
          <p:nvPr/>
        </p:nvSpPr>
        <p:spPr>
          <a:xfrm>
            <a:off x="635690" y="228069"/>
            <a:ext cx="3751925" cy="2579052"/>
          </a:xfrm>
          <a:custGeom>
            <a:rect b="b" l="l" r="r" t="t"/>
            <a:pathLst>
              <a:path extrusionOk="0"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538" l="0" r="0" t="-27928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635690" y="8894778"/>
            <a:ext cx="4241790" cy="869567"/>
          </a:xfrm>
          <a:custGeom>
            <a:rect b="b" l="l" r="r" t="t"/>
            <a:pathLst>
              <a:path extrusionOk="0"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10599307" y="52007"/>
            <a:ext cx="7505585" cy="10184987"/>
          </a:xfrm>
          <a:custGeom>
            <a:rect b="b" l="l" r="r" t="t"/>
            <a:pathLst>
              <a:path extrusionOk="0" h="7475220" w="5508686">
                <a:moveTo>
                  <a:pt x="395729" y="6818630"/>
                </a:moveTo>
                <a:lnTo>
                  <a:pt x="0" y="6818630"/>
                </a:lnTo>
                <a:lnTo>
                  <a:pt x="0" y="742950"/>
                </a:lnTo>
                <a:lnTo>
                  <a:pt x="395729" y="742950"/>
                </a:lnTo>
                <a:lnTo>
                  <a:pt x="395729" y="6818630"/>
                </a:lnTo>
                <a:close/>
                <a:moveTo>
                  <a:pt x="942045" y="438150"/>
                </a:moveTo>
                <a:lnTo>
                  <a:pt x="451761" y="438150"/>
                </a:lnTo>
                <a:lnTo>
                  <a:pt x="451761" y="7113270"/>
                </a:lnTo>
                <a:lnTo>
                  <a:pt x="942045" y="7113270"/>
                </a:lnTo>
                <a:lnTo>
                  <a:pt x="942045" y="438150"/>
                </a:lnTo>
                <a:close/>
                <a:moveTo>
                  <a:pt x="1362288" y="0"/>
                </a:moveTo>
                <a:lnTo>
                  <a:pt x="1097885" y="0"/>
                </a:lnTo>
                <a:lnTo>
                  <a:pt x="1097885" y="7103110"/>
                </a:lnTo>
                <a:lnTo>
                  <a:pt x="1362288" y="7103110"/>
                </a:lnTo>
                <a:lnTo>
                  <a:pt x="1362288" y="0"/>
                </a:lnTo>
                <a:close/>
                <a:moveTo>
                  <a:pt x="4624424" y="6370320"/>
                </a:moveTo>
                <a:lnTo>
                  <a:pt x="5020153" y="6370320"/>
                </a:lnTo>
                <a:lnTo>
                  <a:pt x="5020153" y="294640"/>
                </a:lnTo>
                <a:lnTo>
                  <a:pt x="4624424" y="294640"/>
                </a:lnTo>
                <a:lnTo>
                  <a:pt x="4624424" y="6370320"/>
                </a:lnTo>
                <a:close/>
                <a:moveTo>
                  <a:pt x="5112957" y="6404610"/>
                </a:moveTo>
                <a:lnTo>
                  <a:pt x="5508686" y="6404610"/>
                </a:lnTo>
                <a:lnTo>
                  <a:pt x="5508686" y="1520190"/>
                </a:lnTo>
                <a:lnTo>
                  <a:pt x="5112957" y="1520190"/>
                </a:lnTo>
                <a:lnTo>
                  <a:pt x="5112957" y="6404610"/>
                </a:lnTo>
                <a:close/>
                <a:moveTo>
                  <a:pt x="4076357" y="6675120"/>
                </a:moveTo>
                <a:lnTo>
                  <a:pt x="4566641" y="6675120"/>
                </a:lnTo>
                <a:lnTo>
                  <a:pt x="4566641" y="0"/>
                </a:lnTo>
                <a:lnTo>
                  <a:pt x="4076357" y="0"/>
                </a:lnTo>
                <a:lnTo>
                  <a:pt x="4076357" y="6675120"/>
                </a:lnTo>
                <a:close/>
                <a:moveTo>
                  <a:pt x="3657865" y="7113270"/>
                </a:moveTo>
                <a:lnTo>
                  <a:pt x="3922268" y="7113270"/>
                </a:lnTo>
                <a:lnTo>
                  <a:pt x="3922268" y="10160"/>
                </a:lnTo>
                <a:lnTo>
                  <a:pt x="3657865" y="10160"/>
                </a:lnTo>
                <a:lnTo>
                  <a:pt x="3657865" y="7113270"/>
                </a:lnTo>
                <a:close/>
                <a:moveTo>
                  <a:pt x="1744008" y="372110"/>
                </a:moveTo>
                <a:lnTo>
                  <a:pt x="1479606" y="372110"/>
                </a:lnTo>
                <a:lnTo>
                  <a:pt x="1479606" y="7475220"/>
                </a:lnTo>
                <a:lnTo>
                  <a:pt x="1744008" y="7475220"/>
                </a:lnTo>
                <a:lnTo>
                  <a:pt x="1744008" y="372110"/>
                </a:lnTo>
                <a:close/>
                <a:moveTo>
                  <a:pt x="3521287" y="148590"/>
                </a:moveTo>
                <a:lnTo>
                  <a:pt x="1814049" y="148590"/>
                </a:lnTo>
                <a:lnTo>
                  <a:pt x="1814049" y="7251700"/>
                </a:lnTo>
                <a:lnTo>
                  <a:pt x="3521287" y="7251700"/>
                </a:lnTo>
                <a:lnTo>
                  <a:pt x="3521287" y="148590"/>
                </a:lnTo>
                <a:close/>
              </a:path>
            </a:pathLst>
          </a:custGeom>
          <a:blipFill rotWithShape="1">
            <a:blip r:embed="rId5">
              <a:alphaModFix amt="86000"/>
            </a:blip>
            <a:stretch>
              <a:fillRect b="0" l="-80006" r="-23278" t="0"/>
            </a:stretch>
          </a:blipFill>
          <a:ln>
            <a:noFill/>
          </a:ln>
        </p:spPr>
      </p:sp>
      <p:sp>
        <p:nvSpPr>
          <p:cNvPr id="88" name="Google Shape;88;p1"/>
          <p:cNvSpPr txBox="1"/>
          <p:nvPr/>
        </p:nvSpPr>
        <p:spPr>
          <a:xfrm>
            <a:off x="635690" y="3812115"/>
            <a:ext cx="9381900" cy="22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499">
                <a:solidFill>
                  <a:srgbClr val="7C0086"/>
                </a:solidFill>
              </a:rPr>
              <a:t>WPROWADZENIE DO MEDIÓW SPOŁECZNOŚCIOWYCH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499">
                <a:solidFill>
                  <a:srgbClr val="FFBD59"/>
                </a:solidFill>
              </a:rPr>
              <a:t>WARSZTAT</a:t>
            </a:r>
            <a:endParaRPr b="1" sz="4499">
              <a:solidFill>
                <a:srgbClr val="7C0086"/>
              </a:solidFill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635690" y="7449960"/>
            <a:ext cx="9697500" cy="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D1C62"/>
                </a:solidFill>
                <a:latin typeface="Arial"/>
                <a:ea typeface="Arial"/>
                <a:cs typeface="Arial"/>
                <a:sym typeface="Arial"/>
              </a:rPr>
              <a:t>[MODULE 2 •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D1C62"/>
                </a:solidFill>
                <a:latin typeface="Arial"/>
                <a:ea typeface="Arial"/>
                <a:cs typeface="Arial"/>
                <a:sym typeface="Arial"/>
              </a:rPr>
              <a:t>Digital Literacy In-Training Service]</a:t>
            </a:r>
            <a:endParaRPr/>
          </a:p>
        </p:txBody>
      </p:sp>
      <p:sp>
        <p:nvSpPr>
          <p:cNvPr id="90" name="Google Shape;90;p1"/>
          <p:cNvSpPr txBox="1"/>
          <p:nvPr/>
        </p:nvSpPr>
        <p:spPr>
          <a:xfrm>
            <a:off x="17259300" y="9201150"/>
            <a:ext cx="152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6" name="Google Shape;326;p10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7" name="Google Shape;327;p10"/>
          <p:cNvSpPr txBox="1"/>
          <p:nvPr/>
        </p:nvSpPr>
        <p:spPr>
          <a:xfrm>
            <a:off x="2160123" y="7931150"/>
            <a:ext cx="3596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Główny kanał TikTok, gdzie treści są wybierane na podstawie preferencji i zachowań użytkowników.</a:t>
            </a:r>
            <a:endParaRPr sz="1700"/>
          </a:p>
        </p:txBody>
      </p:sp>
      <p:sp>
        <p:nvSpPr>
          <p:cNvPr id="328" name="Google Shape;328;p10"/>
          <p:cNvSpPr txBox="1"/>
          <p:nvPr/>
        </p:nvSpPr>
        <p:spPr>
          <a:xfrm>
            <a:off x="7344934" y="7930775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Wyselekcjonowana lista filmów odtwarzanych po kolei, często uporządkowanych według tematu lub kategorii.</a:t>
            </a:r>
            <a:endParaRPr sz="1700"/>
          </a:p>
        </p:txBody>
      </p:sp>
      <p:grpSp>
        <p:nvGrpSpPr>
          <p:cNvPr id="329" name="Google Shape;329;p10"/>
          <p:cNvGrpSpPr/>
          <p:nvPr/>
        </p:nvGrpSpPr>
        <p:grpSpPr>
          <a:xfrm>
            <a:off x="2758219" y="3886627"/>
            <a:ext cx="2496375" cy="614778"/>
            <a:chOff x="0" y="0"/>
            <a:chExt cx="3328500" cy="819704"/>
          </a:xfrm>
        </p:grpSpPr>
        <p:sp>
          <p:nvSpPr>
            <p:cNvPr id="330" name="Google Shape;330;p10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0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TWÓRCA</a:t>
              </a:r>
              <a:endParaRPr/>
            </a:p>
          </p:txBody>
        </p:sp>
      </p:grpSp>
      <p:grpSp>
        <p:nvGrpSpPr>
          <p:cNvPr id="332" name="Google Shape;332;p10"/>
          <p:cNvGrpSpPr/>
          <p:nvPr/>
        </p:nvGrpSpPr>
        <p:grpSpPr>
          <a:xfrm>
            <a:off x="7944054" y="3886627"/>
            <a:ext cx="2496375" cy="614778"/>
            <a:chOff x="0" y="0"/>
            <a:chExt cx="3328500" cy="819704"/>
          </a:xfrm>
        </p:grpSpPr>
        <p:sp>
          <p:nvSpPr>
            <p:cNvPr id="333" name="Google Shape;333;p10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0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DUET</a:t>
              </a:r>
              <a:endParaRPr/>
            </a:p>
          </p:txBody>
        </p:sp>
      </p:grpSp>
      <p:grpSp>
        <p:nvGrpSpPr>
          <p:cNvPr id="335" name="Google Shape;335;p10"/>
          <p:cNvGrpSpPr/>
          <p:nvPr/>
        </p:nvGrpSpPr>
        <p:grpSpPr>
          <a:xfrm>
            <a:off x="13126496" y="3886627"/>
            <a:ext cx="2825550" cy="614778"/>
            <a:chOff x="0" y="0"/>
            <a:chExt cx="3767400" cy="819704"/>
          </a:xfrm>
        </p:grpSpPr>
        <p:sp>
          <p:nvSpPr>
            <p:cNvPr id="336" name="Google Shape;336;p10"/>
            <p:cNvSpPr/>
            <p:nvPr/>
          </p:nvSpPr>
          <p:spPr>
            <a:xfrm>
              <a:off x="0" y="0"/>
              <a:ext cx="3764560" cy="819704"/>
            </a:xfrm>
            <a:custGeom>
              <a:rect b="b" l="l" r="r" t="t"/>
              <a:pathLst>
                <a:path extrusionOk="0" h="687383" w="3156864">
                  <a:moveTo>
                    <a:pt x="3032404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2404" y="0"/>
                  </a:lnTo>
                  <a:cubicBezTo>
                    <a:pt x="3100984" y="0"/>
                    <a:pt x="3156864" y="55880"/>
                    <a:pt x="3156864" y="124460"/>
                  </a:cubicBezTo>
                  <a:lnTo>
                    <a:pt x="3156864" y="562923"/>
                  </a:lnTo>
                  <a:cubicBezTo>
                    <a:pt x="3156864" y="631503"/>
                    <a:pt x="3100984" y="687383"/>
                    <a:pt x="3032404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0"/>
            <p:cNvSpPr txBox="1"/>
            <p:nvPr/>
          </p:nvSpPr>
          <p:spPr>
            <a:xfrm>
              <a:off x="0" y="189012"/>
              <a:ext cx="3767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STITCH</a:t>
              </a:r>
              <a:endParaRPr/>
            </a:p>
          </p:txBody>
        </p:sp>
      </p:grpSp>
      <p:grpSp>
        <p:nvGrpSpPr>
          <p:cNvPr id="338" name="Google Shape;338;p10"/>
          <p:cNvGrpSpPr/>
          <p:nvPr/>
        </p:nvGrpSpPr>
        <p:grpSpPr>
          <a:xfrm>
            <a:off x="2160126" y="6839300"/>
            <a:ext cx="3416908" cy="957432"/>
            <a:chOff x="0" y="0"/>
            <a:chExt cx="3822900" cy="1276576"/>
          </a:xfrm>
        </p:grpSpPr>
        <p:sp>
          <p:nvSpPr>
            <p:cNvPr id="339" name="Google Shape;339;p10"/>
            <p:cNvSpPr/>
            <p:nvPr/>
          </p:nvSpPr>
          <p:spPr>
            <a:xfrm>
              <a:off x="0" y="0"/>
              <a:ext cx="3820242" cy="1276576"/>
            </a:xfrm>
            <a:custGeom>
              <a:rect b="b" l="l" r="r" t="t"/>
              <a:pathLst>
                <a:path extrusionOk="0" h="1070504" w="3203557">
                  <a:moveTo>
                    <a:pt x="3079097" y="1070504"/>
                  </a:moveTo>
                  <a:lnTo>
                    <a:pt x="124460" y="1070504"/>
                  </a:lnTo>
                  <a:cubicBezTo>
                    <a:pt x="55880" y="1070504"/>
                    <a:pt x="0" y="1014624"/>
                    <a:pt x="0" y="9460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79097" y="0"/>
                  </a:lnTo>
                  <a:cubicBezTo>
                    <a:pt x="3147677" y="0"/>
                    <a:pt x="3203557" y="55880"/>
                    <a:pt x="3203557" y="124460"/>
                  </a:cubicBezTo>
                  <a:lnTo>
                    <a:pt x="3203557" y="946044"/>
                  </a:lnTo>
                  <a:cubicBezTo>
                    <a:pt x="3203557" y="1014624"/>
                    <a:pt x="3147677" y="1070504"/>
                    <a:pt x="3079097" y="1070504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0"/>
            <p:cNvSpPr txBox="1"/>
            <p:nvPr/>
          </p:nvSpPr>
          <p:spPr>
            <a:xfrm>
              <a:off x="0" y="189012"/>
              <a:ext cx="3822900" cy="10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STRONA DLA CIEBIE (FYP)</a:t>
              </a:r>
              <a:endParaRPr/>
            </a:p>
          </p:txBody>
        </p:sp>
      </p:grpSp>
      <p:grpSp>
        <p:nvGrpSpPr>
          <p:cNvPr id="341" name="Google Shape;341;p10"/>
          <p:cNvGrpSpPr/>
          <p:nvPr/>
        </p:nvGrpSpPr>
        <p:grpSpPr>
          <a:xfrm>
            <a:off x="7894792" y="7010629"/>
            <a:ext cx="2496375" cy="614778"/>
            <a:chOff x="0" y="0"/>
            <a:chExt cx="3328500" cy="819704"/>
          </a:xfrm>
        </p:grpSpPr>
        <p:sp>
          <p:nvSpPr>
            <p:cNvPr id="342" name="Google Shape;342;p10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0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PODPISY</a:t>
              </a:r>
              <a:endParaRPr/>
            </a:p>
          </p:txBody>
        </p:sp>
      </p:grpSp>
      <p:grpSp>
        <p:nvGrpSpPr>
          <p:cNvPr id="344" name="Google Shape;344;p10"/>
          <p:cNvGrpSpPr/>
          <p:nvPr/>
        </p:nvGrpSpPr>
        <p:grpSpPr>
          <a:xfrm>
            <a:off x="13098604" y="7010629"/>
            <a:ext cx="2496375" cy="614778"/>
            <a:chOff x="0" y="0"/>
            <a:chExt cx="3328500" cy="819704"/>
          </a:xfrm>
        </p:grpSpPr>
        <p:sp>
          <p:nvSpPr>
            <p:cNvPr id="345" name="Google Shape;345;p10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0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WYZWANIE</a:t>
              </a:r>
              <a:endParaRPr/>
            </a:p>
          </p:txBody>
        </p:sp>
      </p:grpSp>
      <p:sp>
        <p:nvSpPr>
          <p:cNvPr id="347" name="Google Shape;347;p10"/>
          <p:cNvSpPr txBox="1"/>
          <p:nvPr/>
        </p:nvSpPr>
        <p:spPr>
          <a:xfrm>
            <a:off x="2382958" y="682291"/>
            <a:ext cx="13522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0">
                <a:solidFill>
                  <a:srgbClr val="7C0086"/>
                </a:solidFill>
              </a:rPr>
              <a:t>Terminologia </a:t>
            </a:r>
            <a:r>
              <a:rPr b="1" i="0" lang="en-US" sz="9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Tik-Tok</a:t>
            </a:r>
            <a:endParaRPr/>
          </a:p>
        </p:txBody>
      </p:sp>
      <p:sp>
        <p:nvSpPr>
          <p:cNvPr id="348" name="Google Shape;348;p10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10"/>
          <p:cNvSpPr/>
          <p:nvPr/>
        </p:nvSpPr>
        <p:spPr>
          <a:xfrm>
            <a:off x="15903696" y="596566"/>
            <a:ext cx="1540097" cy="1767687"/>
          </a:xfrm>
          <a:custGeom>
            <a:rect b="b" l="l" r="r" t="t"/>
            <a:pathLst>
              <a:path extrusionOk="0" h="1767687" w="1540097">
                <a:moveTo>
                  <a:pt x="0" y="0"/>
                </a:moveTo>
                <a:lnTo>
                  <a:pt x="1540097" y="0"/>
                </a:lnTo>
                <a:lnTo>
                  <a:pt x="1540097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10"/>
          <p:cNvSpPr txBox="1"/>
          <p:nvPr/>
        </p:nvSpPr>
        <p:spPr>
          <a:xfrm>
            <a:off x="17077750" y="9252900"/>
            <a:ext cx="69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/>
          </a:p>
        </p:txBody>
      </p:sp>
      <p:sp>
        <p:nvSpPr>
          <p:cNvPr id="351" name="Google Shape;351;p10"/>
          <p:cNvSpPr txBox="1"/>
          <p:nvPr/>
        </p:nvSpPr>
        <p:spPr>
          <a:xfrm>
            <a:off x="3741576" y="2590800"/>
            <a:ext cx="1080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OGÓLNE TERMINY UŻYWANE W SERWISIE TIK-TOK</a:t>
            </a:r>
            <a:endParaRPr/>
          </a:p>
        </p:txBody>
      </p:sp>
      <p:sp>
        <p:nvSpPr>
          <p:cNvPr id="352" name="Google Shape;352;p10"/>
          <p:cNvSpPr txBox="1"/>
          <p:nvPr/>
        </p:nvSpPr>
        <p:spPr>
          <a:xfrm>
            <a:off x="1950825" y="4638775"/>
            <a:ext cx="42177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Sposób, w jaki użytkownicy są nazywani na Tik-Tok. Jednak publikuje unikalne krótkie filmy.</a:t>
            </a:r>
            <a:endParaRPr sz="1700"/>
          </a:p>
        </p:txBody>
      </p:sp>
      <p:sp>
        <p:nvSpPr>
          <p:cNvPr id="353" name="Google Shape;353;p10"/>
          <p:cNvSpPr txBox="1"/>
          <p:nvPr/>
        </p:nvSpPr>
        <p:spPr>
          <a:xfrm>
            <a:off x="7231899" y="4638775"/>
            <a:ext cx="38346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Funkcja umożliwiająca użytkownikom tworzenie filmów obok już istniejących, służąca do reagowania na filmy innych osób.</a:t>
            </a:r>
            <a:endParaRPr sz="1700"/>
          </a:p>
        </p:txBody>
      </p:sp>
      <p:sp>
        <p:nvSpPr>
          <p:cNvPr id="354" name="Google Shape;354;p10"/>
          <p:cNvSpPr txBox="1"/>
          <p:nvPr/>
        </p:nvSpPr>
        <p:spPr>
          <a:xfrm>
            <a:off x="12741179" y="463877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Funkcja, która pozwala użytkownikom włączać fragmenty filmów innych użytkowników do swoich własnych.</a:t>
            </a:r>
            <a:endParaRPr sz="1700"/>
          </a:p>
        </p:txBody>
      </p:sp>
      <p:sp>
        <p:nvSpPr>
          <p:cNvPr id="355" name="Google Shape;355;p10"/>
          <p:cNvSpPr txBox="1"/>
          <p:nvPr/>
        </p:nvSpPr>
        <p:spPr>
          <a:xfrm>
            <a:off x="12339200" y="7931150"/>
            <a:ext cx="40152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Trend, w którym użytkownicy uczestniczą w określonej aktywności, często używając konkretnego dźwięku lub hashtagu.</a:t>
            </a:r>
            <a:endParaRPr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1"/>
          <p:cNvSpPr/>
          <p:nvPr/>
        </p:nvSpPr>
        <p:spPr>
          <a:xfrm>
            <a:off x="7463582" y="202306"/>
            <a:ext cx="11090923" cy="9927047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1869" r="-743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1"/>
          <p:cNvSpPr txBox="1"/>
          <p:nvPr/>
        </p:nvSpPr>
        <p:spPr>
          <a:xfrm>
            <a:off x="436229" y="2393042"/>
            <a:ext cx="7379400" cy="19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PYTANIA DO REFLEKSJI</a:t>
            </a: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979989" y="4196219"/>
            <a:ext cx="3592483" cy="5645330"/>
          </a:xfrm>
          <a:custGeom>
            <a:rect b="b" l="l" r="r" t="t"/>
            <a:pathLst>
              <a:path extrusionOk="0"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11"/>
          <p:cNvSpPr txBox="1"/>
          <p:nvPr/>
        </p:nvSpPr>
        <p:spPr>
          <a:xfrm>
            <a:off x="0" y="5389250"/>
            <a:ext cx="7283400" cy="14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9413" lvl="1" marL="798826" marR="0" rtl="0" algn="l">
              <a:lnSpc>
                <a:spcPct val="163017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Czy znasz te terminy?</a:t>
            </a:r>
            <a:endParaRPr/>
          </a:p>
          <a:p>
            <a:pPr indent="-399413" lvl="1" marL="798826" marR="0" rtl="0" algn="l">
              <a:lnSpc>
                <a:spcPct val="163017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3699"/>
              <a:buFont typeface="Arial"/>
              <a:buChar char="•"/>
            </a:pPr>
            <a:r>
              <a:rPr b="0" i="0" lang="en-US" sz="36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Co jeszcze byś dodała/dodał?</a:t>
            </a:r>
            <a:endParaRPr/>
          </a:p>
        </p:txBody>
      </p:sp>
      <p:cxnSp>
        <p:nvCxnSpPr>
          <p:cNvPr id="364" name="Google Shape;364;p11"/>
          <p:cNvCxnSpPr/>
          <p:nvPr/>
        </p:nvCxnSpPr>
        <p:spPr>
          <a:xfrm>
            <a:off x="-263154" y="4458317"/>
            <a:ext cx="7543200" cy="0"/>
          </a:xfrm>
          <a:prstGeom prst="straightConnector1">
            <a:avLst/>
          </a:prstGeom>
          <a:noFill/>
          <a:ln cap="rnd" cmpd="sng" w="57150">
            <a:solidFill>
              <a:srgbClr val="01D5C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65" name="Google Shape;365;p11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11"/>
          <p:cNvSpPr txBox="1"/>
          <p:nvPr/>
        </p:nvSpPr>
        <p:spPr>
          <a:xfrm>
            <a:off x="17259300" y="9201150"/>
            <a:ext cx="575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12"/>
          <p:cNvSpPr/>
          <p:nvPr/>
        </p:nvSpPr>
        <p:spPr>
          <a:xfrm flipH="1" rot="7612194">
            <a:off x="5905488" y="6824725"/>
            <a:ext cx="2109891" cy="2702102"/>
          </a:xfrm>
          <a:custGeom>
            <a:rect b="b" l="l" r="r" t="t"/>
            <a:pathLst>
              <a:path extrusionOk="0" h="2702102" w="2109891">
                <a:moveTo>
                  <a:pt x="0" y="2702101"/>
                </a:moveTo>
                <a:lnTo>
                  <a:pt x="2109891" y="2702101"/>
                </a:lnTo>
                <a:lnTo>
                  <a:pt x="2109891" y="0"/>
                </a:lnTo>
                <a:lnTo>
                  <a:pt x="0" y="0"/>
                </a:lnTo>
                <a:lnTo>
                  <a:pt x="0" y="270210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12"/>
          <p:cNvSpPr/>
          <p:nvPr/>
        </p:nvSpPr>
        <p:spPr>
          <a:xfrm>
            <a:off x="9047257" y="601574"/>
            <a:ext cx="8463280" cy="84632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89" l="-35468" r="-39908" t="-1665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2"/>
          <p:cNvSpPr txBox="1"/>
          <p:nvPr/>
        </p:nvSpPr>
        <p:spPr>
          <a:xfrm>
            <a:off x="268919" y="3906373"/>
            <a:ext cx="7855800" cy="50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Platformy społecznościowe</a:t>
            </a:r>
            <a:endParaRPr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Przegląd</a:t>
            </a:r>
            <a:endParaRPr/>
          </a:p>
          <a:p>
            <a:pPr indent="0" lvl="0" marL="0" marR="0" rtl="0" algn="l">
              <a:lnSpc>
                <a:spcPct val="147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300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2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2.1.2</a:t>
            </a:r>
            <a:endParaRPr/>
          </a:p>
        </p:txBody>
      </p:sp>
      <p:sp>
        <p:nvSpPr>
          <p:cNvPr id="376" name="Google Shape;376;p12"/>
          <p:cNvSpPr txBox="1"/>
          <p:nvPr/>
        </p:nvSpPr>
        <p:spPr>
          <a:xfrm>
            <a:off x="17259300" y="9201150"/>
            <a:ext cx="595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/>
          <p:nvPr/>
        </p:nvSpPr>
        <p:spPr>
          <a:xfrm>
            <a:off x="16206802" y="8856921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2" name="Google Shape;382;p13"/>
          <p:cNvGrpSpPr/>
          <p:nvPr/>
        </p:nvGrpSpPr>
        <p:grpSpPr>
          <a:xfrm>
            <a:off x="12297096" y="1028700"/>
            <a:ext cx="3736125" cy="620490"/>
            <a:chOff x="0" y="0"/>
            <a:chExt cx="4981500" cy="827320"/>
          </a:xfrm>
        </p:grpSpPr>
        <p:sp>
          <p:nvSpPr>
            <p:cNvPr id="383" name="Google Shape;383;p13"/>
            <p:cNvSpPr/>
            <p:nvPr/>
          </p:nvSpPr>
          <p:spPr>
            <a:xfrm>
              <a:off x="0" y="0"/>
              <a:ext cx="4977930" cy="827320"/>
            </a:xfrm>
            <a:custGeom>
              <a:rect b="b" l="l" r="r" t="t"/>
              <a:pathLst>
                <a:path extrusionOk="0" h="693769" w="4174365">
                  <a:moveTo>
                    <a:pt x="4049905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9905" y="0"/>
                  </a:lnTo>
                  <a:cubicBezTo>
                    <a:pt x="4118485" y="0"/>
                    <a:pt x="4174365" y="55880"/>
                    <a:pt x="4174365" y="124460"/>
                  </a:cubicBezTo>
                  <a:lnTo>
                    <a:pt x="4174365" y="569309"/>
                  </a:lnTo>
                  <a:cubicBezTo>
                    <a:pt x="4174365" y="637889"/>
                    <a:pt x="4118485" y="693769"/>
                    <a:pt x="4049905" y="693769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3"/>
            <p:cNvSpPr txBox="1"/>
            <p:nvPr/>
          </p:nvSpPr>
          <p:spPr>
            <a:xfrm>
              <a:off x="0" y="158476"/>
              <a:ext cx="49815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DEMOGRAFIA</a:t>
              </a:r>
              <a:endParaRPr/>
            </a:p>
          </p:txBody>
        </p:sp>
      </p:grpSp>
      <p:sp>
        <p:nvSpPr>
          <p:cNvPr id="385" name="Google Shape;385;p13"/>
          <p:cNvSpPr/>
          <p:nvPr/>
        </p:nvSpPr>
        <p:spPr>
          <a:xfrm>
            <a:off x="1841179" y="2748206"/>
            <a:ext cx="1480571" cy="1480571"/>
          </a:xfrm>
          <a:custGeom>
            <a:rect b="b" l="l" r="r" t="t"/>
            <a:pathLst>
              <a:path extrusionOk="0"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13"/>
          <p:cNvSpPr/>
          <p:nvPr/>
        </p:nvSpPr>
        <p:spPr>
          <a:xfrm>
            <a:off x="12592181" y="6455885"/>
            <a:ext cx="3749704" cy="3831115"/>
          </a:xfrm>
          <a:custGeom>
            <a:rect b="b" l="l" r="r" t="t"/>
            <a:pathLst>
              <a:path extrusionOk="0" h="3831115" w="3749704">
                <a:moveTo>
                  <a:pt x="0" y="0"/>
                </a:moveTo>
                <a:lnTo>
                  <a:pt x="3749704" y="0"/>
                </a:lnTo>
                <a:lnTo>
                  <a:pt x="3749704" y="3831115"/>
                </a:lnTo>
                <a:lnTo>
                  <a:pt x="0" y="3831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13"/>
          <p:cNvSpPr txBox="1"/>
          <p:nvPr/>
        </p:nvSpPr>
        <p:spPr>
          <a:xfrm>
            <a:off x="5793849" y="2144580"/>
            <a:ext cx="5858100" cy="73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Treści wizualne: Skupiają się głównie na udostępnianiu zdjęć i filmów.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Historie: tymczasowe posty, które pozostają widoczne przez 24 godziny.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Reels: Krótkie, angażujące filmy trwające do 90 sekund.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IGTV: Długie filmy trwające do 60 minut.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Hashtagi: Służą do kategoryzowania treści i zwiększania ich widoczności.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DM (wiadomości bezpośrednie): funkcja prywatnych wiadomości.</a:t>
            </a:r>
            <a:endParaRPr sz="26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3B38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13"/>
          <p:cNvSpPr txBox="1"/>
          <p:nvPr/>
        </p:nvSpPr>
        <p:spPr>
          <a:xfrm>
            <a:off x="11784272" y="2047514"/>
            <a:ext cx="4761900" cy="27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Popularny wśród młodszych odbiorców (w wieku 18–34 lat).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Rosnąca popularność wśród osób w wieku 35–44 lata.</a:t>
            </a:r>
            <a:endParaRPr sz="2600"/>
          </a:p>
        </p:txBody>
      </p:sp>
      <p:sp>
        <p:nvSpPr>
          <p:cNvPr id="389" name="Google Shape;389;p13"/>
          <p:cNvSpPr txBox="1"/>
          <p:nvPr/>
        </p:nvSpPr>
        <p:spPr>
          <a:xfrm>
            <a:off x="467184" y="879634"/>
            <a:ext cx="4361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E6D73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endParaRPr/>
          </a:p>
        </p:txBody>
      </p:sp>
      <p:sp>
        <p:nvSpPr>
          <p:cNvPr id="390" name="Google Shape;390;p13"/>
          <p:cNvSpPr txBox="1"/>
          <p:nvPr/>
        </p:nvSpPr>
        <p:spPr>
          <a:xfrm>
            <a:off x="17438450" y="9252900"/>
            <a:ext cx="638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  <a:endParaRPr/>
          </a:p>
        </p:txBody>
      </p:sp>
      <p:grpSp>
        <p:nvGrpSpPr>
          <p:cNvPr id="391" name="Google Shape;391;p13"/>
          <p:cNvGrpSpPr/>
          <p:nvPr/>
        </p:nvGrpSpPr>
        <p:grpSpPr>
          <a:xfrm>
            <a:off x="6366950" y="1028700"/>
            <a:ext cx="4704729" cy="620490"/>
            <a:chOff x="-101598" y="0"/>
            <a:chExt cx="6272972" cy="827320"/>
          </a:xfrm>
        </p:grpSpPr>
        <p:sp>
          <p:nvSpPr>
            <p:cNvPr id="392" name="Google Shape;392;p13"/>
            <p:cNvSpPr/>
            <p:nvPr/>
          </p:nvSpPr>
          <p:spPr>
            <a:xfrm>
              <a:off x="2" y="0"/>
              <a:ext cx="6171372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13"/>
            <p:cNvSpPr txBox="1"/>
            <p:nvPr/>
          </p:nvSpPr>
          <p:spPr>
            <a:xfrm>
              <a:off x="-101598" y="158467"/>
              <a:ext cx="6036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99">
                  <a:solidFill>
                    <a:srgbClr val="FFFFFF"/>
                  </a:solidFill>
                </a:rPr>
                <a:t>  </a:t>
              </a: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NAJWAŻNIEJSZE CECHY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4"/>
          <p:cNvSpPr/>
          <p:nvPr/>
        </p:nvSpPr>
        <p:spPr>
          <a:xfrm>
            <a:off x="6096379" y="0"/>
            <a:ext cx="6092758" cy="5644192"/>
          </a:xfrm>
          <a:custGeom>
            <a:rect b="b" l="l" r="r" t="t"/>
            <a:pathLst>
              <a:path extrusionOk="0" h="1910048" w="2061847">
                <a:moveTo>
                  <a:pt x="0" y="0"/>
                </a:moveTo>
                <a:lnTo>
                  <a:pt x="2061847" y="0"/>
                </a:lnTo>
                <a:lnTo>
                  <a:pt x="2061847" y="1910048"/>
                </a:lnTo>
                <a:lnTo>
                  <a:pt x="0" y="1910048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sp>
        <p:nvSpPr>
          <p:cNvPr id="399" name="Google Shape;399;p14"/>
          <p:cNvSpPr/>
          <p:nvPr/>
        </p:nvSpPr>
        <p:spPr>
          <a:xfrm>
            <a:off x="6096379" y="5354433"/>
            <a:ext cx="6092758" cy="4930559"/>
          </a:xfrm>
          <a:custGeom>
            <a:rect b="b" l="l" r="r" t="t"/>
            <a:pathLst>
              <a:path extrusionOk="0" h="1668548" w="2061847">
                <a:moveTo>
                  <a:pt x="0" y="0"/>
                </a:moveTo>
                <a:lnTo>
                  <a:pt x="2061847" y="0"/>
                </a:lnTo>
                <a:lnTo>
                  <a:pt x="2061847" y="1668548"/>
                </a:lnTo>
                <a:lnTo>
                  <a:pt x="0" y="1668548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grpSp>
        <p:nvGrpSpPr>
          <p:cNvPr id="400" name="Google Shape;400;p14"/>
          <p:cNvGrpSpPr/>
          <p:nvPr/>
        </p:nvGrpSpPr>
        <p:grpSpPr>
          <a:xfrm>
            <a:off x="6297984" y="120534"/>
            <a:ext cx="5701500" cy="4814169"/>
            <a:chOff x="0" y="-9525"/>
            <a:chExt cx="7602000" cy="6418892"/>
          </a:xfrm>
        </p:grpSpPr>
        <p:sp>
          <p:nvSpPr>
            <p:cNvPr id="401" name="Google Shape;401;p14"/>
            <p:cNvSpPr txBox="1"/>
            <p:nvPr/>
          </p:nvSpPr>
          <p:spPr>
            <a:xfrm>
              <a:off x="0" y="745067"/>
              <a:ext cx="7602000" cy="566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Wizualne opowiadanie historii: idealne do tworzenia atrakcyjnych wizualnie treści.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Wysokie zaangażowanie: Użytkownicy wchodzą w interakcję z treścią poprzez polubienia, komentarze i udostępnienia.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Marketing influencerski: potężna platforma do kampanii opartych na influencerach.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Silne narzędzie budowania marki: doskonałe do tworzenia i utrzymywania marki osobistej.</a:t>
              </a:r>
              <a:endParaRPr sz="1600"/>
            </a:p>
          </p:txBody>
        </p:sp>
        <p:sp>
          <p:nvSpPr>
            <p:cNvPr id="402" name="Google Shape;402;p14"/>
            <p:cNvSpPr txBox="1"/>
            <p:nvPr/>
          </p:nvSpPr>
          <p:spPr>
            <a:xfrm>
              <a:off x="0" y="-9525"/>
              <a:ext cx="76020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MOCNE STRONY</a:t>
              </a:r>
              <a:endParaRPr/>
            </a:p>
          </p:txBody>
        </p:sp>
      </p:grpSp>
      <p:grpSp>
        <p:nvGrpSpPr>
          <p:cNvPr id="403" name="Google Shape;403;p14"/>
          <p:cNvGrpSpPr/>
          <p:nvPr/>
        </p:nvGrpSpPr>
        <p:grpSpPr>
          <a:xfrm>
            <a:off x="6197231" y="5519003"/>
            <a:ext cx="5893650" cy="4553244"/>
            <a:chOff x="0" y="-9525"/>
            <a:chExt cx="7858200" cy="6070992"/>
          </a:xfrm>
        </p:grpSpPr>
        <p:sp>
          <p:nvSpPr>
            <p:cNvPr id="404" name="Google Shape;404;p14"/>
            <p:cNvSpPr txBox="1"/>
            <p:nvPr/>
          </p:nvSpPr>
          <p:spPr>
            <a:xfrm>
              <a:off x="0" y="643467"/>
              <a:ext cx="7858200" cy="54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4574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Zależność od algorytmu: Widoczność treści w dużym stopniu zależy od algorytmu Instagrama.</a:t>
              </a:r>
              <a:endParaRPr sz="1700">
                <a:solidFill>
                  <a:srgbClr val="7C0086"/>
                </a:solidFill>
              </a:endParaRPr>
            </a:p>
            <a:p>
              <a:pPr indent="-24574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Ograniczone udostępnianie linków: w biografii można umieścić tylko jeden klikalny link, co ogranicza bezpośredni ruch do zewnętrznych stron internetowych.</a:t>
              </a:r>
              <a:endParaRPr sz="1700">
                <a:solidFill>
                  <a:srgbClr val="7C0086"/>
                </a:solidFill>
              </a:endParaRPr>
            </a:p>
            <a:p>
              <a:pPr indent="-24574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Nasycenie treści: Platforma jest bardzo konkurencyjna, co sprawia, że trudno się na niej wyróżnić.</a:t>
              </a:r>
              <a:endParaRPr sz="1700">
                <a:solidFill>
                  <a:srgbClr val="7C0086"/>
                </a:solidFill>
              </a:endParaRPr>
            </a:p>
          </p:txBody>
        </p:sp>
        <p:sp>
          <p:nvSpPr>
            <p:cNvPr id="405" name="Google Shape;405;p14"/>
            <p:cNvSpPr txBox="1"/>
            <p:nvPr/>
          </p:nvSpPr>
          <p:spPr>
            <a:xfrm>
              <a:off x="0" y="-9525"/>
              <a:ext cx="7858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SŁABE STRONY</a:t>
              </a:r>
              <a:endParaRPr>
                <a:solidFill>
                  <a:srgbClr val="7C0086"/>
                </a:solidFill>
              </a:endParaRPr>
            </a:p>
          </p:txBody>
        </p:sp>
      </p:grpSp>
      <p:sp>
        <p:nvSpPr>
          <p:cNvPr id="406" name="Google Shape;406;p14"/>
          <p:cNvSpPr/>
          <p:nvPr/>
        </p:nvSpPr>
        <p:spPr>
          <a:xfrm>
            <a:off x="0" y="0"/>
            <a:ext cx="6106003" cy="10287000"/>
          </a:xfrm>
          <a:custGeom>
            <a:rect b="b" l="l" r="r" t="t"/>
            <a:pathLst>
              <a:path extrusionOk="0"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80338" r="-80349" t="0"/>
            </a:stretch>
          </a:blipFill>
          <a:ln>
            <a:noFill/>
          </a:ln>
        </p:spPr>
      </p:sp>
      <p:sp>
        <p:nvSpPr>
          <p:cNvPr id="407" name="Google Shape;407;p14"/>
          <p:cNvSpPr/>
          <p:nvPr/>
        </p:nvSpPr>
        <p:spPr>
          <a:xfrm>
            <a:off x="12191522" y="0"/>
            <a:ext cx="6096478" cy="10287000"/>
          </a:xfrm>
          <a:custGeom>
            <a:rect b="b" l="l" r="r" t="t"/>
            <a:pathLst>
              <a:path extrusionOk="0"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3377" r="-83388" t="0"/>
            </a:stretch>
          </a:blipFill>
          <a:ln>
            <a:noFill/>
          </a:ln>
        </p:spPr>
      </p:sp>
      <p:sp>
        <p:nvSpPr>
          <p:cNvPr id="408" name="Google Shape;408;p14"/>
          <p:cNvSpPr/>
          <p:nvPr/>
        </p:nvSpPr>
        <p:spPr>
          <a:xfrm rot="5400000">
            <a:off x="12089145" y="7132439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409" name="Google Shape;409;p14"/>
          <p:cNvSpPr/>
          <p:nvPr/>
        </p:nvSpPr>
        <p:spPr>
          <a:xfrm rot="-5400000">
            <a:off x="4849578" y="1986003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sp>
        <p:nvSpPr>
          <p:cNvPr id="410" name="Google Shape;410;p14"/>
          <p:cNvSpPr txBox="1"/>
          <p:nvPr/>
        </p:nvSpPr>
        <p:spPr>
          <a:xfrm>
            <a:off x="17259300" y="9201150"/>
            <a:ext cx="1524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5"/>
          <p:cNvSpPr/>
          <p:nvPr/>
        </p:nvSpPr>
        <p:spPr>
          <a:xfrm>
            <a:off x="16206802" y="8856921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6" name="Google Shape;416;p15"/>
          <p:cNvGrpSpPr/>
          <p:nvPr/>
        </p:nvGrpSpPr>
        <p:grpSpPr>
          <a:xfrm>
            <a:off x="6366951" y="1028700"/>
            <a:ext cx="4704729" cy="620490"/>
            <a:chOff x="-101598" y="0"/>
            <a:chExt cx="6272972" cy="827320"/>
          </a:xfrm>
        </p:grpSpPr>
        <p:sp>
          <p:nvSpPr>
            <p:cNvPr id="417" name="Google Shape;417;p15"/>
            <p:cNvSpPr/>
            <p:nvPr/>
          </p:nvSpPr>
          <p:spPr>
            <a:xfrm>
              <a:off x="2" y="0"/>
              <a:ext cx="6171372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5"/>
            <p:cNvSpPr txBox="1"/>
            <p:nvPr/>
          </p:nvSpPr>
          <p:spPr>
            <a:xfrm>
              <a:off x="-101598" y="158467"/>
              <a:ext cx="6036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99">
                  <a:solidFill>
                    <a:srgbClr val="FFFFFF"/>
                  </a:solidFill>
                </a:rPr>
                <a:t>  </a:t>
              </a: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NAJWAŻNIEJSZE CECHY</a:t>
              </a:r>
              <a:endParaRPr/>
            </a:p>
          </p:txBody>
        </p:sp>
      </p:grpSp>
      <p:grpSp>
        <p:nvGrpSpPr>
          <p:cNvPr id="419" name="Google Shape;419;p15"/>
          <p:cNvGrpSpPr/>
          <p:nvPr/>
        </p:nvGrpSpPr>
        <p:grpSpPr>
          <a:xfrm>
            <a:off x="12297096" y="1028700"/>
            <a:ext cx="3736125" cy="620490"/>
            <a:chOff x="0" y="0"/>
            <a:chExt cx="4981500" cy="827320"/>
          </a:xfrm>
        </p:grpSpPr>
        <p:sp>
          <p:nvSpPr>
            <p:cNvPr id="420" name="Google Shape;420;p15"/>
            <p:cNvSpPr/>
            <p:nvPr/>
          </p:nvSpPr>
          <p:spPr>
            <a:xfrm>
              <a:off x="0" y="0"/>
              <a:ext cx="4977930" cy="827320"/>
            </a:xfrm>
            <a:custGeom>
              <a:rect b="b" l="l" r="r" t="t"/>
              <a:pathLst>
                <a:path extrusionOk="0" h="693769" w="4174365">
                  <a:moveTo>
                    <a:pt x="4049905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9905" y="0"/>
                  </a:lnTo>
                  <a:cubicBezTo>
                    <a:pt x="4118485" y="0"/>
                    <a:pt x="4174365" y="55880"/>
                    <a:pt x="4174365" y="124460"/>
                  </a:cubicBezTo>
                  <a:lnTo>
                    <a:pt x="4174365" y="569309"/>
                  </a:lnTo>
                  <a:cubicBezTo>
                    <a:pt x="4174365" y="637889"/>
                    <a:pt x="4118485" y="693769"/>
                    <a:pt x="4049905" y="693769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5"/>
            <p:cNvSpPr txBox="1"/>
            <p:nvPr/>
          </p:nvSpPr>
          <p:spPr>
            <a:xfrm>
              <a:off x="0" y="158476"/>
              <a:ext cx="49815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DEMOGRAFIA</a:t>
              </a:r>
              <a:endParaRPr/>
            </a:p>
          </p:txBody>
        </p:sp>
      </p:grpSp>
      <p:sp>
        <p:nvSpPr>
          <p:cNvPr id="422" name="Google Shape;422;p15"/>
          <p:cNvSpPr txBox="1"/>
          <p:nvPr/>
        </p:nvSpPr>
        <p:spPr>
          <a:xfrm>
            <a:off x="5793849" y="2144580"/>
            <a:ext cx="5858100" cy="6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Posty: Można udostępniać tekst, zdjęcia, filmy i linki.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Historie: tymczasowe posty, które są widoczne przez 24 godziny.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Grupy: prywatne lub publiczne przestrzenie dla społeczności.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Strony: Wykorzystywane przez firmy, organizacje i osoby publiczne do nawiązywania kontaktu z obserwującymi.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Marketplace: Funkcja umożliwiająca kupowanie i sprzedawanie przedmiotów.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Messenger: Zintegrowana aplikacja do komunikacji bezpośredniej.</a:t>
            </a:r>
            <a:endParaRPr sz="2600"/>
          </a:p>
        </p:txBody>
      </p:sp>
      <p:sp>
        <p:nvSpPr>
          <p:cNvPr id="423" name="Google Shape;423;p15"/>
          <p:cNvSpPr/>
          <p:nvPr/>
        </p:nvSpPr>
        <p:spPr>
          <a:xfrm>
            <a:off x="1683579" y="2736577"/>
            <a:ext cx="1638171" cy="1638171"/>
          </a:xfrm>
          <a:custGeom>
            <a:rect b="b" l="l" r="r" t="t"/>
            <a:pathLst>
              <a:path extrusionOk="0"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15"/>
          <p:cNvSpPr/>
          <p:nvPr/>
        </p:nvSpPr>
        <p:spPr>
          <a:xfrm>
            <a:off x="11845984" y="6172200"/>
            <a:ext cx="4166886" cy="4114800"/>
          </a:xfrm>
          <a:custGeom>
            <a:rect b="b" l="l" r="r" t="t"/>
            <a:pathLst>
              <a:path extrusionOk="0"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15"/>
          <p:cNvSpPr txBox="1"/>
          <p:nvPr/>
        </p:nvSpPr>
        <p:spPr>
          <a:xfrm>
            <a:off x="11784272" y="2047514"/>
            <a:ext cx="4761900" cy="27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Szeroka baza użytkowników we wszystkich grupach wiekowych.</a:t>
            </a:r>
            <a:endParaRPr sz="26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Szczególnie popularny wśród osób w wieku 25-55+.</a:t>
            </a:r>
            <a:endParaRPr sz="2600"/>
          </a:p>
        </p:txBody>
      </p:sp>
      <p:sp>
        <p:nvSpPr>
          <p:cNvPr id="426" name="Google Shape;426;p15"/>
          <p:cNvSpPr txBox="1"/>
          <p:nvPr/>
        </p:nvSpPr>
        <p:spPr>
          <a:xfrm>
            <a:off x="467184" y="879634"/>
            <a:ext cx="4361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E6D73"/>
                </a:solidFill>
                <a:latin typeface="Arial"/>
                <a:ea typeface="Arial"/>
                <a:cs typeface="Arial"/>
                <a:sym typeface="Arial"/>
              </a:rPr>
              <a:t>FACEBO</a:t>
            </a:r>
            <a:r>
              <a:rPr b="1" lang="en-US" sz="5600">
                <a:solidFill>
                  <a:srgbClr val="FE6D73"/>
                </a:solidFill>
              </a:rPr>
              <a:t>OK</a:t>
            </a:r>
            <a:endParaRPr/>
          </a:p>
        </p:txBody>
      </p:sp>
      <p:sp>
        <p:nvSpPr>
          <p:cNvPr id="427" name="Google Shape;427;p15"/>
          <p:cNvSpPr txBox="1"/>
          <p:nvPr/>
        </p:nvSpPr>
        <p:spPr>
          <a:xfrm>
            <a:off x="17259300" y="9201150"/>
            <a:ext cx="716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6"/>
          <p:cNvSpPr/>
          <p:nvPr/>
        </p:nvSpPr>
        <p:spPr>
          <a:xfrm>
            <a:off x="12191522" y="0"/>
            <a:ext cx="6096478" cy="10287000"/>
          </a:xfrm>
          <a:custGeom>
            <a:rect b="b" l="l" r="r" t="t"/>
            <a:pathLst>
              <a:path extrusionOk="0"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44500" r="-108844" t="0"/>
            </a:stretch>
          </a:blipFill>
          <a:ln>
            <a:noFill/>
          </a:ln>
        </p:spPr>
      </p:sp>
      <p:sp>
        <p:nvSpPr>
          <p:cNvPr id="433" name="Google Shape;433;p16"/>
          <p:cNvSpPr/>
          <p:nvPr/>
        </p:nvSpPr>
        <p:spPr>
          <a:xfrm>
            <a:off x="0" y="0"/>
            <a:ext cx="6106003" cy="10287000"/>
          </a:xfrm>
          <a:custGeom>
            <a:rect b="b" l="l" r="r" t="t"/>
            <a:pathLst>
              <a:path extrusionOk="0"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04323" r="-48527" t="0"/>
            </a:stretch>
          </a:blipFill>
          <a:ln>
            <a:noFill/>
          </a:ln>
        </p:spPr>
      </p:sp>
      <p:sp>
        <p:nvSpPr>
          <p:cNvPr id="434" name="Google Shape;434;p16"/>
          <p:cNvSpPr/>
          <p:nvPr/>
        </p:nvSpPr>
        <p:spPr>
          <a:xfrm>
            <a:off x="6096379" y="0"/>
            <a:ext cx="6092758" cy="5644192"/>
          </a:xfrm>
          <a:custGeom>
            <a:rect b="b" l="l" r="r" t="t"/>
            <a:pathLst>
              <a:path extrusionOk="0" h="1910048" w="2061847">
                <a:moveTo>
                  <a:pt x="0" y="0"/>
                </a:moveTo>
                <a:lnTo>
                  <a:pt x="2061847" y="0"/>
                </a:lnTo>
                <a:lnTo>
                  <a:pt x="2061847" y="1910048"/>
                </a:lnTo>
                <a:lnTo>
                  <a:pt x="0" y="1910048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sp>
        <p:nvSpPr>
          <p:cNvPr id="435" name="Google Shape;435;p16"/>
          <p:cNvSpPr/>
          <p:nvPr/>
        </p:nvSpPr>
        <p:spPr>
          <a:xfrm>
            <a:off x="6096379" y="5354433"/>
            <a:ext cx="6092758" cy="4930559"/>
          </a:xfrm>
          <a:custGeom>
            <a:rect b="b" l="l" r="r" t="t"/>
            <a:pathLst>
              <a:path extrusionOk="0" h="1668548" w="2061847">
                <a:moveTo>
                  <a:pt x="0" y="0"/>
                </a:moveTo>
                <a:lnTo>
                  <a:pt x="2061847" y="0"/>
                </a:lnTo>
                <a:lnTo>
                  <a:pt x="2061847" y="1668548"/>
                </a:lnTo>
                <a:lnTo>
                  <a:pt x="0" y="1668548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436" name="Google Shape;436;p16"/>
          <p:cNvSpPr/>
          <p:nvPr/>
        </p:nvSpPr>
        <p:spPr>
          <a:xfrm rot="5400000">
            <a:off x="12089145" y="7132439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437" name="Google Shape;437;p16"/>
          <p:cNvSpPr/>
          <p:nvPr/>
        </p:nvSpPr>
        <p:spPr>
          <a:xfrm rot="-5400000">
            <a:off x="4849578" y="1986003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grpSp>
        <p:nvGrpSpPr>
          <p:cNvPr id="438" name="Google Shape;438;p16"/>
          <p:cNvGrpSpPr/>
          <p:nvPr/>
        </p:nvGrpSpPr>
        <p:grpSpPr>
          <a:xfrm>
            <a:off x="6297984" y="443012"/>
            <a:ext cx="5701500" cy="5168319"/>
            <a:chOff x="0" y="-9525"/>
            <a:chExt cx="7602000" cy="6891092"/>
          </a:xfrm>
        </p:grpSpPr>
        <p:sp>
          <p:nvSpPr>
            <p:cNvPr id="439" name="Google Shape;439;p16"/>
            <p:cNvSpPr txBox="1"/>
            <p:nvPr/>
          </p:nvSpPr>
          <p:spPr>
            <a:xfrm>
              <a:off x="0" y="745067"/>
              <a:ext cx="7602000" cy="613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Szeroki zasięg: Duża, zróżnicowana baza użytkowników sprawia, że jest to dobra platforma do dotarcia do różnych grup demograficznych.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Budowanie społeczności: Grupy i strony umożliwiają tworzenie i utrzymywanie zaangażowanych społeczności.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Promocja wydarzeń: Doskonałe rozwiązanie do organizowania i promowania wydarzeń.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Wszechstronność: Obsługuje różne typy treści (tekst, obrazy, filmy).</a:t>
              </a:r>
              <a:endParaRPr sz="16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6"/>
            <p:cNvSpPr txBox="1"/>
            <p:nvPr/>
          </p:nvSpPr>
          <p:spPr>
            <a:xfrm>
              <a:off x="0" y="-9525"/>
              <a:ext cx="7602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MOCNE STRONY</a:t>
              </a:r>
              <a:endParaRPr sz="1600"/>
            </a:p>
          </p:txBody>
        </p:sp>
      </p:grpSp>
      <p:grpSp>
        <p:nvGrpSpPr>
          <p:cNvPr id="441" name="Google Shape;441;p16"/>
          <p:cNvGrpSpPr/>
          <p:nvPr/>
        </p:nvGrpSpPr>
        <p:grpSpPr>
          <a:xfrm>
            <a:off x="6197231" y="5410676"/>
            <a:ext cx="5893650" cy="4814169"/>
            <a:chOff x="0" y="-9525"/>
            <a:chExt cx="7858200" cy="6418892"/>
          </a:xfrm>
        </p:grpSpPr>
        <p:sp>
          <p:nvSpPr>
            <p:cNvPr id="442" name="Google Shape;442;p16"/>
            <p:cNvSpPr txBox="1"/>
            <p:nvPr/>
          </p:nvSpPr>
          <p:spPr>
            <a:xfrm>
              <a:off x="0" y="745067"/>
              <a:ext cx="7858200" cy="566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Spadające zaangażowanie młodzieży: młodsi użytkownicy przechodzą na inne platformy, takie jak Instagram i TikTok.</a:t>
              </a:r>
              <a:endParaRPr sz="1600">
                <a:solidFill>
                  <a:srgbClr val="7C0086"/>
                </a:solidFill>
              </a:endParaRPr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Wyzwania związane z algorytmami: Zasięg organiczny może być ograniczony z powodu zmian algorytmów.</a:t>
              </a:r>
              <a:endParaRPr sz="1600">
                <a:solidFill>
                  <a:srgbClr val="7C0086"/>
                </a:solidFill>
              </a:endParaRPr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Kwestie prywatności: Ciągłe obawy dotyczące prywatności danych i ich niewłaściwego wykorzystania.</a:t>
              </a:r>
              <a:endParaRPr sz="1600">
                <a:solidFill>
                  <a:srgbClr val="7C0086"/>
                </a:solidFill>
              </a:endParaRPr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Nadmiar treści: Duża ilość treści może spowodować, że ważne posty zostaną przeoczone.</a:t>
              </a:r>
              <a:endParaRPr sz="1600">
                <a:solidFill>
                  <a:srgbClr val="7C0086"/>
                </a:solidFill>
              </a:endParaRPr>
            </a:p>
          </p:txBody>
        </p:sp>
        <p:sp>
          <p:nvSpPr>
            <p:cNvPr id="443" name="Google Shape;443;p16"/>
            <p:cNvSpPr txBox="1"/>
            <p:nvPr/>
          </p:nvSpPr>
          <p:spPr>
            <a:xfrm>
              <a:off x="0" y="-9525"/>
              <a:ext cx="785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SŁABE STRONY</a:t>
              </a:r>
              <a:endParaRPr sz="1300">
                <a:solidFill>
                  <a:srgbClr val="7C0086"/>
                </a:solidFill>
              </a:endParaRPr>
            </a:p>
          </p:txBody>
        </p:sp>
      </p:grpSp>
      <p:sp>
        <p:nvSpPr>
          <p:cNvPr id="444" name="Google Shape;444;p16"/>
          <p:cNvSpPr txBox="1"/>
          <p:nvPr/>
        </p:nvSpPr>
        <p:spPr>
          <a:xfrm>
            <a:off x="17259300" y="9201150"/>
            <a:ext cx="1524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7"/>
          <p:cNvSpPr/>
          <p:nvPr/>
        </p:nvSpPr>
        <p:spPr>
          <a:xfrm>
            <a:off x="16206802" y="8856921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0" name="Google Shape;450;p17"/>
          <p:cNvGrpSpPr/>
          <p:nvPr/>
        </p:nvGrpSpPr>
        <p:grpSpPr>
          <a:xfrm>
            <a:off x="12297096" y="1028700"/>
            <a:ext cx="3736125" cy="620490"/>
            <a:chOff x="0" y="0"/>
            <a:chExt cx="4981500" cy="827320"/>
          </a:xfrm>
        </p:grpSpPr>
        <p:sp>
          <p:nvSpPr>
            <p:cNvPr id="451" name="Google Shape;451;p17"/>
            <p:cNvSpPr/>
            <p:nvPr/>
          </p:nvSpPr>
          <p:spPr>
            <a:xfrm>
              <a:off x="0" y="0"/>
              <a:ext cx="4977930" cy="827320"/>
            </a:xfrm>
            <a:custGeom>
              <a:rect b="b" l="l" r="r" t="t"/>
              <a:pathLst>
                <a:path extrusionOk="0" h="693769" w="4174365">
                  <a:moveTo>
                    <a:pt x="4049905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9905" y="0"/>
                  </a:lnTo>
                  <a:cubicBezTo>
                    <a:pt x="4118485" y="0"/>
                    <a:pt x="4174365" y="55880"/>
                    <a:pt x="4174365" y="124460"/>
                  </a:cubicBezTo>
                  <a:lnTo>
                    <a:pt x="4174365" y="569309"/>
                  </a:lnTo>
                  <a:cubicBezTo>
                    <a:pt x="4174365" y="637889"/>
                    <a:pt x="4118485" y="693769"/>
                    <a:pt x="4049905" y="693769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7"/>
            <p:cNvSpPr txBox="1"/>
            <p:nvPr/>
          </p:nvSpPr>
          <p:spPr>
            <a:xfrm>
              <a:off x="0" y="158476"/>
              <a:ext cx="49815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DEMOGRAFIA</a:t>
              </a:r>
              <a:endParaRPr/>
            </a:p>
          </p:txBody>
        </p:sp>
      </p:grpSp>
      <p:sp>
        <p:nvSpPr>
          <p:cNvPr id="453" name="Google Shape;453;p17"/>
          <p:cNvSpPr txBox="1"/>
          <p:nvPr/>
        </p:nvSpPr>
        <p:spPr>
          <a:xfrm>
            <a:off x="5793849" y="2144580"/>
            <a:ext cx="5858100" cy="60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Filmy długometrażowe: idealne do tutoriali, vlogów, webinarów i treści edukacyjnych.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25844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Kanały: Użytkownicy mogą subskrybować kanały, aby śledzić swoich ulubionych twórców.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25844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Listy odtwarzania: Organizuj filmy w kolekcje, aby ułatwić ich przeglądanie.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25844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Transmisja na żywo: umożliwia twórcom transmitowanie wydarzeń lub sesji na żywo.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-25844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Komentarze: Użytkownicy mogą angażować się w treści poprzez komentarze i dyskusje.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17"/>
          <p:cNvSpPr/>
          <p:nvPr/>
        </p:nvSpPr>
        <p:spPr>
          <a:xfrm>
            <a:off x="1600222" y="2653221"/>
            <a:ext cx="1721527" cy="1721527"/>
          </a:xfrm>
          <a:custGeom>
            <a:rect b="b" l="l" r="r" t="t"/>
            <a:pathLst>
              <a:path extrusionOk="0" h="1721527" w="1721527">
                <a:moveTo>
                  <a:pt x="0" y="0"/>
                </a:moveTo>
                <a:lnTo>
                  <a:pt x="1721528" y="0"/>
                </a:lnTo>
                <a:lnTo>
                  <a:pt x="1721528" y="1721527"/>
                </a:lnTo>
                <a:lnTo>
                  <a:pt x="0" y="1721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17"/>
          <p:cNvSpPr/>
          <p:nvPr/>
        </p:nvSpPr>
        <p:spPr>
          <a:xfrm>
            <a:off x="11784272" y="6172200"/>
            <a:ext cx="3888486" cy="4114800"/>
          </a:xfrm>
          <a:custGeom>
            <a:rect b="b" l="l" r="r" t="t"/>
            <a:pathLst>
              <a:path extrusionOk="0"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17"/>
          <p:cNvSpPr txBox="1"/>
          <p:nvPr/>
        </p:nvSpPr>
        <p:spPr>
          <a:xfrm>
            <a:off x="11784272" y="2047514"/>
            <a:ext cx="4761900" cy="3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Szeroki przedział wiekowy, szczególnie popularny wśród osób w wieku 18–49 lat.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Open Sans"/>
              <a:buChar char="•"/>
            </a:pPr>
            <a:r>
              <a:rPr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Używany na całym świecie, dzięki czemu jest dostępny dla różnych odbiorców.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17"/>
          <p:cNvSpPr txBox="1"/>
          <p:nvPr/>
        </p:nvSpPr>
        <p:spPr>
          <a:xfrm>
            <a:off x="467184" y="879634"/>
            <a:ext cx="4361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E6D73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/>
          </a:p>
        </p:txBody>
      </p:sp>
      <p:sp>
        <p:nvSpPr>
          <p:cNvPr id="458" name="Google Shape;458;p17"/>
          <p:cNvSpPr txBox="1"/>
          <p:nvPr/>
        </p:nvSpPr>
        <p:spPr>
          <a:xfrm>
            <a:off x="17259300" y="9201150"/>
            <a:ext cx="797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r>
            <a:endParaRPr/>
          </a:p>
        </p:txBody>
      </p:sp>
      <p:grpSp>
        <p:nvGrpSpPr>
          <p:cNvPr id="459" name="Google Shape;459;p17"/>
          <p:cNvGrpSpPr/>
          <p:nvPr/>
        </p:nvGrpSpPr>
        <p:grpSpPr>
          <a:xfrm>
            <a:off x="6366951" y="1028700"/>
            <a:ext cx="4704729" cy="620490"/>
            <a:chOff x="-101598" y="0"/>
            <a:chExt cx="6272972" cy="827320"/>
          </a:xfrm>
        </p:grpSpPr>
        <p:sp>
          <p:nvSpPr>
            <p:cNvPr id="460" name="Google Shape;460;p17"/>
            <p:cNvSpPr/>
            <p:nvPr/>
          </p:nvSpPr>
          <p:spPr>
            <a:xfrm>
              <a:off x="2" y="0"/>
              <a:ext cx="6171372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7"/>
            <p:cNvSpPr txBox="1"/>
            <p:nvPr/>
          </p:nvSpPr>
          <p:spPr>
            <a:xfrm>
              <a:off x="-101598" y="158467"/>
              <a:ext cx="6036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99">
                  <a:solidFill>
                    <a:srgbClr val="FFFFFF"/>
                  </a:solidFill>
                </a:rPr>
                <a:t>  </a:t>
              </a: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NAJWAŻNIEJSZE CECHY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8"/>
          <p:cNvSpPr/>
          <p:nvPr/>
        </p:nvSpPr>
        <p:spPr>
          <a:xfrm>
            <a:off x="6096379" y="0"/>
            <a:ext cx="6092758" cy="5644192"/>
          </a:xfrm>
          <a:custGeom>
            <a:rect b="b" l="l" r="r" t="t"/>
            <a:pathLst>
              <a:path extrusionOk="0" h="1910048" w="2061847">
                <a:moveTo>
                  <a:pt x="0" y="0"/>
                </a:moveTo>
                <a:lnTo>
                  <a:pt x="2061847" y="0"/>
                </a:lnTo>
                <a:lnTo>
                  <a:pt x="2061847" y="1910048"/>
                </a:lnTo>
                <a:lnTo>
                  <a:pt x="0" y="1910048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sp>
        <p:nvSpPr>
          <p:cNvPr id="467" name="Google Shape;467;p18"/>
          <p:cNvSpPr/>
          <p:nvPr/>
        </p:nvSpPr>
        <p:spPr>
          <a:xfrm>
            <a:off x="6096379" y="5354433"/>
            <a:ext cx="6092758" cy="4930559"/>
          </a:xfrm>
          <a:custGeom>
            <a:rect b="b" l="l" r="r" t="t"/>
            <a:pathLst>
              <a:path extrusionOk="0" h="1668548" w="2061847">
                <a:moveTo>
                  <a:pt x="0" y="0"/>
                </a:moveTo>
                <a:lnTo>
                  <a:pt x="2061847" y="0"/>
                </a:lnTo>
                <a:lnTo>
                  <a:pt x="2061847" y="1668548"/>
                </a:lnTo>
                <a:lnTo>
                  <a:pt x="0" y="1668548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468" name="Google Shape;468;p18"/>
          <p:cNvSpPr/>
          <p:nvPr/>
        </p:nvSpPr>
        <p:spPr>
          <a:xfrm rot="5400000">
            <a:off x="12089145" y="7132439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469" name="Google Shape;469;p18"/>
          <p:cNvSpPr/>
          <p:nvPr/>
        </p:nvSpPr>
        <p:spPr>
          <a:xfrm rot="-5400000">
            <a:off x="4849578" y="1986003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grpSp>
        <p:nvGrpSpPr>
          <p:cNvPr id="470" name="Google Shape;470;p18"/>
          <p:cNvGrpSpPr/>
          <p:nvPr/>
        </p:nvGrpSpPr>
        <p:grpSpPr>
          <a:xfrm>
            <a:off x="6297984" y="195362"/>
            <a:ext cx="5701500" cy="5183619"/>
            <a:chOff x="0" y="-9525"/>
            <a:chExt cx="7602000" cy="6911492"/>
          </a:xfrm>
        </p:grpSpPr>
        <p:sp>
          <p:nvSpPr>
            <p:cNvPr id="471" name="Google Shape;471;p18"/>
            <p:cNvSpPr txBox="1"/>
            <p:nvPr/>
          </p:nvSpPr>
          <p:spPr>
            <a:xfrm>
              <a:off x="0" y="745067"/>
              <a:ext cx="7602000" cy="615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45745" lvl="1" marL="45339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Treści edukacyjne: Platforma jest źródłem samouczków, wykładów i filmów edukacyjnych.</a:t>
              </a:r>
              <a:endParaRPr sz="1700"/>
            </a:p>
            <a:p>
              <a:pPr indent="-245745" lvl="1" marL="45339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Siła wyszukiwarek: Jako część Google, filmy YouTube często zajmują wysokie pozycje w wynikach wyszukiwania.</a:t>
              </a:r>
              <a:endParaRPr sz="1700"/>
            </a:p>
            <a:p>
              <a:pPr indent="-245745" lvl="1" marL="45339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Evergreen Content: Dobrze zrobione filmy mogą pozostać aktualne i przyciągać widzów przez długi czas.</a:t>
              </a:r>
              <a:endParaRPr sz="1700"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 txBox="1"/>
            <p:nvPr/>
          </p:nvSpPr>
          <p:spPr>
            <a:xfrm>
              <a:off x="0" y="-9525"/>
              <a:ext cx="76020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MOCNE STRONY</a:t>
              </a:r>
              <a:endParaRPr/>
            </a:p>
          </p:txBody>
        </p:sp>
      </p:grpSp>
      <p:grpSp>
        <p:nvGrpSpPr>
          <p:cNvPr id="473" name="Google Shape;473;p18"/>
          <p:cNvGrpSpPr/>
          <p:nvPr/>
        </p:nvGrpSpPr>
        <p:grpSpPr>
          <a:xfrm>
            <a:off x="6197231" y="5463437"/>
            <a:ext cx="5893650" cy="4496694"/>
            <a:chOff x="0" y="-9525"/>
            <a:chExt cx="7858200" cy="5995592"/>
          </a:xfrm>
        </p:grpSpPr>
        <p:sp>
          <p:nvSpPr>
            <p:cNvPr id="474" name="Google Shape;474;p18"/>
            <p:cNvSpPr txBox="1"/>
            <p:nvPr/>
          </p:nvSpPr>
          <p:spPr>
            <a:xfrm>
              <a:off x="0" y="745067"/>
              <a:ext cx="7858200" cy="524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6220" lvl="1" marL="45339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250"/>
                <a:buFont typeface="Arial"/>
                <a:buChar char="•"/>
              </a:pPr>
              <a:r>
                <a:rPr b="0" i="0" lang="en-US" sz="225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Wysoki nakład pracy: Tworzenie wysokiej jakości treści wideo może być czasochłonne i wymagać dużych zasobów.</a:t>
              </a:r>
              <a:endParaRPr sz="2250">
                <a:solidFill>
                  <a:srgbClr val="7C0086"/>
                </a:solidFill>
              </a:endParaRPr>
            </a:p>
            <a:p>
              <a:pPr indent="-236220" lvl="1" marL="45339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250"/>
                <a:buFont typeface="Arial"/>
                <a:buChar char="•"/>
              </a:pPr>
              <a:r>
                <a:rPr b="0" i="0" lang="en-US" sz="225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Nasycenie treści: Przy ogromnej ilości treści publikowanych każdego dnia, wyróżnienie się może być trudne.</a:t>
              </a:r>
              <a:endParaRPr sz="2250">
                <a:solidFill>
                  <a:srgbClr val="7C0086"/>
                </a:solidFill>
              </a:endParaRPr>
            </a:p>
            <a:p>
              <a:pPr indent="-236220" lvl="1" marL="45339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250"/>
                <a:buFont typeface="Arial"/>
                <a:buChar char="•"/>
              </a:pPr>
              <a:r>
                <a:rPr b="0" i="0" lang="en-US" sz="225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Moderowanie komentarzy: Zarządzanie komentarzami i interakcjami społeczności może być trudne, zwłaszcza w przypadku większych kanałów.</a:t>
              </a:r>
              <a:endParaRPr sz="2250">
                <a:solidFill>
                  <a:srgbClr val="7C0086"/>
                </a:solidFill>
              </a:endParaRPr>
            </a:p>
          </p:txBody>
        </p:sp>
        <p:sp>
          <p:nvSpPr>
            <p:cNvPr id="475" name="Google Shape;475;p18"/>
            <p:cNvSpPr txBox="1"/>
            <p:nvPr/>
          </p:nvSpPr>
          <p:spPr>
            <a:xfrm>
              <a:off x="0" y="-9525"/>
              <a:ext cx="7858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SŁABE STRONY</a:t>
              </a:r>
              <a:endParaRPr>
                <a:solidFill>
                  <a:srgbClr val="7C0086"/>
                </a:solidFill>
              </a:endParaRPr>
            </a:p>
          </p:txBody>
        </p:sp>
      </p:grpSp>
      <p:sp>
        <p:nvSpPr>
          <p:cNvPr id="476" name="Google Shape;476;p18"/>
          <p:cNvSpPr/>
          <p:nvPr/>
        </p:nvSpPr>
        <p:spPr>
          <a:xfrm>
            <a:off x="0" y="0"/>
            <a:ext cx="6106003" cy="10287000"/>
          </a:xfrm>
          <a:custGeom>
            <a:rect b="b" l="l" r="r" t="t"/>
            <a:pathLst>
              <a:path extrusionOk="0"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4405" r="-97973" t="0"/>
            </a:stretch>
          </a:blipFill>
          <a:ln>
            <a:noFill/>
          </a:ln>
        </p:spPr>
      </p:sp>
      <p:sp>
        <p:nvSpPr>
          <p:cNvPr id="477" name="Google Shape;477;p18"/>
          <p:cNvSpPr/>
          <p:nvPr/>
        </p:nvSpPr>
        <p:spPr>
          <a:xfrm>
            <a:off x="12191522" y="0"/>
            <a:ext cx="6096478" cy="10287000"/>
          </a:xfrm>
          <a:custGeom>
            <a:rect b="b" l="l" r="r" t="t"/>
            <a:pathLst>
              <a:path extrusionOk="0"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76625" r="-76615" t="0"/>
            </a:stretch>
          </a:blipFill>
          <a:ln>
            <a:noFill/>
          </a:ln>
        </p:spPr>
      </p:sp>
      <p:sp>
        <p:nvSpPr>
          <p:cNvPr id="478" name="Google Shape;478;p18"/>
          <p:cNvSpPr txBox="1"/>
          <p:nvPr/>
        </p:nvSpPr>
        <p:spPr>
          <a:xfrm>
            <a:off x="17259300" y="9201150"/>
            <a:ext cx="575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"/>
          <p:cNvSpPr/>
          <p:nvPr/>
        </p:nvSpPr>
        <p:spPr>
          <a:xfrm>
            <a:off x="16206802" y="8856921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84" name="Google Shape;484;p19"/>
          <p:cNvGrpSpPr/>
          <p:nvPr/>
        </p:nvGrpSpPr>
        <p:grpSpPr>
          <a:xfrm>
            <a:off x="12297096" y="1028700"/>
            <a:ext cx="3736125" cy="620490"/>
            <a:chOff x="0" y="0"/>
            <a:chExt cx="4981500" cy="827320"/>
          </a:xfrm>
        </p:grpSpPr>
        <p:sp>
          <p:nvSpPr>
            <p:cNvPr id="485" name="Google Shape;485;p19"/>
            <p:cNvSpPr/>
            <p:nvPr/>
          </p:nvSpPr>
          <p:spPr>
            <a:xfrm>
              <a:off x="0" y="0"/>
              <a:ext cx="4977930" cy="827320"/>
            </a:xfrm>
            <a:custGeom>
              <a:rect b="b" l="l" r="r" t="t"/>
              <a:pathLst>
                <a:path extrusionOk="0" h="693769" w="4174365">
                  <a:moveTo>
                    <a:pt x="4049905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9905" y="0"/>
                  </a:lnTo>
                  <a:cubicBezTo>
                    <a:pt x="4118485" y="0"/>
                    <a:pt x="4174365" y="55880"/>
                    <a:pt x="4174365" y="124460"/>
                  </a:cubicBezTo>
                  <a:lnTo>
                    <a:pt x="4174365" y="569309"/>
                  </a:lnTo>
                  <a:cubicBezTo>
                    <a:pt x="4174365" y="637889"/>
                    <a:pt x="4118485" y="693769"/>
                    <a:pt x="4049905" y="693769"/>
                  </a:cubicBezTo>
                  <a:close/>
                </a:path>
              </a:pathLst>
            </a:custGeom>
            <a:solidFill>
              <a:srgbClr val="287D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9"/>
            <p:cNvSpPr txBox="1"/>
            <p:nvPr/>
          </p:nvSpPr>
          <p:spPr>
            <a:xfrm>
              <a:off x="0" y="158476"/>
              <a:ext cx="49815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DEMOGRAFIA</a:t>
              </a:r>
              <a:endParaRPr/>
            </a:p>
          </p:txBody>
        </p:sp>
      </p:grpSp>
      <p:sp>
        <p:nvSpPr>
          <p:cNvPr id="487" name="Google Shape;487;p19"/>
          <p:cNvSpPr/>
          <p:nvPr/>
        </p:nvSpPr>
        <p:spPr>
          <a:xfrm>
            <a:off x="1625713" y="2851215"/>
            <a:ext cx="1540097" cy="1767687"/>
          </a:xfrm>
          <a:custGeom>
            <a:rect b="b" l="l" r="r" t="t"/>
            <a:pathLst>
              <a:path extrusionOk="0"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19"/>
          <p:cNvSpPr/>
          <p:nvPr/>
        </p:nvSpPr>
        <p:spPr>
          <a:xfrm>
            <a:off x="10930908" y="5829735"/>
            <a:ext cx="5400019" cy="4457265"/>
          </a:xfrm>
          <a:custGeom>
            <a:rect b="b" l="l" r="r" t="t"/>
            <a:pathLst>
              <a:path extrusionOk="0" h="4457265" w="5400019">
                <a:moveTo>
                  <a:pt x="0" y="0"/>
                </a:moveTo>
                <a:lnTo>
                  <a:pt x="5400019" y="0"/>
                </a:lnTo>
                <a:lnTo>
                  <a:pt x="5400019" y="4457265"/>
                </a:lnTo>
                <a:lnTo>
                  <a:pt x="0" y="4457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19"/>
          <p:cNvSpPr txBox="1"/>
          <p:nvPr/>
        </p:nvSpPr>
        <p:spPr>
          <a:xfrm>
            <a:off x="5793849" y="2144580"/>
            <a:ext cx="5137200" cy="76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209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Krótkie filmy: filmy trwające do 3 minut (popularne treści trwają zazwyczaj około 15–60 sekund).</a:t>
            </a:r>
            <a:endParaRPr sz="2500"/>
          </a:p>
          <a:p>
            <a:pPr indent="-25209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Strona dla Ciebie (FYP): główny kanał TikTok, oparty na potężnym algorytmie rekomendacji.</a:t>
            </a:r>
            <a:endParaRPr sz="2500"/>
          </a:p>
          <a:p>
            <a:pPr indent="-25209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Wyzwania: Użytkownicy biorą udział w popularnych wyzwaniach, często wykorzystując określone utwory lub motywy.</a:t>
            </a:r>
            <a:endParaRPr sz="2500"/>
          </a:p>
          <a:p>
            <a:pPr indent="-25209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Duety i komentarze: Umożliwia użytkownikom współpracę lub odpowiadanie na treści innych użytkowników.</a:t>
            </a:r>
            <a:endParaRPr sz="2500"/>
          </a:p>
          <a:p>
            <a:pPr indent="-252095" lvl="1" marL="45339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Filtry i efekty: Różnorodne narzędzia do kreatywnej edycji filmów.</a:t>
            </a:r>
            <a:endParaRPr sz="2500"/>
          </a:p>
        </p:txBody>
      </p:sp>
      <p:sp>
        <p:nvSpPr>
          <p:cNvPr id="490" name="Google Shape;490;p19"/>
          <p:cNvSpPr txBox="1"/>
          <p:nvPr/>
        </p:nvSpPr>
        <p:spPr>
          <a:xfrm>
            <a:off x="11784272" y="2047514"/>
            <a:ext cx="4761900" cy="27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Dominują młodsi użytkownicy (w wieku 13–24 lat).</a:t>
            </a:r>
            <a:endParaRPr sz="1900"/>
          </a:p>
          <a:p>
            <a:pPr indent="-258445" lvl="1" marL="45339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B3838"/>
                </a:solidFill>
                <a:latin typeface="Open Sans"/>
                <a:ea typeface="Open Sans"/>
                <a:cs typeface="Open Sans"/>
                <a:sym typeface="Open Sans"/>
              </a:rPr>
              <a:t>Rosnąca popularność wśród starszych grup wiekowych (25–44 lata).</a:t>
            </a:r>
            <a:endParaRPr sz="1900"/>
          </a:p>
        </p:txBody>
      </p:sp>
      <p:sp>
        <p:nvSpPr>
          <p:cNvPr id="491" name="Google Shape;491;p19"/>
          <p:cNvSpPr txBox="1"/>
          <p:nvPr/>
        </p:nvSpPr>
        <p:spPr>
          <a:xfrm>
            <a:off x="467184" y="879634"/>
            <a:ext cx="4361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600" u="none" cap="none" strike="noStrike">
                <a:solidFill>
                  <a:srgbClr val="FE6D73"/>
                </a:solidFill>
                <a:latin typeface="Arial"/>
                <a:ea typeface="Arial"/>
                <a:cs typeface="Arial"/>
                <a:sym typeface="Arial"/>
              </a:rPr>
              <a:t>TIK-TOK</a:t>
            </a:r>
            <a:endParaRPr/>
          </a:p>
        </p:txBody>
      </p:sp>
      <p:sp>
        <p:nvSpPr>
          <p:cNvPr id="492" name="Google Shape;492;p19"/>
          <p:cNvSpPr txBox="1"/>
          <p:nvPr/>
        </p:nvSpPr>
        <p:spPr>
          <a:xfrm>
            <a:off x="17259300" y="9201150"/>
            <a:ext cx="656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endParaRPr/>
          </a:p>
        </p:txBody>
      </p:sp>
      <p:grpSp>
        <p:nvGrpSpPr>
          <p:cNvPr id="493" name="Google Shape;493;p19"/>
          <p:cNvGrpSpPr/>
          <p:nvPr/>
        </p:nvGrpSpPr>
        <p:grpSpPr>
          <a:xfrm>
            <a:off x="6366951" y="1028700"/>
            <a:ext cx="4704729" cy="620490"/>
            <a:chOff x="-101598" y="0"/>
            <a:chExt cx="6272972" cy="827320"/>
          </a:xfrm>
        </p:grpSpPr>
        <p:sp>
          <p:nvSpPr>
            <p:cNvPr id="494" name="Google Shape;494;p19"/>
            <p:cNvSpPr/>
            <p:nvPr/>
          </p:nvSpPr>
          <p:spPr>
            <a:xfrm>
              <a:off x="2" y="0"/>
              <a:ext cx="6171372" cy="827320"/>
            </a:xfrm>
            <a:custGeom>
              <a:rect b="b" l="l" r="r" t="t"/>
              <a:pathLst>
                <a:path extrusionOk="0" h="693769" w="3358570">
                  <a:moveTo>
                    <a:pt x="3234110" y="693768"/>
                  </a:moveTo>
                  <a:lnTo>
                    <a:pt x="124460" y="693768"/>
                  </a:lnTo>
                  <a:cubicBezTo>
                    <a:pt x="55880" y="693768"/>
                    <a:pt x="0" y="637889"/>
                    <a:pt x="0" y="569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4110" y="0"/>
                  </a:lnTo>
                  <a:cubicBezTo>
                    <a:pt x="3302690" y="0"/>
                    <a:pt x="3358570" y="55880"/>
                    <a:pt x="3358570" y="124460"/>
                  </a:cubicBezTo>
                  <a:lnTo>
                    <a:pt x="3358570" y="569309"/>
                  </a:lnTo>
                  <a:cubicBezTo>
                    <a:pt x="3358570" y="637889"/>
                    <a:pt x="3302690" y="693769"/>
                    <a:pt x="3234110" y="693769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19"/>
            <p:cNvSpPr txBox="1"/>
            <p:nvPr/>
          </p:nvSpPr>
          <p:spPr>
            <a:xfrm>
              <a:off x="-101598" y="158467"/>
              <a:ext cx="60360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99">
                  <a:solidFill>
                    <a:srgbClr val="FFFFFF"/>
                  </a:solidFill>
                </a:rPr>
                <a:t>  </a:t>
              </a:r>
              <a:r>
                <a:rPr b="1" i="0" lang="en-US" sz="27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NAJWAŻNIEJSZE CECHY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7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8500018" y="4822316"/>
            <a:ext cx="11541125" cy="11541080"/>
          </a:xfrm>
          <a:custGeom>
            <a:rect b="b" l="l" r="r" t="t"/>
            <a:pathLst>
              <a:path extrusionOk="0" h="6349975" w="6350000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4980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7" name="Google Shape;97;p2"/>
          <p:cNvGrpSpPr/>
          <p:nvPr/>
        </p:nvGrpSpPr>
        <p:grpSpPr>
          <a:xfrm rot="10800000">
            <a:off x="156639" y="4206484"/>
            <a:ext cx="9357752" cy="1231654"/>
            <a:chOff x="0" y="0"/>
            <a:chExt cx="2464577" cy="324384"/>
          </a:xfrm>
        </p:grpSpPr>
        <p:sp>
          <p:nvSpPr>
            <p:cNvPr id="98" name="Google Shape;98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 rot="10800000">
            <a:off x="105442" y="5560298"/>
            <a:ext cx="9357752" cy="1231654"/>
            <a:chOff x="0" y="0"/>
            <a:chExt cx="2464577" cy="324384"/>
          </a:xfrm>
        </p:grpSpPr>
        <p:sp>
          <p:nvSpPr>
            <p:cNvPr id="101" name="Google Shape;101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2"/>
          <p:cNvGrpSpPr/>
          <p:nvPr/>
        </p:nvGrpSpPr>
        <p:grpSpPr>
          <a:xfrm rot="10800000">
            <a:off x="105442" y="6915767"/>
            <a:ext cx="9357752" cy="1231654"/>
            <a:chOff x="0" y="0"/>
            <a:chExt cx="2464577" cy="324384"/>
          </a:xfrm>
        </p:grpSpPr>
        <p:sp>
          <p:nvSpPr>
            <p:cNvPr id="104" name="Google Shape;104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2"/>
          <p:cNvGrpSpPr/>
          <p:nvPr/>
        </p:nvGrpSpPr>
        <p:grpSpPr>
          <a:xfrm rot="10800000">
            <a:off x="105442" y="8271237"/>
            <a:ext cx="9357752" cy="1231654"/>
            <a:chOff x="0" y="0"/>
            <a:chExt cx="2464577" cy="324384"/>
          </a:xfrm>
        </p:grpSpPr>
        <p:sp>
          <p:nvSpPr>
            <p:cNvPr id="107" name="Google Shape;107;p2"/>
            <p:cNvSpPr/>
            <p:nvPr/>
          </p:nvSpPr>
          <p:spPr>
            <a:xfrm>
              <a:off x="0" y="0"/>
              <a:ext cx="2464577" cy="324384"/>
            </a:xfrm>
            <a:custGeom>
              <a:rect b="b" l="l" r="r" t="t"/>
              <a:pathLst>
                <a:path extrusionOk="0"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>
              <a:gsLst>
                <a:gs pos="0">
                  <a:srgbClr val="CDFFD8"/>
                </a:gs>
                <a:gs pos="100000">
                  <a:srgbClr val="94B9FF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0" y="0"/>
              <a:ext cx="2464500" cy="32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465837" y="4327810"/>
            <a:ext cx="8719214" cy="896926"/>
            <a:chOff x="0" y="-104775"/>
            <a:chExt cx="11625619" cy="1195902"/>
          </a:xfrm>
        </p:grpSpPr>
        <p:sp>
          <p:nvSpPr>
            <p:cNvPr id="110" name="Google Shape;110;p2"/>
            <p:cNvSpPr txBox="1"/>
            <p:nvPr/>
          </p:nvSpPr>
          <p:spPr>
            <a:xfrm>
              <a:off x="3195619" y="56727"/>
              <a:ext cx="8430000" cy="10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1D1D1F"/>
                  </a:solidFill>
                </a:rPr>
                <a:t>Jakie są </a:t>
              </a: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rodzaje platform internetowych oraz poznasz  ich funkcje/usługi</a:t>
              </a: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465837" y="5723007"/>
            <a:ext cx="8719214" cy="896927"/>
            <a:chOff x="0" y="-104775"/>
            <a:chExt cx="11625619" cy="1195902"/>
          </a:xfrm>
        </p:grpSpPr>
        <p:sp>
          <p:nvSpPr>
            <p:cNvPr id="113" name="Google Shape;113;p2"/>
            <p:cNvSpPr txBox="1"/>
            <p:nvPr/>
          </p:nvSpPr>
          <p:spPr>
            <a:xfrm>
              <a:off x="3195619" y="56727"/>
              <a:ext cx="8430000" cy="10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Jak wybrać odpowiednią platformę dla swojej grupy docelowej</a:t>
              </a: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grpSp>
        <p:nvGrpSpPr>
          <p:cNvPr id="115" name="Google Shape;115;p2"/>
          <p:cNvGrpSpPr/>
          <p:nvPr/>
        </p:nvGrpSpPr>
        <p:grpSpPr>
          <a:xfrm>
            <a:off x="424698" y="7035438"/>
            <a:ext cx="8719214" cy="930264"/>
            <a:chOff x="0" y="-104775"/>
            <a:chExt cx="11625619" cy="1240352"/>
          </a:xfrm>
        </p:grpSpPr>
        <p:sp>
          <p:nvSpPr>
            <p:cNvPr id="116" name="Google Shape;116;p2"/>
            <p:cNvSpPr txBox="1"/>
            <p:nvPr/>
          </p:nvSpPr>
          <p:spPr>
            <a:xfrm>
              <a:off x="3195619" y="101177"/>
              <a:ext cx="8430000" cy="10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Jak rozpoznać zagrożenia bezpieczeństwa w mediach społecznościowych</a:t>
              </a:r>
              <a:endParaRPr/>
            </a:p>
          </p:txBody>
        </p:sp>
        <p:sp>
          <p:nvSpPr>
            <p:cNvPr id="117" name="Google Shape;117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/>
            </a:p>
          </p:txBody>
        </p:sp>
      </p:grpSp>
      <p:grpSp>
        <p:nvGrpSpPr>
          <p:cNvPr id="118" name="Google Shape;118;p2"/>
          <p:cNvGrpSpPr/>
          <p:nvPr/>
        </p:nvGrpSpPr>
        <p:grpSpPr>
          <a:xfrm>
            <a:off x="424698" y="8392563"/>
            <a:ext cx="8719214" cy="846675"/>
            <a:chOff x="0" y="-104775"/>
            <a:chExt cx="11625619" cy="1128900"/>
          </a:xfrm>
        </p:grpSpPr>
        <p:sp>
          <p:nvSpPr>
            <p:cNvPr id="119" name="Google Shape;119;p2"/>
            <p:cNvSpPr txBox="1"/>
            <p:nvPr/>
          </p:nvSpPr>
          <p:spPr>
            <a:xfrm>
              <a:off x="3195619" y="304377"/>
              <a:ext cx="8430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1D1D1F"/>
                  </a:solidFill>
                  <a:latin typeface="Arial"/>
                  <a:ea typeface="Arial"/>
                  <a:cs typeface="Arial"/>
                  <a:sym typeface="Arial"/>
                </a:rPr>
                <a:t>Jak stworzyć personę dla swojej grupy docelowej</a:t>
              </a:r>
              <a:endParaRPr/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0" y="-104775"/>
              <a:ext cx="1302900" cy="11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500" u="none" cap="none" strike="noStrike">
                  <a:solidFill>
                    <a:srgbClr val="F7F7F7"/>
                  </a:solidFill>
                  <a:latin typeface="Arial"/>
                  <a:ea typeface="Arial"/>
                  <a:cs typeface="Arial"/>
                  <a:sym typeface="Arial"/>
                </a:rPr>
                <a:t>04</a:t>
              </a: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1814859" y="4600885"/>
            <a:ext cx="512796" cy="442869"/>
            <a:chOff x="0" y="0"/>
            <a:chExt cx="812800" cy="701964"/>
          </a:xfrm>
        </p:grpSpPr>
        <p:sp>
          <p:nvSpPr>
            <p:cNvPr id="122" name="Google Shape;122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23" name="Google Shape;123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1814859" y="5996082"/>
            <a:ext cx="512796" cy="442869"/>
            <a:chOff x="0" y="0"/>
            <a:chExt cx="812800" cy="701964"/>
          </a:xfrm>
        </p:grpSpPr>
        <p:sp>
          <p:nvSpPr>
            <p:cNvPr id="125" name="Google Shape;125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26" name="Google Shape;126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2"/>
          <p:cNvGrpSpPr/>
          <p:nvPr/>
        </p:nvGrpSpPr>
        <p:grpSpPr>
          <a:xfrm>
            <a:off x="1814859" y="7310168"/>
            <a:ext cx="512796" cy="442869"/>
            <a:chOff x="0" y="0"/>
            <a:chExt cx="812800" cy="701964"/>
          </a:xfrm>
        </p:grpSpPr>
        <p:sp>
          <p:nvSpPr>
            <p:cNvPr id="128" name="Google Shape;128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29" name="Google Shape;129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2"/>
          <p:cNvGrpSpPr/>
          <p:nvPr/>
        </p:nvGrpSpPr>
        <p:grpSpPr>
          <a:xfrm>
            <a:off x="1814859" y="8709397"/>
            <a:ext cx="512796" cy="442869"/>
            <a:chOff x="0" y="0"/>
            <a:chExt cx="812800" cy="701964"/>
          </a:xfrm>
        </p:grpSpPr>
        <p:sp>
          <p:nvSpPr>
            <p:cNvPr id="131" name="Google Shape;131;p2"/>
            <p:cNvSpPr/>
            <p:nvPr/>
          </p:nvSpPr>
          <p:spPr>
            <a:xfrm>
              <a:off x="0" y="0"/>
              <a:ext cx="812800" cy="701964"/>
            </a:xfrm>
            <a:custGeom>
              <a:rect b="b" l="l" r="r" t="t"/>
              <a:pathLst>
                <a:path extrusionOk="0"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</p:sp>
        <p:sp>
          <p:nvSpPr>
            <p:cNvPr id="132" name="Google Shape;132;p2"/>
            <p:cNvSpPr txBox="1"/>
            <p:nvPr/>
          </p:nvSpPr>
          <p:spPr>
            <a:xfrm>
              <a:off x="0" y="203200"/>
              <a:ext cx="7113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2"/>
          <p:cNvSpPr txBox="1"/>
          <p:nvPr/>
        </p:nvSpPr>
        <p:spPr>
          <a:xfrm>
            <a:off x="268925" y="2123375"/>
            <a:ext cx="91944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7C0086"/>
                </a:solidFill>
              </a:rPr>
              <a:t>PODCZAS TYCH WARSZTATÓW DOWIESZ SIĘ</a:t>
            </a:r>
            <a:endParaRPr/>
          </a:p>
        </p:txBody>
      </p:sp>
      <p:sp>
        <p:nvSpPr>
          <p:cNvPr id="134" name="Google Shape;134;p2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0"/>
          <p:cNvSpPr/>
          <p:nvPr/>
        </p:nvSpPr>
        <p:spPr>
          <a:xfrm>
            <a:off x="6096379" y="0"/>
            <a:ext cx="6092758" cy="5644192"/>
          </a:xfrm>
          <a:custGeom>
            <a:rect b="b" l="l" r="r" t="t"/>
            <a:pathLst>
              <a:path extrusionOk="0" h="1910048" w="2061847">
                <a:moveTo>
                  <a:pt x="0" y="0"/>
                </a:moveTo>
                <a:lnTo>
                  <a:pt x="2061847" y="0"/>
                </a:lnTo>
                <a:lnTo>
                  <a:pt x="2061847" y="1910048"/>
                </a:lnTo>
                <a:lnTo>
                  <a:pt x="0" y="1910048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sp>
        <p:nvSpPr>
          <p:cNvPr id="501" name="Google Shape;501;p20"/>
          <p:cNvSpPr/>
          <p:nvPr/>
        </p:nvSpPr>
        <p:spPr>
          <a:xfrm>
            <a:off x="6096379" y="5354433"/>
            <a:ext cx="6092758" cy="4930559"/>
          </a:xfrm>
          <a:custGeom>
            <a:rect b="b" l="l" r="r" t="t"/>
            <a:pathLst>
              <a:path extrusionOk="0" h="1668548" w="2061847">
                <a:moveTo>
                  <a:pt x="0" y="0"/>
                </a:moveTo>
                <a:lnTo>
                  <a:pt x="2061847" y="0"/>
                </a:lnTo>
                <a:lnTo>
                  <a:pt x="2061847" y="1668548"/>
                </a:lnTo>
                <a:lnTo>
                  <a:pt x="0" y="1668548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502" name="Google Shape;502;p20"/>
          <p:cNvSpPr/>
          <p:nvPr/>
        </p:nvSpPr>
        <p:spPr>
          <a:xfrm rot="5400000">
            <a:off x="12089145" y="7132439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F0C600"/>
          </a:solidFill>
          <a:ln>
            <a:noFill/>
          </a:ln>
        </p:spPr>
      </p:sp>
      <p:sp>
        <p:nvSpPr>
          <p:cNvPr id="503" name="Google Shape;503;p20"/>
          <p:cNvSpPr/>
          <p:nvPr/>
        </p:nvSpPr>
        <p:spPr>
          <a:xfrm rot="-5400000">
            <a:off x="4849578" y="1986003"/>
            <a:ext cx="1349375" cy="1168559"/>
          </a:xfrm>
          <a:custGeom>
            <a:rect b="b" l="l" r="r" t="t"/>
            <a:pathLst>
              <a:path extrusionOk="0" h="5499100" w="6350000">
                <a:moveTo>
                  <a:pt x="0" y="5499100"/>
                </a:moveTo>
                <a:lnTo>
                  <a:pt x="3175000" y="0"/>
                </a:lnTo>
                <a:lnTo>
                  <a:pt x="6350000" y="5499100"/>
                </a:lnTo>
                <a:lnTo>
                  <a:pt x="0" y="5499100"/>
                </a:lnTo>
                <a:close/>
              </a:path>
            </a:pathLst>
          </a:custGeom>
          <a:solidFill>
            <a:srgbClr val="7C0086"/>
          </a:solidFill>
          <a:ln>
            <a:noFill/>
          </a:ln>
        </p:spPr>
      </p:sp>
      <p:grpSp>
        <p:nvGrpSpPr>
          <p:cNvPr id="504" name="Google Shape;504;p20"/>
          <p:cNvGrpSpPr/>
          <p:nvPr/>
        </p:nvGrpSpPr>
        <p:grpSpPr>
          <a:xfrm>
            <a:off x="6293222" y="102711"/>
            <a:ext cx="5701500" cy="5168319"/>
            <a:chOff x="0" y="-9525"/>
            <a:chExt cx="7602000" cy="6891092"/>
          </a:xfrm>
        </p:grpSpPr>
        <p:sp>
          <p:nvSpPr>
            <p:cNvPr id="505" name="Google Shape;505;p20"/>
            <p:cNvSpPr txBox="1"/>
            <p:nvPr/>
          </p:nvSpPr>
          <p:spPr>
            <a:xfrm>
              <a:off x="0" y="745067"/>
              <a:ext cx="7602000" cy="613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Potencjał wirusowy: Treści mogą szybko stać się popularne dzięki algorytmowi TikToka.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Kreatywna ekspresja: Zachęca do kreatywności i eksperymentowania z treścią.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Wysokie zaangażowanie: Użytkownicy spędzają dużo czasu w aplikacji, co przekłada się na wysokie wskaźniki zaangażowania.</a:t>
              </a:r>
              <a:endParaRPr sz="1600"/>
            </a:p>
            <a:p>
              <a:pPr indent="-23939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Różnorodna zawartość: Obsługuje różne niszowe treści, od rozrywki po edukację.</a:t>
              </a:r>
              <a:endParaRPr sz="1600"/>
            </a:p>
          </p:txBody>
        </p:sp>
        <p:sp>
          <p:nvSpPr>
            <p:cNvPr id="506" name="Google Shape;506;p20"/>
            <p:cNvSpPr txBox="1"/>
            <p:nvPr/>
          </p:nvSpPr>
          <p:spPr>
            <a:xfrm>
              <a:off x="0" y="-9525"/>
              <a:ext cx="76020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MOCNE STRONY</a:t>
              </a:r>
              <a:endParaRPr/>
            </a:p>
          </p:txBody>
        </p:sp>
      </p:grpSp>
      <p:grpSp>
        <p:nvGrpSpPr>
          <p:cNvPr id="507" name="Google Shape;507;p20"/>
          <p:cNvGrpSpPr/>
          <p:nvPr/>
        </p:nvGrpSpPr>
        <p:grpSpPr>
          <a:xfrm>
            <a:off x="6197231" y="5463437"/>
            <a:ext cx="5893650" cy="4290819"/>
            <a:chOff x="0" y="-9525"/>
            <a:chExt cx="7858200" cy="5721092"/>
          </a:xfrm>
        </p:grpSpPr>
        <p:sp>
          <p:nvSpPr>
            <p:cNvPr id="508" name="Google Shape;508;p20"/>
            <p:cNvSpPr txBox="1"/>
            <p:nvPr/>
          </p:nvSpPr>
          <p:spPr>
            <a:xfrm>
              <a:off x="0" y="745067"/>
              <a:ext cx="7858200" cy="49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304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Krótki cykl życia treści: Treści mogą szybko zostać zapomniane, ponieważ trendy zmieniają się w szybkim tempie.</a:t>
              </a:r>
              <a:endParaRPr sz="1500">
                <a:solidFill>
                  <a:srgbClr val="7C0086"/>
                </a:solidFill>
              </a:endParaRPr>
            </a:p>
            <a:p>
              <a:pPr indent="-23304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Wąska grupa docelowa: silnie ukierunkowana na młodszych odbiorców, co może ograniczać jej skuteczność w przypadku starszych grup demograficznych.</a:t>
              </a:r>
              <a:endParaRPr sz="1500">
                <a:solidFill>
                  <a:srgbClr val="7C0086"/>
                </a:solidFill>
              </a:endParaRPr>
            </a:p>
            <a:p>
              <a:pPr indent="-233045" lvl="1" marL="45339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0086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Kwestie prywatności: Istnieją obawy dotyczące prywatności danych, szczególnie w przypadku młodszych użytkowników.</a:t>
              </a:r>
              <a:endParaRPr sz="1500">
                <a:solidFill>
                  <a:srgbClr val="7C0086"/>
                </a:solidFill>
              </a:endParaRPr>
            </a:p>
          </p:txBody>
        </p:sp>
        <p:sp>
          <p:nvSpPr>
            <p:cNvPr id="509" name="Google Shape;509;p20"/>
            <p:cNvSpPr txBox="1"/>
            <p:nvPr/>
          </p:nvSpPr>
          <p:spPr>
            <a:xfrm>
              <a:off x="0" y="-9525"/>
              <a:ext cx="78582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600" u="none" cap="none" strike="noStrike">
                  <a:solidFill>
                    <a:srgbClr val="7C0086"/>
                  </a:solidFill>
                  <a:latin typeface="Arial"/>
                  <a:ea typeface="Arial"/>
                  <a:cs typeface="Arial"/>
                  <a:sym typeface="Arial"/>
                </a:rPr>
                <a:t>SŁABE STRONY</a:t>
              </a:r>
              <a:endParaRPr sz="1500">
                <a:solidFill>
                  <a:srgbClr val="7C0086"/>
                </a:solidFill>
              </a:endParaRPr>
            </a:p>
          </p:txBody>
        </p:sp>
      </p:grpSp>
      <p:sp>
        <p:nvSpPr>
          <p:cNvPr id="510" name="Google Shape;510;p20"/>
          <p:cNvSpPr/>
          <p:nvPr/>
        </p:nvSpPr>
        <p:spPr>
          <a:xfrm>
            <a:off x="0" y="0"/>
            <a:ext cx="6106003" cy="10287000"/>
          </a:xfrm>
          <a:custGeom>
            <a:rect b="b" l="l" r="r" t="t"/>
            <a:pathLst>
              <a:path extrusionOk="0"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3509" r="0" t="0"/>
            </a:stretch>
          </a:blipFill>
          <a:ln>
            <a:noFill/>
          </a:ln>
        </p:spPr>
      </p:sp>
      <p:sp>
        <p:nvSpPr>
          <p:cNvPr id="511" name="Google Shape;511;p20"/>
          <p:cNvSpPr/>
          <p:nvPr/>
        </p:nvSpPr>
        <p:spPr>
          <a:xfrm>
            <a:off x="12191522" y="0"/>
            <a:ext cx="6096478" cy="10287000"/>
          </a:xfrm>
          <a:custGeom>
            <a:rect b="b" l="l" r="r" t="t"/>
            <a:pathLst>
              <a:path extrusionOk="0"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5596" r="-97644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1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1"/>
          <p:cNvSpPr/>
          <p:nvPr/>
        </p:nvSpPr>
        <p:spPr>
          <a:xfrm flipH="1" rot="8215562">
            <a:off x="4572011" y="6076352"/>
            <a:ext cx="2108526" cy="2700354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1"/>
          <p:cNvSpPr/>
          <p:nvPr/>
        </p:nvSpPr>
        <p:spPr>
          <a:xfrm>
            <a:off x="7310436" y="177141"/>
            <a:ext cx="10993349" cy="9839712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9659" r="-1964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1"/>
          <p:cNvSpPr txBox="1"/>
          <p:nvPr/>
        </p:nvSpPr>
        <p:spPr>
          <a:xfrm>
            <a:off x="358827" y="3935780"/>
            <a:ext cx="6824100" cy="51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Media społecznościowe</a:t>
            </a:r>
            <a:endParaRPr sz="100"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Poszukiwanie skarbów</a:t>
            </a:r>
            <a:endParaRPr sz="100"/>
          </a:p>
          <a:p>
            <a:pPr indent="0" lvl="0" marL="0" marR="0" rtl="0" algn="l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5400" u="none" cap="none" strike="noStrike">
              <a:solidFill>
                <a:srgbClr val="7C00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1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  <a:endParaRPr/>
          </a:p>
        </p:txBody>
      </p:sp>
      <p:sp>
        <p:nvSpPr>
          <p:cNvPr id="521" name="Google Shape;521;p21"/>
          <p:cNvSpPr txBox="1"/>
          <p:nvPr/>
        </p:nvSpPr>
        <p:spPr>
          <a:xfrm>
            <a:off x="17259300" y="9201150"/>
            <a:ext cx="575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-US" sz="2799"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328" l="0" r="0" t="-9328"/>
            </a:stretch>
          </a:blipFill>
          <a:ln>
            <a:noFill/>
          </a:ln>
        </p:spPr>
      </p:sp>
      <p:sp>
        <p:nvSpPr>
          <p:cNvPr id="527" name="Google Shape;527;p22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8" name="Google Shape;528;p22"/>
          <p:cNvGrpSpPr/>
          <p:nvPr/>
        </p:nvGrpSpPr>
        <p:grpSpPr>
          <a:xfrm>
            <a:off x="649065" y="3120761"/>
            <a:ext cx="7118048" cy="6461944"/>
            <a:chOff x="0" y="0"/>
            <a:chExt cx="1874700" cy="1701900"/>
          </a:xfrm>
        </p:grpSpPr>
        <p:sp>
          <p:nvSpPr>
            <p:cNvPr id="529" name="Google Shape;529;p22"/>
            <p:cNvSpPr/>
            <p:nvPr/>
          </p:nvSpPr>
          <p:spPr>
            <a:xfrm>
              <a:off x="0" y="0"/>
              <a:ext cx="1874635" cy="1701850"/>
            </a:xfrm>
            <a:custGeom>
              <a:rect b="b" l="l" r="r" t="t"/>
              <a:pathLst>
                <a:path extrusionOk="0"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2"/>
            <p:cNvSpPr txBox="1"/>
            <p:nvPr/>
          </p:nvSpPr>
          <p:spPr>
            <a:xfrm>
              <a:off x="0" y="0"/>
              <a:ext cx="1874700" cy="17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1" name="Google Shape;531;p22"/>
          <p:cNvSpPr txBox="1"/>
          <p:nvPr/>
        </p:nvSpPr>
        <p:spPr>
          <a:xfrm>
            <a:off x="1110262" y="4947623"/>
            <a:ext cx="6195300" cy="50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Podziel grupę na 4 części i przypisz każdej grupie platformę społecznościową.</a:t>
            </a:r>
            <a:endParaRPr/>
          </a:p>
          <a:p>
            <a:pPr indent="0" lvl="0" marL="0" marR="0" rtl="0" algn="l">
              <a:lnSpc>
                <a:spcPct val="138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Rozdaj GRUPOM materiały.</a:t>
            </a:r>
            <a:endParaRPr/>
          </a:p>
          <a:p>
            <a:pPr indent="0" lvl="0" marL="0" marR="0" rtl="0" algn="l">
              <a:lnSpc>
                <a:spcPct val="138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Mają 30 minut na wykonanie zadań</a:t>
            </a:r>
            <a:r>
              <a:rPr lang="en-US" sz="3099">
                <a:solidFill>
                  <a:srgbClr val="FFFFFF"/>
                </a:solidFill>
              </a:rPr>
              <a:t>. N</a:t>
            </a: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astępnie </a:t>
            </a:r>
            <a:r>
              <a:rPr lang="en-US" sz="3099">
                <a:solidFill>
                  <a:srgbClr val="FFFFFF"/>
                </a:solidFill>
              </a:rPr>
              <a:t>grupy </a:t>
            </a: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prezent</a:t>
            </a:r>
            <a:r>
              <a:rPr lang="en-US" sz="3099">
                <a:solidFill>
                  <a:srgbClr val="FFFFFF"/>
                </a:solidFill>
              </a:rPr>
              <a:t>ują</a:t>
            </a: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swoje wyniki.</a:t>
            </a:r>
            <a:endParaRPr/>
          </a:p>
          <a:p>
            <a:pPr indent="0" lvl="0" marL="0" marR="0" rtl="0" algn="l">
              <a:lnSpc>
                <a:spcPct val="138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9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2"/>
          <p:cNvSpPr txBox="1"/>
          <p:nvPr/>
        </p:nvSpPr>
        <p:spPr>
          <a:xfrm>
            <a:off x="1110237" y="3068750"/>
            <a:ext cx="6195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3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23"/>
          <p:cNvSpPr/>
          <p:nvPr/>
        </p:nvSpPr>
        <p:spPr>
          <a:xfrm>
            <a:off x="7547550" y="280536"/>
            <a:ext cx="10993349" cy="9839712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879" r="-1186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3"/>
          <p:cNvSpPr txBox="1"/>
          <p:nvPr/>
        </p:nvSpPr>
        <p:spPr>
          <a:xfrm>
            <a:off x="421319" y="3935780"/>
            <a:ext cx="7855800" cy="4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Media społecznościowe</a:t>
            </a:r>
            <a:endParaRPr sz="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Ryzyko i środki bezpieczeństwa</a:t>
            </a:r>
            <a:endParaRPr sz="100"/>
          </a:p>
        </p:txBody>
      </p:sp>
      <p:sp>
        <p:nvSpPr>
          <p:cNvPr id="540" name="Google Shape;540;p23"/>
          <p:cNvSpPr/>
          <p:nvPr/>
        </p:nvSpPr>
        <p:spPr>
          <a:xfrm flipH="1" rot="7679289">
            <a:off x="5034750" y="6847872"/>
            <a:ext cx="2108183" cy="2699914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23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2.3.</a:t>
            </a:r>
            <a:endParaRPr/>
          </a:p>
        </p:txBody>
      </p:sp>
      <p:sp>
        <p:nvSpPr>
          <p:cNvPr id="542" name="Google Shape;542;p23"/>
          <p:cNvSpPr txBox="1"/>
          <p:nvPr/>
        </p:nvSpPr>
        <p:spPr>
          <a:xfrm>
            <a:off x="17259300" y="9145350"/>
            <a:ext cx="575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769" l="0" r="0" t="-16779"/>
            </a:stretch>
          </a:blipFill>
          <a:ln>
            <a:noFill/>
          </a:ln>
        </p:spPr>
      </p:sp>
      <p:grpSp>
        <p:nvGrpSpPr>
          <p:cNvPr id="548" name="Google Shape;548;p24"/>
          <p:cNvGrpSpPr/>
          <p:nvPr/>
        </p:nvGrpSpPr>
        <p:grpSpPr>
          <a:xfrm>
            <a:off x="649065" y="2587361"/>
            <a:ext cx="7118048" cy="6461944"/>
            <a:chOff x="0" y="0"/>
            <a:chExt cx="1874700" cy="1701900"/>
          </a:xfrm>
        </p:grpSpPr>
        <p:sp>
          <p:nvSpPr>
            <p:cNvPr id="549" name="Google Shape;549;p24"/>
            <p:cNvSpPr/>
            <p:nvPr/>
          </p:nvSpPr>
          <p:spPr>
            <a:xfrm>
              <a:off x="0" y="0"/>
              <a:ext cx="1874635" cy="1701850"/>
            </a:xfrm>
            <a:custGeom>
              <a:rect b="b" l="l" r="r" t="t"/>
              <a:pathLst>
                <a:path extrusionOk="0"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4"/>
            <p:cNvSpPr txBox="1"/>
            <p:nvPr/>
          </p:nvSpPr>
          <p:spPr>
            <a:xfrm>
              <a:off x="0" y="0"/>
              <a:ext cx="1874700" cy="17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p2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24"/>
          <p:cNvSpPr txBox="1"/>
          <p:nvPr/>
        </p:nvSpPr>
        <p:spPr>
          <a:xfrm>
            <a:off x="1110238" y="3068750"/>
            <a:ext cx="6074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  <p:sp>
        <p:nvSpPr>
          <p:cNvPr id="553" name="Google Shape;553;p24"/>
          <p:cNvSpPr txBox="1"/>
          <p:nvPr/>
        </p:nvSpPr>
        <p:spPr>
          <a:xfrm>
            <a:off x="1110262" y="4800600"/>
            <a:ext cx="6195300" cy="3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Podziel grupę na 4 lub więcej mniejszych grup i rozdaj każdej z nich scenariusz. </a:t>
            </a:r>
            <a:endParaRPr b="0" i="0" sz="309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Poproś uczestników, aby omówili scenariusz w grupie, opierając się na pytaniach zawartych na kartkach. Mają na to 20 minut.</a:t>
            </a:r>
            <a:endParaRPr/>
          </a:p>
        </p:txBody>
      </p:sp>
      <p:sp>
        <p:nvSpPr>
          <p:cNvPr id="554" name="Google Shape;554;p24"/>
          <p:cNvSpPr txBox="1"/>
          <p:nvPr/>
        </p:nvSpPr>
        <p:spPr>
          <a:xfrm>
            <a:off x="17259300" y="9201150"/>
            <a:ext cx="152400" cy="10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24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5"/>
          <p:cNvSpPr txBox="1"/>
          <p:nvPr/>
        </p:nvSpPr>
        <p:spPr>
          <a:xfrm>
            <a:off x="2438400" y="898475"/>
            <a:ext cx="13762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Główne kwestie związane z bezpieczeństwem w mediach społecznościowych</a:t>
            </a:r>
            <a:endParaRPr sz="4900"/>
          </a:p>
        </p:txBody>
      </p:sp>
      <p:sp>
        <p:nvSpPr>
          <p:cNvPr id="560" name="Google Shape;560;p25"/>
          <p:cNvSpPr/>
          <p:nvPr/>
        </p:nvSpPr>
        <p:spPr>
          <a:xfrm>
            <a:off x="412878" y="412878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1" name="Google Shape;561;p25"/>
          <p:cNvGrpSpPr/>
          <p:nvPr/>
        </p:nvGrpSpPr>
        <p:grpSpPr>
          <a:xfrm>
            <a:off x="944030" y="3893885"/>
            <a:ext cx="3285417" cy="708736"/>
            <a:chOff x="46584" y="59894"/>
            <a:chExt cx="4380556" cy="944982"/>
          </a:xfrm>
        </p:grpSpPr>
        <p:sp>
          <p:nvSpPr>
            <p:cNvPr id="562" name="Google Shape;562;p25"/>
            <p:cNvSpPr/>
            <p:nvPr/>
          </p:nvSpPr>
          <p:spPr>
            <a:xfrm>
              <a:off x="46584" y="59894"/>
              <a:ext cx="4380556" cy="944982"/>
            </a:xfrm>
            <a:custGeom>
              <a:rect b="b" l="l" r="r" t="t"/>
              <a:pathLst>
                <a:path extrusionOk="0" h="360680" w="1671968">
                  <a:moveTo>
                    <a:pt x="1671968" y="180340"/>
                  </a:moveTo>
                  <a:cubicBezTo>
                    <a:pt x="1671968" y="81280"/>
                    <a:pt x="1591958" y="0"/>
                    <a:pt x="1491627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491627" y="360680"/>
                  </a:lnTo>
                  <a:cubicBezTo>
                    <a:pt x="1590687" y="360680"/>
                    <a:pt x="1671968" y="279400"/>
                    <a:pt x="1671968" y="180340"/>
                  </a:cubicBezTo>
                  <a:close/>
                </a:path>
              </a:pathLst>
            </a:custGeom>
            <a:solidFill>
              <a:srgbClr val="FFC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5"/>
            <p:cNvSpPr txBox="1"/>
            <p:nvPr/>
          </p:nvSpPr>
          <p:spPr>
            <a:xfrm>
              <a:off x="357653" y="251930"/>
              <a:ext cx="37317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B2929"/>
                  </a:solidFill>
                  <a:latin typeface="Arial"/>
                  <a:ea typeface="Arial"/>
                  <a:cs typeface="Arial"/>
                  <a:sym typeface="Arial"/>
                </a:rPr>
                <a:t>INSTAGRAM</a:t>
              </a:r>
              <a:endParaRPr/>
            </a:p>
          </p:txBody>
        </p:sp>
      </p:grpSp>
      <p:grpSp>
        <p:nvGrpSpPr>
          <p:cNvPr id="564" name="Google Shape;564;p25"/>
          <p:cNvGrpSpPr/>
          <p:nvPr/>
        </p:nvGrpSpPr>
        <p:grpSpPr>
          <a:xfrm>
            <a:off x="5217074" y="3912399"/>
            <a:ext cx="3305287" cy="700621"/>
            <a:chOff x="46584" y="59179"/>
            <a:chExt cx="4407050" cy="934161"/>
          </a:xfrm>
        </p:grpSpPr>
        <p:sp>
          <p:nvSpPr>
            <p:cNvPr id="565" name="Google Shape;565;p25"/>
            <p:cNvSpPr/>
            <p:nvPr/>
          </p:nvSpPr>
          <p:spPr>
            <a:xfrm>
              <a:off x="46584" y="59179"/>
              <a:ext cx="4407050" cy="934161"/>
            </a:xfrm>
            <a:custGeom>
              <a:rect b="b" l="l" r="r" t="t"/>
              <a:pathLst>
                <a:path extrusionOk="0" h="360680" w="1682080">
                  <a:moveTo>
                    <a:pt x="1682080" y="180340"/>
                  </a:moveTo>
                  <a:cubicBezTo>
                    <a:pt x="1682080" y="81280"/>
                    <a:pt x="1602070" y="0"/>
                    <a:pt x="150174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501740" y="360680"/>
                  </a:lnTo>
                  <a:cubicBezTo>
                    <a:pt x="1600800" y="360680"/>
                    <a:pt x="1682080" y="279400"/>
                    <a:pt x="1682080" y="180340"/>
                  </a:cubicBezTo>
                  <a:close/>
                </a:path>
              </a:pathLst>
            </a:custGeom>
            <a:solidFill>
              <a:srgbClr val="DD56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5"/>
            <p:cNvSpPr txBox="1"/>
            <p:nvPr/>
          </p:nvSpPr>
          <p:spPr>
            <a:xfrm>
              <a:off x="359784" y="245580"/>
              <a:ext cx="3754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FACEBOOK</a:t>
              </a:r>
              <a:endParaRPr/>
            </a:p>
          </p:txBody>
        </p:sp>
      </p:grpSp>
      <p:grpSp>
        <p:nvGrpSpPr>
          <p:cNvPr id="567" name="Google Shape;567;p25"/>
          <p:cNvGrpSpPr/>
          <p:nvPr/>
        </p:nvGrpSpPr>
        <p:grpSpPr>
          <a:xfrm>
            <a:off x="9979990" y="3893349"/>
            <a:ext cx="2847509" cy="700621"/>
            <a:chOff x="46584" y="59179"/>
            <a:chExt cx="3796679" cy="934161"/>
          </a:xfrm>
        </p:grpSpPr>
        <p:sp>
          <p:nvSpPr>
            <p:cNvPr id="568" name="Google Shape;568;p25"/>
            <p:cNvSpPr/>
            <p:nvPr/>
          </p:nvSpPr>
          <p:spPr>
            <a:xfrm>
              <a:off x="46584" y="59179"/>
              <a:ext cx="3796679" cy="934161"/>
            </a:xfrm>
            <a:custGeom>
              <a:rect b="b" l="l" r="r" t="t"/>
              <a:pathLst>
                <a:path extrusionOk="0" h="360680" w="1449114">
                  <a:moveTo>
                    <a:pt x="1449114" y="180340"/>
                  </a:moveTo>
                  <a:cubicBezTo>
                    <a:pt x="1449114" y="81280"/>
                    <a:pt x="1369104" y="0"/>
                    <a:pt x="1268773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8773" y="360680"/>
                  </a:lnTo>
                  <a:cubicBezTo>
                    <a:pt x="1367833" y="360680"/>
                    <a:pt x="1449114" y="279400"/>
                    <a:pt x="1449114" y="180340"/>
                  </a:cubicBezTo>
                  <a:close/>
                </a:path>
              </a:pathLst>
            </a:custGeom>
            <a:solidFill>
              <a:srgbClr val="2F94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5"/>
            <p:cNvSpPr txBox="1"/>
            <p:nvPr/>
          </p:nvSpPr>
          <p:spPr>
            <a:xfrm>
              <a:off x="310696" y="245580"/>
              <a:ext cx="3241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TIKTOK</a:t>
              </a:r>
              <a:endParaRPr/>
            </a:p>
          </p:txBody>
        </p:sp>
      </p:grpSp>
      <p:grpSp>
        <p:nvGrpSpPr>
          <p:cNvPr id="570" name="Google Shape;570;p25"/>
          <p:cNvGrpSpPr/>
          <p:nvPr/>
        </p:nvGrpSpPr>
        <p:grpSpPr>
          <a:xfrm>
            <a:off x="14727654" y="3912399"/>
            <a:ext cx="2847509" cy="700621"/>
            <a:chOff x="46584" y="59179"/>
            <a:chExt cx="3796679" cy="934161"/>
          </a:xfrm>
        </p:grpSpPr>
        <p:sp>
          <p:nvSpPr>
            <p:cNvPr id="571" name="Google Shape;571;p25"/>
            <p:cNvSpPr/>
            <p:nvPr/>
          </p:nvSpPr>
          <p:spPr>
            <a:xfrm>
              <a:off x="46584" y="59179"/>
              <a:ext cx="3796679" cy="934161"/>
            </a:xfrm>
            <a:custGeom>
              <a:rect b="b" l="l" r="r" t="t"/>
              <a:pathLst>
                <a:path extrusionOk="0" h="360680" w="1449114">
                  <a:moveTo>
                    <a:pt x="1449114" y="180340"/>
                  </a:moveTo>
                  <a:cubicBezTo>
                    <a:pt x="1449114" y="81280"/>
                    <a:pt x="1369104" y="0"/>
                    <a:pt x="1268773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8773" y="360680"/>
                  </a:lnTo>
                  <a:cubicBezTo>
                    <a:pt x="1367833" y="360680"/>
                    <a:pt x="1449114" y="279400"/>
                    <a:pt x="1449114" y="180340"/>
                  </a:cubicBezTo>
                  <a:close/>
                </a:path>
              </a:pathLst>
            </a:custGeom>
            <a:solidFill>
              <a:srgbClr val="1BA1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5"/>
            <p:cNvSpPr txBox="1"/>
            <p:nvPr/>
          </p:nvSpPr>
          <p:spPr>
            <a:xfrm>
              <a:off x="310696" y="245580"/>
              <a:ext cx="3241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YOUTUBE</a:t>
              </a:r>
              <a:endParaRPr/>
            </a:p>
          </p:txBody>
        </p:sp>
      </p:grpSp>
      <p:sp>
        <p:nvSpPr>
          <p:cNvPr id="573" name="Google Shape;573;p25"/>
          <p:cNvSpPr/>
          <p:nvPr/>
        </p:nvSpPr>
        <p:spPr>
          <a:xfrm>
            <a:off x="4641975" y="5304773"/>
            <a:ext cx="9600" cy="3540900"/>
          </a:xfrm>
          <a:prstGeom prst="rect">
            <a:avLst/>
          </a:prstGeom>
          <a:solidFill>
            <a:srgbClr val="2B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25"/>
          <p:cNvSpPr/>
          <p:nvPr/>
        </p:nvSpPr>
        <p:spPr>
          <a:xfrm>
            <a:off x="9448179" y="5304773"/>
            <a:ext cx="9600" cy="3540900"/>
          </a:xfrm>
          <a:prstGeom prst="rect">
            <a:avLst/>
          </a:prstGeom>
          <a:solidFill>
            <a:srgbClr val="2B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5"/>
          <p:cNvSpPr txBox="1"/>
          <p:nvPr/>
        </p:nvSpPr>
        <p:spPr>
          <a:xfrm>
            <a:off x="511566" y="5673364"/>
            <a:ext cx="4130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Naruszenie prywatności</a:t>
            </a:r>
            <a:endParaRPr/>
          </a:p>
        </p:txBody>
      </p:sp>
      <p:sp>
        <p:nvSpPr>
          <p:cNvPr id="576" name="Google Shape;576;p25"/>
          <p:cNvSpPr txBox="1"/>
          <p:nvPr/>
        </p:nvSpPr>
        <p:spPr>
          <a:xfrm>
            <a:off x="511566" y="6814205"/>
            <a:ext cx="4130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Cyberprzemoc</a:t>
            </a:r>
            <a:endParaRPr/>
          </a:p>
        </p:txBody>
      </p:sp>
      <p:sp>
        <p:nvSpPr>
          <p:cNvPr id="577" name="Google Shape;577;p25"/>
          <p:cNvSpPr txBox="1"/>
          <p:nvPr/>
        </p:nvSpPr>
        <p:spPr>
          <a:xfrm>
            <a:off x="511566" y="7955046"/>
            <a:ext cx="4130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Presja influencerów</a:t>
            </a:r>
            <a:endParaRPr/>
          </a:p>
        </p:txBody>
      </p:sp>
      <p:sp>
        <p:nvSpPr>
          <p:cNvPr id="578" name="Google Shape;578;p25"/>
          <p:cNvSpPr txBox="1"/>
          <p:nvPr/>
        </p:nvSpPr>
        <p:spPr>
          <a:xfrm>
            <a:off x="4966000" y="5673375"/>
            <a:ext cx="38124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Dezinformacja i fałszywe wiadomości</a:t>
            </a:r>
            <a:endParaRPr/>
          </a:p>
        </p:txBody>
      </p:sp>
      <p:sp>
        <p:nvSpPr>
          <p:cNvPr id="579" name="Google Shape;579;p25"/>
          <p:cNvSpPr txBox="1"/>
          <p:nvPr/>
        </p:nvSpPr>
        <p:spPr>
          <a:xfrm>
            <a:off x="5321876" y="6814205"/>
            <a:ext cx="30756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Ochrona danych osobowych</a:t>
            </a:r>
            <a:endParaRPr/>
          </a:p>
        </p:txBody>
      </p:sp>
      <p:sp>
        <p:nvSpPr>
          <p:cNvPr id="580" name="Google Shape;580;p25"/>
          <p:cNvSpPr txBox="1"/>
          <p:nvPr/>
        </p:nvSpPr>
        <p:spPr>
          <a:xfrm>
            <a:off x="5321876" y="7955046"/>
            <a:ext cx="307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Oszustwa i phishing</a:t>
            </a:r>
            <a:endParaRPr/>
          </a:p>
        </p:txBody>
      </p:sp>
      <p:sp>
        <p:nvSpPr>
          <p:cNvPr id="581" name="Google Shape;581;p25"/>
          <p:cNvSpPr txBox="1"/>
          <p:nvPr/>
        </p:nvSpPr>
        <p:spPr>
          <a:xfrm>
            <a:off x="9799021" y="5673364"/>
            <a:ext cx="31896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Ryzykowne wyzwania i trendy</a:t>
            </a:r>
            <a:endParaRPr/>
          </a:p>
        </p:txBody>
      </p:sp>
      <p:sp>
        <p:nvSpPr>
          <p:cNvPr id="582" name="Google Shape;582;p25"/>
          <p:cNvSpPr txBox="1"/>
          <p:nvPr/>
        </p:nvSpPr>
        <p:spPr>
          <a:xfrm>
            <a:off x="9799021" y="6814205"/>
            <a:ext cx="31896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Naruszenie prywatności</a:t>
            </a:r>
            <a:endParaRPr/>
          </a:p>
        </p:txBody>
      </p:sp>
      <p:sp>
        <p:nvSpPr>
          <p:cNvPr id="583" name="Google Shape;583;p25"/>
          <p:cNvSpPr txBox="1"/>
          <p:nvPr/>
        </p:nvSpPr>
        <p:spPr>
          <a:xfrm>
            <a:off x="9799021" y="7955046"/>
            <a:ext cx="31896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Nieodpowiednia treść</a:t>
            </a:r>
            <a:endParaRPr/>
          </a:p>
        </p:txBody>
      </p:sp>
      <p:sp>
        <p:nvSpPr>
          <p:cNvPr id="584" name="Google Shape;584;p25"/>
          <p:cNvSpPr txBox="1"/>
          <p:nvPr/>
        </p:nvSpPr>
        <p:spPr>
          <a:xfrm>
            <a:off x="14132933" y="5673364"/>
            <a:ext cx="40170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Kwestie związane z prawami autorskimi</a:t>
            </a:r>
            <a:endParaRPr/>
          </a:p>
        </p:txBody>
      </p:sp>
      <p:sp>
        <p:nvSpPr>
          <p:cNvPr id="585" name="Google Shape;585;p25"/>
          <p:cNvSpPr txBox="1"/>
          <p:nvPr/>
        </p:nvSpPr>
        <p:spPr>
          <a:xfrm>
            <a:off x="14132933" y="6814205"/>
            <a:ext cx="401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Oszustwa</a:t>
            </a:r>
            <a:endParaRPr/>
          </a:p>
        </p:txBody>
      </p:sp>
      <p:sp>
        <p:nvSpPr>
          <p:cNvPr id="586" name="Google Shape;586;p25"/>
          <p:cNvSpPr txBox="1"/>
          <p:nvPr/>
        </p:nvSpPr>
        <p:spPr>
          <a:xfrm>
            <a:off x="14132933" y="7497846"/>
            <a:ext cx="4017000" cy="8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2B2929"/>
                </a:solidFill>
                <a:latin typeface="Arial"/>
                <a:ea typeface="Arial"/>
                <a:cs typeface="Arial"/>
                <a:sym typeface="Arial"/>
              </a:rPr>
              <a:t>Mowa nienawiści w komentarzach</a:t>
            </a:r>
            <a:endParaRPr/>
          </a:p>
        </p:txBody>
      </p:sp>
      <p:sp>
        <p:nvSpPr>
          <p:cNvPr id="587" name="Google Shape;587;p25"/>
          <p:cNvSpPr/>
          <p:nvPr/>
        </p:nvSpPr>
        <p:spPr>
          <a:xfrm>
            <a:off x="13664801" y="5304773"/>
            <a:ext cx="9600" cy="3540900"/>
          </a:xfrm>
          <a:prstGeom prst="rect">
            <a:avLst/>
          </a:prstGeom>
          <a:solidFill>
            <a:srgbClr val="2B29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25"/>
          <p:cNvSpPr txBox="1"/>
          <p:nvPr/>
        </p:nvSpPr>
        <p:spPr>
          <a:xfrm>
            <a:off x="17259300" y="9201150"/>
            <a:ext cx="736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6"/>
          <p:cNvSpPr/>
          <p:nvPr/>
        </p:nvSpPr>
        <p:spPr>
          <a:xfrm>
            <a:off x="7310436" y="177141"/>
            <a:ext cx="10993349" cy="9839712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5938" r="-1594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6"/>
          <p:cNvSpPr/>
          <p:nvPr/>
        </p:nvSpPr>
        <p:spPr>
          <a:xfrm flipH="1" rot="7679289">
            <a:off x="5034750" y="6847872"/>
            <a:ext cx="2108183" cy="2699914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2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26"/>
          <p:cNvSpPr txBox="1"/>
          <p:nvPr/>
        </p:nvSpPr>
        <p:spPr>
          <a:xfrm>
            <a:off x="268919" y="3955923"/>
            <a:ext cx="78558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Tworzenie persony</a:t>
            </a:r>
            <a:endParaRPr/>
          </a:p>
        </p:txBody>
      </p:sp>
      <p:sp>
        <p:nvSpPr>
          <p:cNvPr id="597" name="Google Shape;597;p26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2.4.</a:t>
            </a:r>
            <a:endParaRPr/>
          </a:p>
        </p:txBody>
      </p:sp>
      <p:sp>
        <p:nvSpPr>
          <p:cNvPr id="598" name="Google Shape;598;p26"/>
          <p:cNvSpPr txBox="1"/>
          <p:nvPr/>
        </p:nvSpPr>
        <p:spPr>
          <a:xfrm>
            <a:off x="17259300" y="9201150"/>
            <a:ext cx="535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3" name="Google Shape;603;p27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4" name="Google Shape;604;p2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27"/>
          <p:cNvSpPr/>
          <p:nvPr/>
        </p:nvSpPr>
        <p:spPr>
          <a:xfrm>
            <a:off x="397298" y="2699127"/>
            <a:ext cx="2812311" cy="3007819"/>
          </a:xfrm>
          <a:custGeom>
            <a:rect b="b" l="l" r="r" t="t"/>
            <a:pathLst>
              <a:path extrusionOk="0" h="3007819" w="2812311">
                <a:moveTo>
                  <a:pt x="0" y="0"/>
                </a:moveTo>
                <a:lnTo>
                  <a:pt x="2812311" y="0"/>
                </a:lnTo>
                <a:lnTo>
                  <a:pt x="2812311" y="3007819"/>
                </a:lnTo>
                <a:lnTo>
                  <a:pt x="0" y="3007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6" name="Google Shape;606;p27"/>
          <p:cNvSpPr/>
          <p:nvPr/>
        </p:nvSpPr>
        <p:spPr>
          <a:xfrm>
            <a:off x="15103397" y="6179015"/>
            <a:ext cx="2591491" cy="3022147"/>
          </a:xfrm>
          <a:custGeom>
            <a:rect b="b" l="l" r="r" t="t"/>
            <a:pathLst>
              <a:path extrusionOk="0" h="3022147" w="2591491">
                <a:moveTo>
                  <a:pt x="0" y="0"/>
                </a:moveTo>
                <a:lnTo>
                  <a:pt x="2591491" y="0"/>
                </a:lnTo>
                <a:lnTo>
                  <a:pt x="2591491" y="3022147"/>
                </a:lnTo>
                <a:lnTo>
                  <a:pt x="0" y="3022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27"/>
          <p:cNvSpPr txBox="1"/>
          <p:nvPr/>
        </p:nvSpPr>
        <p:spPr>
          <a:xfrm>
            <a:off x="3866502" y="3031989"/>
            <a:ext cx="9610200" cy="1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4000" lvl="1" marL="431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Persona to fikcyjny profil oparty na Twojej idealnej, rzeczywistej grupie odbiorców. Jest tworzona na podstawie wcześniejszych badań i spostrzeżeń z życia codziennego.</a:t>
            </a:r>
            <a:endParaRPr sz="2000"/>
          </a:p>
        </p:txBody>
      </p:sp>
      <p:sp>
        <p:nvSpPr>
          <p:cNvPr id="608" name="Google Shape;608;p27"/>
          <p:cNvSpPr txBox="1"/>
          <p:nvPr/>
        </p:nvSpPr>
        <p:spPr>
          <a:xfrm>
            <a:off x="2382958" y="682291"/>
            <a:ext cx="13522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Czym jest persona?</a:t>
            </a:r>
            <a:endParaRPr/>
          </a:p>
        </p:txBody>
      </p:sp>
      <p:sp>
        <p:nvSpPr>
          <p:cNvPr id="609" name="Google Shape;609;p27"/>
          <p:cNvSpPr txBox="1"/>
          <p:nvPr/>
        </p:nvSpPr>
        <p:spPr>
          <a:xfrm>
            <a:off x="3866502" y="4483192"/>
            <a:ext cx="9610200" cy="1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4000" lvl="1" marL="431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Opisuje ich pochodzenie, potrzeby, cele, wyzwania, nawyki, zachowania i motywacje, dzięki czemu możesz ich lepiej zrozumieć i stworzyć treści, które do nich trafią.</a:t>
            </a:r>
            <a:endParaRPr sz="2600"/>
          </a:p>
        </p:txBody>
      </p:sp>
      <p:sp>
        <p:nvSpPr>
          <p:cNvPr id="610" name="Google Shape;610;p27"/>
          <p:cNvSpPr txBox="1"/>
          <p:nvPr/>
        </p:nvSpPr>
        <p:spPr>
          <a:xfrm>
            <a:off x="3986654" y="6345242"/>
            <a:ext cx="9610200" cy="22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7C0086"/>
                </a:solidFill>
              </a:rPr>
              <a:t>Wskazówki</a:t>
            </a:r>
            <a:r>
              <a:rPr b="1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/>
          </a:p>
          <a:p>
            <a:pPr indent="-2540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Zobacz świat z ich perspektywy</a:t>
            </a:r>
            <a:endParaRPr sz="2000"/>
          </a:p>
          <a:p>
            <a:pPr indent="-2540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Wybierz odpowiednią platformę i format</a:t>
            </a:r>
            <a:endParaRPr sz="2000"/>
          </a:p>
          <a:p>
            <a:pPr indent="-2540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Komunikuj się w sposób, który jest dla nich zrozumiały i pozwala nawiązać kontakt.</a:t>
            </a:r>
            <a:endParaRPr sz="2000"/>
          </a:p>
        </p:txBody>
      </p:sp>
      <p:sp>
        <p:nvSpPr>
          <p:cNvPr id="611" name="Google Shape;611;p27"/>
          <p:cNvSpPr txBox="1"/>
          <p:nvPr/>
        </p:nvSpPr>
        <p:spPr>
          <a:xfrm>
            <a:off x="17259300" y="9201150"/>
            <a:ext cx="656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829" r="-3819" t="0"/>
            </a:stretch>
          </a:blipFill>
          <a:ln>
            <a:noFill/>
          </a:ln>
        </p:spPr>
      </p:sp>
      <p:grpSp>
        <p:nvGrpSpPr>
          <p:cNvPr id="617" name="Google Shape;617;p28"/>
          <p:cNvGrpSpPr/>
          <p:nvPr/>
        </p:nvGrpSpPr>
        <p:grpSpPr>
          <a:xfrm>
            <a:off x="649065" y="3240193"/>
            <a:ext cx="7118048" cy="6461944"/>
            <a:chOff x="0" y="0"/>
            <a:chExt cx="1874700" cy="1701900"/>
          </a:xfrm>
        </p:grpSpPr>
        <p:sp>
          <p:nvSpPr>
            <p:cNvPr id="618" name="Google Shape;618;p28"/>
            <p:cNvSpPr/>
            <p:nvPr/>
          </p:nvSpPr>
          <p:spPr>
            <a:xfrm>
              <a:off x="0" y="0"/>
              <a:ext cx="1874635" cy="1701850"/>
            </a:xfrm>
            <a:custGeom>
              <a:rect b="b" l="l" r="r" t="t"/>
              <a:pathLst>
                <a:path extrusionOk="0"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8"/>
            <p:cNvSpPr txBox="1"/>
            <p:nvPr/>
          </p:nvSpPr>
          <p:spPr>
            <a:xfrm>
              <a:off x="0" y="0"/>
              <a:ext cx="1874700" cy="170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0" name="Google Shape;620;p2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28"/>
          <p:cNvSpPr txBox="1"/>
          <p:nvPr/>
        </p:nvSpPr>
        <p:spPr>
          <a:xfrm>
            <a:off x="1110239" y="3297350"/>
            <a:ext cx="5832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ZADANIE</a:t>
            </a:r>
            <a:endParaRPr/>
          </a:p>
        </p:txBody>
      </p:sp>
      <p:sp>
        <p:nvSpPr>
          <p:cNvPr id="622" name="Google Shape;622;p28"/>
          <p:cNvSpPr txBox="1"/>
          <p:nvPr/>
        </p:nvSpPr>
        <p:spPr>
          <a:xfrm>
            <a:off x="1110262" y="5095875"/>
            <a:ext cx="6195300" cy="38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Podziel grupę na mniejsze grupy, a każda z nich otrzyma materiał informacyjny z szablonem do stworzenia persony.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Każda grupa stworzy personę opartą na osobach, z którymi zazwyczaj współpracuje i do których chciałaby dotrzeć poprzez komunikację.</a:t>
            </a:r>
            <a:endParaRPr/>
          </a:p>
        </p:txBody>
      </p:sp>
      <p:sp>
        <p:nvSpPr>
          <p:cNvPr id="623" name="Google Shape;623;p28"/>
          <p:cNvSpPr txBox="1"/>
          <p:nvPr/>
        </p:nvSpPr>
        <p:spPr>
          <a:xfrm>
            <a:off x="17259300" y="9201150"/>
            <a:ext cx="595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8" name="Google Shape;628;p29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9" name="Google Shape;629;p29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29"/>
          <p:cNvSpPr txBox="1"/>
          <p:nvPr/>
        </p:nvSpPr>
        <p:spPr>
          <a:xfrm>
            <a:off x="825238" y="2989095"/>
            <a:ext cx="12802800" cy="6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4950" lvl="1" marL="431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Imię:</a:t>
            </a:r>
            <a:r>
              <a:rPr b="0" i="0" lang="en-US" sz="2300" u="none" cap="none" strike="noStrike">
                <a:solidFill>
                  <a:srgbClr val="1D1D1F"/>
                </a:solidFill>
                <a:latin typeface="Arial"/>
                <a:ea typeface="Arial"/>
                <a:cs typeface="Arial"/>
                <a:sym typeface="Arial"/>
              </a:rPr>
              <a:t> Olena</a:t>
            </a:r>
            <a:endParaRPr sz="1700"/>
          </a:p>
          <a:p>
            <a:pPr indent="-23495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Podstawowe informacje: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—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Ukrainka, przybyła 4 miesiące temu, mieszka z nastoletnim synem. Mówi po ukraińsku, podstawowo po polsku, trochę po angielsku.</a:t>
            </a:r>
            <a:endParaRPr sz="1700"/>
          </a:p>
          <a:p>
            <a:pPr indent="-23495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Profil cyfrowy i urządzenia: 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iPhone (model średniej klasy) z kartą SIM typu prepaid; sporadycznie bezpłatny publiczny dostęp do Wi-Fi.</a:t>
            </a:r>
            <a:endParaRPr sz="1700"/>
          </a:p>
          <a:p>
            <a:pPr indent="-23495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Umiejętności cyfrowe: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Poziom średniozaawansowany — potrafi korzystać z Facebooka, Instagrama, Telegrama, YouTube; nie ma problemów z pobieraniem aplikacji; nie zawsze jest pewien co do ustawień prywatności.</a:t>
            </a:r>
            <a:endParaRPr sz="1700"/>
          </a:p>
          <a:p>
            <a:pPr indent="-23495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Codzienna rutyna i czas spędzany w Internecie: 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Pracuje na pół etatu w lokalnym sklepie, w Internecie głównie podczas przerw na lunch i wieczorami (łącznie 1–2 godziny).</a:t>
            </a:r>
            <a:endParaRPr sz="1700"/>
          </a:p>
          <a:p>
            <a:pPr indent="-23495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Cele i motywacje (3 najważniejsze):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Poprawa znajomości języka lokalnego (polskiego), Znalezienie możliwości zatrudnienia i szkoleń zawodowych, Utrzymanie kontaktu z przyjaciółmi i rodziną na Ukrainie, Bycie na bieżąco z lokalnymi wydarzeniami i zasobami społeczności</a:t>
            </a:r>
            <a:endParaRPr sz="1700"/>
          </a:p>
          <a:p>
            <a:pPr indent="-23495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Wyzwania (3 najważniejsze):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Ograniczona lokalna sieć społecznościowa, niepewność co do wiarygodności informacji w Internecie, obawy związane z oszustwami internetowymi i dezinformacją, czasami trudności z poruszaniem się po stronach rządowych w lokalnym języku.</a:t>
            </a:r>
            <a:endParaRPr sz="1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9"/>
          <p:cNvSpPr/>
          <p:nvPr/>
        </p:nvSpPr>
        <p:spPr>
          <a:xfrm>
            <a:off x="12733552" y="4619196"/>
            <a:ext cx="5554448" cy="5667804"/>
          </a:xfrm>
          <a:custGeom>
            <a:rect b="b" l="l" r="r" t="t"/>
            <a:pathLst>
              <a:path extrusionOk="0" h="5667804" w="5554448">
                <a:moveTo>
                  <a:pt x="0" y="0"/>
                </a:moveTo>
                <a:lnTo>
                  <a:pt x="5554448" y="0"/>
                </a:lnTo>
                <a:lnTo>
                  <a:pt x="5554448" y="5667804"/>
                </a:lnTo>
                <a:lnTo>
                  <a:pt x="0" y="56678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2" name="Google Shape;632;p29"/>
          <p:cNvSpPr txBox="1"/>
          <p:nvPr/>
        </p:nvSpPr>
        <p:spPr>
          <a:xfrm>
            <a:off x="2382958" y="682291"/>
            <a:ext cx="13522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Przykład persony</a:t>
            </a:r>
            <a:endParaRPr/>
          </a:p>
        </p:txBody>
      </p:sp>
      <p:sp>
        <p:nvSpPr>
          <p:cNvPr id="633" name="Google Shape;633;p29"/>
          <p:cNvSpPr txBox="1"/>
          <p:nvPr/>
        </p:nvSpPr>
        <p:spPr>
          <a:xfrm>
            <a:off x="17259300" y="9201150"/>
            <a:ext cx="817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3"/>
          <p:cNvSpPr/>
          <p:nvPr/>
        </p:nvSpPr>
        <p:spPr>
          <a:xfrm>
            <a:off x="9374645" y="7073918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3"/>
          <p:cNvSpPr txBox="1"/>
          <p:nvPr/>
        </p:nvSpPr>
        <p:spPr>
          <a:xfrm>
            <a:off x="1584888" y="3508671"/>
            <a:ext cx="120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</a:t>
            </a: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9374645" y="3516217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3"/>
          <p:cNvSpPr txBox="1"/>
          <p:nvPr/>
        </p:nvSpPr>
        <p:spPr>
          <a:xfrm>
            <a:off x="1539549" y="7079800"/>
            <a:ext cx="148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</a:t>
            </a: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960692" y="7011146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1" y="0"/>
                </a:lnTo>
                <a:lnTo>
                  <a:pt x="2067231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3"/>
          <p:cNvSpPr/>
          <p:nvPr/>
        </p:nvSpPr>
        <p:spPr>
          <a:xfrm>
            <a:off x="1006031" y="3440017"/>
            <a:ext cx="2067230" cy="1211914"/>
          </a:xfrm>
          <a:custGeom>
            <a:rect b="b" l="l" r="r" t="t"/>
            <a:pathLst>
              <a:path extrusionOk="0"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3"/>
          <p:cNvSpPr/>
          <p:nvPr/>
        </p:nvSpPr>
        <p:spPr>
          <a:xfrm>
            <a:off x="13690890" y="-1621312"/>
            <a:ext cx="7385554" cy="7385554"/>
          </a:xfrm>
          <a:custGeom>
            <a:rect b="b" l="l" r="r" t="t"/>
            <a:pathLst>
              <a:path extrusionOk="0"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3"/>
          <p:cNvSpPr txBox="1"/>
          <p:nvPr/>
        </p:nvSpPr>
        <p:spPr>
          <a:xfrm>
            <a:off x="1607547" y="1780225"/>
            <a:ext cx="6545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499">
                <a:solidFill>
                  <a:srgbClr val="7C0086"/>
                </a:solidFill>
              </a:rPr>
              <a:t>ZAWARTOŚĆ</a:t>
            </a:r>
            <a:endParaRPr/>
          </a:p>
        </p:txBody>
      </p:sp>
      <p:sp>
        <p:nvSpPr>
          <p:cNvPr id="148" name="Google Shape;148;p3"/>
          <p:cNvSpPr txBox="1"/>
          <p:nvPr/>
        </p:nvSpPr>
        <p:spPr>
          <a:xfrm>
            <a:off x="1584903" y="5029950"/>
            <a:ext cx="689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ĆWICZENIE 2.1 – WPROWADZENIE</a:t>
            </a:r>
            <a:endParaRPr/>
          </a:p>
        </p:txBody>
      </p:sp>
      <p:sp>
        <p:nvSpPr>
          <p:cNvPr id="149" name="Google Shape;149;p3"/>
          <p:cNvSpPr txBox="1"/>
          <p:nvPr/>
        </p:nvSpPr>
        <p:spPr>
          <a:xfrm>
            <a:off x="1539549" y="8277225"/>
            <a:ext cx="5422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ĆWICZENIE 2.2 – POSZUKIWANIE MEDIÓW SPOŁECZNOŚCIOWYCH</a:t>
            </a:r>
            <a:endParaRPr/>
          </a:p>
        </p:txBody>
      </p:sp>
      <p:sp>
        <p:nvSpPr>
          <p:cNvPr id="150" name="Google Shape;150;p3"/>
          <p:cNvSpPr txBox="1"/>
          <p:nvPr/>
        </p:nvSpPr>
        <p:spPr>
          <a:xfrm>
            <a:off x="9953502" y="3584871"/>
            <a:ext cx="120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03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9953502" y="4763246"/>
            <a:ext cx="67773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7C0086"/>
                </a:solidFill>
              </a:rPr>
              <a:t>ĆWICZENIE</a:t>
            </a: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2.3 – ZAGROŻENIA I ŚRODKI BEZPIECZEŃSTWA NA PLATFORMACH MEDIÓW SPOŁECZNOŚCIOWYCH</a:t>
            </a:r>
            <a:endParaRPr/>
          </a:p>
        </p:txBody>
      </p:sp>
      <p:sp>
        <p:nvSpPr>
          <p:cNvPr id="152" name="Google Shape;152;p3"/>
          <p:cNvSpPr txBox="1"/>
          <p:nvPr/>
        </p:nvSpPr>
        <p:spPr>
          <a:xfrm>
            <a:off x="9953502" y="7142572"/>
            <a:ext cx="120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D1C6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04</a:t>
            </a:r>
            <a:endParaRPr/>
          </a:p>
        </p:txBody>
      </p:sp>
      <p:sp>
        <p:nvSpPr>
          <p:cNvPr id="153" name="Google Shape;153;p3"/>
          <p:cNvSpPr txBox="1"/>
          <p:nvPr/>
        </p:nvSpPr>
        <p:spPr>
          <a:xfrm>
            <a:off x="10146988" y="8323932"/>
            <a:ext cx="5422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ĆWICZENIE 2.4 – TWORZENIE PERSONY</a:t>
            </a:r>
            <a:endParaRPr/>
          </a:p>
        </p:txBody>
      </p:sp>
      <p:sp>
        <p:nvSpPr>
          <p:cNvPr id="154" name="Google Shape;154;p3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8" name="Google Shape;638;p30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9" name="Google Shape;639;p30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30"/>
          <p:cNvSpPr/>
          <p:nvPr/>
        </p:nvSpPr>
        <p:spPr>
          <a:xfrm>
            <a:off x="12305135" y="5044515"/>
            <a:ext cx="5982865" cy="5242485"/>
          </a:xfrm>
          <a:custGeom>
            <a:rect b="b" l="l" r="r" t="t"/>
            <a:pathLst>
              <a:path extrusionOk="0" h="5242485" w="5982865">
                <a:moveTo>
                  <a:pt x="0" y="0"/>
                </a:moveTo>
                <a:lnTo>
                  <a:pt x="5982865" y="0"/>
                </a:lnTo>
                <a:lnTo>
                  <a:pt x="5982865" y="5242485"/>
                </a:lnTo>
                <a:lnTo>
                  <a:pt x="0" y="52424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30"/>
          <p:cNvSpPr txBox="1"/>
          <p:nvPr/>
        </p:nvSpPr>
        <p:spPr>
          <a:xfrm>
            <a:off x="746492" y="2596453"/>
            <a:ext cx="16059900" cy="6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Zaufane źródła i sieci: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Grupy społeczności ukraińskiej na Facebooku, kanały Telegramu organizacji pozarządowych,</a:t>
            </a:r>
            <a:endParaRPr sz="1600"/>
          </a:p>
          <a:p>
            <a:pPr indent="-2286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Preferencje dotyczące treści: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Krótkie, merytoryczne filmy (1–3 minuty) z ukraińskimi napisami, infografiki z prostymi ikonami i minimalną ilością tekstu, wizualne przewodniki krok po kroku, pozytywny, motywujący ton.</a:t>
            </a:r>
            <a:endParaRPr sz="1600"/>
          </a:p>
          <a:p>
            <a:pPr indent="-2286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Kwestie prywatności i bezpieczeństwa: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Unika publikowania swojej lokalizacji w czasie rzeczywistym, udostępnia zdjęcia wybiórczo, głównie bliskim znajomym/rodzinie, chce oddzielić życie prywatne od zawodowego w Internecie.</a:t>
            </a:r>
            <a:endParaRPr sz="1600"/>
          </a:p>
          <a:p>
            <a:pPr indent="-228600" lvl="1" marL="43180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2–3 najpopularniejsze platformy, z których prawdopodobnie korzystają:  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 (śledzi strony ukraińskiej diaspory, lokalne wydarzenia, ogłoszenia o pracy, treści związane z gotowaniem/majsterkowaniem),  TikTok (porady językowe, triki ułatwiające życie, filmy motywacyjne, podsumowania wiadomości)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Pomysły na treść: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Instagram Reel w języku ukraińskim: „3 bezpłatne lokalne wydarzenia w tym tygodniu” 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ze zdjęciami i napisami.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Filmik TikTok (poniżej 30 sekund): „Proste zwroty polskie przydatne podczas zakupów” 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z tekstem na ekranie.</a:t>
            </a:r>
            <a:endParaRPr sz="16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Najważniejsze wydarzenia na Instagramie: „Pomoc dla Ukraińców” z informacjami </a:t>
            </a:r>
            <a:b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 możliwościach zakwaterowania, pracy i kurs</a:t>
            </a:r>
            <a:r>
              <a:rPr lang="en-US" sz="2200"/>
              <a:t>ach</a:t>
            </a: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językow</a:t>
            </a:r>
            <a:r>
              <a:rPr lang="en-US" sz="2200"/>
              <a:t>ych</a:t>
            </a: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/>
          </a:p>
        </p:txBody>
      </p:sp>
      <p:sp>
        <p:nvSpPr>
          <p:cNvPr id="642" name="Google Shape;642;p30"/>
          <p:cNvSpPr txBox="1"/>
          <p:nvPr/>
        </p:nvSpPr>
        <p:spPr>
          <a:xfrm>
            <a:off x="2382958" y="682291"/>
            <a:ext cx="13522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Przykład persony</a:t>
            </a:r>
            <a:endParaRPr/>
          </a:p>
        </p:txBody>
      </p:sp>
      <p:sp>
        <p:nvSpPr>
          <p:cNvPr id="643" name="Google Shape;643;p30"/>
          <p:cNvSpPr txBox="1"/>
          <p:nvPr/>
        </p:nvSpPr>
        <p:spPr>
          <a:xfrm>
            <a:off x="17259300" y="9201150"/>
            <a:ext cx="575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1"/>
          <p:cNvSpPr/>
          <p:nvPr/>
        </p:nvSpPr>
        <p:spPr>
          <a:xfrm>
            <a:off x="7463582" y="202306"/>
            <a:ext cx="11090923" cy="9927047"/>
          </a:xfrm>
          <a:custGeom>
            <a:rect b="b" l="l" r="r" t="t"/>
            <a:pathLst>
              <a:path extrusionOk="0" h="11644630" w="1300988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20" y="11470640"/>
                </a:cubicBezTo>
                <a:cubicBezTo>
                  <a:pt x="9123680" y="11334750"/>
                  <a:pt x="10237470" y="10519410"/>
                  <a:pt x="11071860" y="9767570"/>
                </a:cubicBezTo>
                <a:cubicBezTo>
                  <a:pt x="11625580" y="9268460"/>
                  <a:pt x="11971020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649" l="0" r="0" t="-265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1"/>
          <p:cNvSpPr txBox="1"/>
          <p:nvPr/>
        </p:nvSpPr>
        <p:spPr>
          <a:xfrm>
            <a:off x="459926" y="2295363"/>
            <a:ext cx="845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99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PYTANIA DO REFLEKSJI</a:t>
            </a:r>
            <a:endParaRPr/>
          </a:p>
        </p:txBody>
      </p:sp>
      <p:sp>
        <p:nvSpPr>
          <p:cNvPr id="650" name="Google Shape;650;p31"/>
          <p:cNvSpPr/>
          <p:nvPr/>
        </p:nvSpPr>
        <p:spPr>
          <a:xfrm>
            <a:off x="1979989" y="4196219"/>
            <a:ext cx="3592483" cy="5645330"/>
          </a:xfrm>
          <a:custGeom>
            <a:rect b="b" l="l" r="r" t="t"/>
            <a:pathLst>
              <a:path extrusionOk="0"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1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31"/>
          <p:cNvSpPr txBox="1"/>
          <p:nvPr/>
        </p:nvSpPr>
        <p:spPr>
          <a:xfrm>
            <a:off x="268932" y="4447407"/>
            <a:ext cx="70146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8445" lvl="1" marL="4533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Jakie nowe spostrzeżenia na temat grupy docelowej udało Ci się uzyskać podczas tworzenia persony?</a:t>
            </a:r>
            <a:endParaRPr sz="1900"/>
          </a:p>
          <a:p>
            <a:pPr indent="-258445" lvl="1" marL="4533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jaki sposób myślenie z punktu widzenia persony zmienia sposób planowania treści?</a:t>
            </a:r>
            <a:endParaRPr sz="1900"/>
          </a:p>
          <a:p>
            <a:pPr indent="-258445" lvl="1" marL="4533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0086"/>
              </a:buClr>
              <a:buSzPts val="26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Jakie kroki możesz podjąć, aby zapewnić, że Twoje treści są pełne szacunku i uwzględniają różnice kulturowe?</a:t>
            </a:r>
            <a:endParaRPr sz="1900"/>
          </a:p>
        </p:txBody>
      </p:sp>
      <p:cxnSp>
        <p:nvCxnSpPr>
          <p:cNvPr id="652" name="Google Shape;652;p31"/>
          <p:cNvCxnSpPr/>
          <p:nvPr/>
        </p:nvCxnSpPr>
        <p:spPr>
          <a:xfrm>
            <a:off x="-259642" y="3928992"/>
            <a:ext cx="7543200" cy="0"/>
          </a:xfrm>
          <a:prstGeom prst="straightConnector1">
            <a:avLst/>
          </a:prstGeom>
          <a:noFill/>
          <a:ln cap="rnd" cmpd="sng" w="57150">
            <a:solidFill>
              <a:srgbClr val="01D5C7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53" name="Google Shape;653;p31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31"/>
          <p:cNvSpPr txBox="1"/>
          <p:nvPr/>
        </p:nvSpPr>
        <p:spPr>
          <a:xfrm>
            <a:off x="17259300" y="9201150"/>
            <a:ext cx="817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7C0086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B77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2"/>
          <p:cNvSpPr/>
          <p:nvPr/>
        </p:nvSpPr>
        <p:spPr>
          <a:xfrm>
            <a:off x="8410226" y="74761"/>
            <a:ext cx="9877774" cy="10110186"/>
          </a:xfrm>
          <a:custGeom>
            <a:rect b="b" l="l" r="r" t="t"/>
            <a:pathLst>
              <a:path extrusionOk="0" h="5645385" w="5515610">
                <a:moveTo>
                  <a:pt x="4991100" y="2465582"/>
                </a:moveTo>
                <a:cubicBezTo>
                  <a:pt x="5048250" y="2431326"/>
                  <a:pt x="5124450" y="2447447"/>
                  <a:pt x="5189220" y="2413190"/>
                </a:cubicBezTo>
                <a:cubicBezTo>
                  <a:pt x="5326380" y="2338632"/>
                  <a:pt x="5435600" y="2219742"/>
                  <a:pt x="5515610" y="2084732"/>
                </a:cubicBezTo>
                <a:cubicBezTo>
                  <a:pt x="5499100" y="1945691"/>
                  <a:pt x="5494020" y="1869118"/>
                  <a:pt x="5505450" y="1752243"/>
                </a:cubicBezTo>
                <a:cubicBezTo>
                  <a:pt x="5495290" y="1744182"/>
                  <a:pt x="5473700" y="1766348"/>
                  <a:pt x="5472430" y="1734107"/>
                </a:cubicBezTo>
                <a:cubicBezTo>
                  <a:pt x="5469890" y="1641413"/>
                  <a:pt x="5441950" y="1607157"/>
                  <a:pt x="5415280" y="1528568"/>
                </a:cubicBezTo>
                <a:cubicBezTo>
                  <a:pt x="5210810" y="1574915"/>
                  <a:pt x="4838700" y="1828816"/>
                  <a:pt x="4617720" y="1806650"/>
                </a:cubicBezTo>
                <a:cubicBezTo>
                  <a:pt x="4753610" y="1653504"/>
                  <a:pt x="4851400" y="1482221"/>
                  <a:pt x="4853940" y="1256532"/>
                </a:cubicBezTo>
                <a:cubicBezTo>
                  <a:pt x="4842510" y="1238396"/>
                  <a:pt x="4777740" y="1226306"/>
                  <a:pt x="4762500" y="1234366"/>
                </a:cubicBezTo>
                <a:cubicBezTo>
                  <a:pt x="4710430" y="1218245"/>
                  <a:pt x="4657090" y="1143687"/>
                  <a:pt x="4634230" y="1097340"/>
                </a:cubicBezTo>
                <a:cubicBezTo>
                  <a:pt x="4612640" y="1119506"/>
                  <a:pt x="4608830" y="1095325"/>
                  <a:pt x="4589780" y="1111446"/>
                </a:cubicBezTo>
                <a:cubicBezTo>
                  <a:pt x="4508500" y="1012707"/>
                  <a:pt x="4337050" y="1161823"/>
                  <a:pt x="4254500" y="1069129"/>
                </a:cubicBezTo>
                <a:cubicBezTo>
                  <a:pt x="4292600" y="909937"/>
                  <a:pt x="4215130" y="873666"/>
                  <a:pt x="4163060" y="797093"/>
                </a:cubicBezTo>
                <a:cubicBezTo>
                  <a:pt x="4182110" y="672158"/>
                  <a:pt x="4135120" y="605660"/>
                  <a:pt x="4091940" y="488785"/>
                </a:cubicBezTo>
                <a:cubicBezTo>
                  <a:pt x="4038600" y="529086"/>
                  <a:pt x="4042410" y="466619"/>
                  <a:pt x="4048760" y="426317"/>
                </a:cubicBezTo>
                <a:cubicBezTo>
                  <a:pt x="4009390" y="444453"/>
                  <a:pt x="3985260" y="420272"/>
                  <a:pt x="3963670" y="388031"/>
                </a:cubicBezTo>
                <a:cubicBezTo>
                  <a:pt x="3887470" y="434378"/>
                  <a:pt x="3817620" y="436393"/>
                  <a:pt x="3756660" y="446468"/>
                </a:cubicBezTo>
                <a:cubicBezTo>
                  <a:pt x="3445510" y="498860"/>
                  <a:pt x="3059430" y="631856"/>
                  <a:pt x="2780030" y="654022"/>
                </a:cubicBezTo>
                <a:cubicBezTo>
                  <a:pt x="3036570" y="480724"/>
                  <a:pt x="3333750" y="369895"/>
                  <a:pt x="3522980" y="220779"/>
                </a:cubicBezTo>
                <a:cubicBezTo>
                  <a:pt x="3529330" y="136145"/>
                  <a:pt x="3528060" y="97858"/>
                  <a:pt x="3524250" y="19270"/>
                </a:cubicBezTo>
                <a:cubicBezTo>
                  <a:pt x="3319780" y="0"/>
                  <a:pt x="3006090" y="146220"/>
                  <a:pt x="2715260" y="291307"/>
                </a:cubicBezTo>
                <a:cubicBezTo>
                  <a:pt x="2040890" y="627826"/>
                  <a:pt x="1228090" y="1010692"/>
                  <a:pt x="845820" y="1607157"/>
                </a:cubicBezTo>
                <a:cubicBezTo>
                  <a:pt x="855980" y="1695820"/>
                  <a:pt x="839470" y="1810680"/>
                  <a:pt x="881380" y="1887253"/>
                </a:cubicBezTo>
                <a:cubicBezTo>
                  <a:pt x="741680" y="2008158"/>
                  <a:pt x="581660" y="2116973"/>
                  <a:pt x="445770" y="2241908"/>
                </a:cubicBezTo>
                <a:cubicBezTo>
                  <a:pt x="450850" y="2346692"/>
                  <a:pt x="485140" y="2455507"/>
                  <a:pt x="499110" y="2473643"/>
                </a:cubicBezTo>
                <a:cubicBezTo>
                  <a:pt x="454660" y="2511929"/>
                  <a:pt x="523240" y="2483718"/>
                  <a:pt x="520700" y="2524020"/>
                </a:cubicBezTo>
                <a:cubicBezTo>
                  <a:pt x="501650" y="2538126"/>
                  <a:pt x="514350" y="2572382"/>
                  <a:pt x="486410" y="2582457"/>
                </a:cubicBezTo>
                <a:cubicBezTo>
                  <a:pt x="383540" y="2556261"/>
                  <a:pt x="269240" y="2683211"/>
                  <a:pt x="163830" y="2721498"/>
                </a:cubicBezTo>
                <a:cubicBezTo>
                  <a:pt x="160020" y="2747694"/>
                  <a:pt x="198120" y="2743664"/>
                  <a:pt x="173990" y="2765830"/>
                </a:cubicBezTo>
                <a:cubicBezTo>
                  <a:pt x="104140" y="2792026"/>
                  <a:pt x="96520" y="2850463"/>
                  <a:pt x="26670" y="2876660"/>
                </a:cubicBezTo>
                <a:cubicBezTo>
                  <a:pt x="24130" y="2900841"/>
                  <a:pt x="21590" y="2925021"/>
                  <a:pt x="25400" y="2953233"/>
                </a:cubicBezTo>
                <a:cubicBezTo>
                  <a:pt x="35560" y="2973384"/>
                  <a:pt x="96520" y="2949203"/>
                  <a:pt x="80010" y="2983459"/>
                </a:cubicBezTo>
                <a:cubicBezTo>
                  <a:pt x="43180" y="3003610"/>
                  <a:pt x="0" y="2997565"/>
                  <a:pt x="1270" y="3053987"/>
                </a:cubicBezTo>
                <a:cubicBezTo>
                  <a:pt x="21590" y="3090259"/>
                  <a:pt x="63500" y="3066077"/>
                  <a:pt x="74930" y="3124515"/>
                </a:cubicBezTo>
                <a:cubicBezTo>
                  <a:pt x="66040" y="3152726"/>
                  <a:pt x="38100" y="3168847"/>
                  <a:pt x="45720" y="3205119"/>
                </a:cubicBezTo>
                <a:cubicBezTo>
                  <a:pt x="105410" y="3203103"/>
                  <a:pt x="158750" y="3221239"/>
                  <a:pt x="220980" y="3215194"/>
                </a:cubicBezTo>
                <a:cubicBezTo>
                  <a:pt x="201930" y="3231315"/>
                  <a:pt x="236220" y="3267586"/>
                  <a:pt x="287020" y="3251466"/>
                </a:cubicBezTo>
                <a:cubicBezTo>
                  <a:pt x="284480" y="3279676"/>
                  <a:pt x="240030" y="3283707"/>
                  <a:pt x="243840" y="3313933"/>
                </a:cubicBezTo>
                <a:cubicBezTo>
                  <a:pt x="317500" y="3291767"/>
                  <a:pt x="337820" y="3247435"/>
                  <a:pt x="406400" y="3231315"/>
                </a:cubicBezTo>
                <a:cubicBezTo>
                  <a:pt x="360680" y="3289752"/>
                  <a:pt x="302260" y="3380431"/>
                  <a:pt x="245110" y="3400581"/>
                </a:cubicBezTo>
                <a:cubicBezTo>
                  <a:pt x="228600" y="3436853"/>
                  <a:pt x="234950" y="3485215"/>
                  <a:pt x="226060" y="3523502"/>
                </a:cubicBezTo>
                <a:cubicBezTo>
                  <a:pt x="210820" y="3515441"/>
                  <a:pt x="212090" y="3642392"/>
                  <a:pt x="251460" y="3672618"/>
                </a:cubicBezTo>
                <a:cubicBezTo>
                  <a:pt x="300990" y="3652467"/>
                  <a:pt x="412750" y="3662543"/>
                  <a:pt x="485140" y="3686724"/>
                </a:cubicBezTo>
                <a:cubicBezTo>
                  <a:pt x="480060" y="3708890"/>
                  <a:pt x="463550" y="3725010"/>
                  <a:pt x="472440" y="3757252"/>
                </a:cubicBezTo>
                <a:cubicBezTo>
                  <a:pt x="496570" y="3771357"/>
                  <a:pt x="554990" y="3690754"/>
                  <a:pt x="579120" y="3720980"/>
                </a:cubicBezTo>
                <a:cubicBezTo>
                  <a:pt x="614680" y="3741131"/>
                  <a:pt x="551180" y="3761282"/>
                  <a:pt x="568960" y="3801583"/>
                </a:cubicBezTo>
                <a:cubicBezTo>
                  <a:pt x="805180" y="3614181"/>
                  <a:pt x="994410" y="3579924"/>
                  <a:pt x="1234440" y="3489245"/>
                </a:cubicBezTo>
                <a:cubicBezTo>
                  <a:pt x="966470" y="3674633"/>
                  <a:pt x="604520" y="4174374"/>
                  <a:pt x="598170" y="4337596"/>
                </a:cubicBezTo>
                <a:cubicBezTo>
                  <a:pt x="631190" y="4337596"/>
                  <a:pt x="659130" y="4349686"/>
                  <a:pt x="689610" y="4359762"/>
                </a:cubicBezTo>
                <a:cubicBezTo>
                  <a:pt x="679450" y="4402078"/>
                  <a:pt x="664210" y="4442380"/>
                  <a:pt x="661670" y="4488727"/>
                </a:cubicBezTo>
                <a:cubicBezTo>
                  <a:pt x="678180" y="4442380"/>
                  <a:pt x="736600" y="4420215"/>
                  <a:pt x="741680" y="4504848"/>
                </a:cubicBezTo>
                <a:cubicBezTo>
                  <a:pt x="701040" y="4510893"/>
                  <a:pt x="701040" y="4531044"/>
                  <a:pt x="701040" y="4579406"/>
                </a:cubicBezTo>
                <a:cubicBezTo>
                  <a:pt x="742950" y="4587466"/>
                  <a:pt x="807720" y="4529029"/>
                  <a:pt x="828040" y="4591497"/>
                </a:cubicBezTo>
                <a:cubicBezTo>
                  <a:pt x="801370" y="4617692"/>
                  <a:pt x="791210" y="4593511"/>
                  <a:pt x="765810" y="4615677"/>
                </a:cubicBezTo>
                <a:cubicBezTo>
                  <a:pt x="767080" y="4655979"/>
                  <a:pt x="792480" y="4625753"/>
                  <a:pt x="801370" y="4645904"/>
                </a:cubicBezTo>
                <a:cubicBezTo>
                  <a:pt x="727710" y="4694266"/>
                  <a:pt x="731520" y="4712402"/>
                  <a:pt x="707390" y="4776884"/>
                </a:cubicBezTo>
                <a:cubicBezTo>
                  <a:pt x="687070" y="4724492"/>
                  <a:pt x="633730" y="5061011"/>
                  <a:pt x="676910" y="5056981"/>
                </a:cubicBezTo>
                <a:cubicBezTo>
                  <a:pt x="641350" y="5115419"/>
                  <a:pt x="709930" y="5081162"/>
                  <a:pt x="726440" y="5103328"/>
                </a:cubicBezTo>
                <a:cubicBezTo>
                  <a:pt x="711200" y="5145644"/>
                  <a:pt x="745490" y="5157735"/>
                  <a:pt x="749300" y="5202067"/>
                </a:cubicBezTo>
                <a:cubicBezTo>
                  <a:pt x="768350" y="5210127"/>
                  <a:pt x="805180" y="5167810"/>
                  <a:pt x="803910" y="5232293"/>
                </a:cubicBezTo>
                <a:cubicBezTo>
                  <a:pt x="767080" y="5238339"/>
                  <a:pt x="778510" y="5222218"/>
                  <a:pt x="753110" y="5262519"/>
                </a:cubicBezTo>
                <a:cubicBezTo>
                  <a:pt x="744220" y="5248414"/>
                  <a:pt x="725170" y="5234308"/>
                  <a:pt x="706120" y="5264535"/>
                </a:cubicBezTo>
                <a:cubicBezTo>
                  <a:pt x="720090" y="5306852"/>
                  <a:pt x="715010" y="5339093"/>
                  <a:pt x="712470" y="5373349"/>
                </a:cubicBezTo>
                <a:cubicBezTo>
                  <a:pt x="779780" y="5355213"/>
                  <a:pt x="732790" y="5391485"/>
                  <a:pt x="795020" y="5399545"/>
                </a:cubicBezTo>
                <a:cubicBezTo>
                  <a:pt x="814070" y="5435817"/>
                  <a:pt x="786130" y="5445892"/>
                  <a:pt x="782320" y="5470073"/>
                </a:cubicBezTo>
                <a:cubicBezTo>
                  <a:pt x="904240" y="5476118"/>
                  <a:pt x="967740" y="5556722"/>
                  <a:pt x="1071880" y="5595008"/>
                </a:cubicBezTo>
                <a:cubicBezTo>
                  <a:pt x="1071880" y="5631280"/>
                  <a:pt x="1090930" y="5617174"/>
                  <a:pt x="1093470" y="5645385"/>
                </a:cubicBezTo>
                <a:cubicBezTo>
                  <a:pt x="1291590" y="5609114"/>
                  <a:pt x="1422400" y="5643370"/>
                  <a:pt x="1651000" y="5532540"/>
                </a:cubicBezTo>
                <a:cubicBezTo>
                  <a:pt x="1623060" y="5492239"/>
                  <a:pt x="1544320" y="5524480"/>
                  <a:pt x="1529080" y="5504329"/>
                </a:cubicBezTo>
                <a:cubicBezTo>
                  <a:pt x="1684020" y="5401560"/>
                  <a:pt x="1873250" y="5365289"/>
                  <a:pt x="2058670" y="5306852"/>
                </a:cubicBezTo>
                <a:cubicBezTo>
                  <a:pt x="2236470" y="5252444"/>
                  <a:pt x="2411730" y="5270580"/>
                  <a:pt x="2586990" y="5147660"/>
                </a:cubicBezTo>
                <a:cubicBezTo>
                  <a:pt x="2628900" y="5173856"/>
                  <a:pt x="2661920" y="5123479"/>
                  <a:pt x="2701290" y="5105343"/>
                </a:cubicBezTo>
                <a:cubicBezTo>
                  <a:pt x="2907030" y="5006604"/>
                  <a:pt x="3168650" y="4928016"/>
                  <a:pt x="3371850" y="4901819"/>
                </a:cubicBezTo>
                <a:cubicBezTo>
                  <a:pt x="3407410" y="4897789"/>
                  <a:pt x="3448050" y="4865548"/>
                  <a:pt x="3464560" y="4847412"/>
                </a:cubicBezTo>
                <a:cubicBezTo>
                  <a:pt x="3530600" y="4863532"/>
                  <a:pt x="3644900" y="4795020"/>
                  <a:pt x="3704590" y="4768824"/>
                </a:cubicBezTo>
                <a:cubicBezTo>
                  <a:pt x="3702050" y="4750688"/>
                  <a:pt x="3691890" y="4730537"/>
                  <a:pt x="3703320" y="4720462"/>
                </a:cubicBezTo>
                <a:cubicBezTo>
                  <a:pt x="3785870" y="4690236"/>
                  <a:pt x="3902710" y="4657994"/>
                  <a:pt x="3978910" y="4585451"/>
                </a:cubicBezTo>
                <a:cubicBezTo>
                  <a:pt x="3968750" y="4577391"/>
                  <a:pt x="3947160" y="4599557"/>
                  <a:pt x="3945890" y="4567315"/>
                </a:cubicBezTo>
                <a:cubicBezTo>
                  <a:pt x="4018280" y="4539104"/>
                  <a:pt x="4107180" y="4527013"/>
                  <a:pt x="4175760" y="4482682"/>
                </a:cubicBezTo>
                <a:cubicBezTo>
                  <a:pt x="4161790" y="4478652"/>
                  <a:pt x="4146550" y="4478652"/>
                  <a:pt x="4133850" y="4468576"/>
                </a:cubicBezTo>
                <a:cubicBezTo>
                  <a:pt x="4218940" y="4365807"/>
                  <a:pt x="4254500" y="4315430"/>
                  <a:pt x="4371340" y="4293264"/>
                </a:cubicBezTo>
                <a:cubicBezTo>
                  <a:pt x="4362450" y="4232812"/>
                  <a:pt x="4389120" y="4194525"/>
                  <a:pt x="4448810" y="4172359"/>
                </a:cubicBezTo>
                <a:cubicBezTo>
                  <a:pt x="4465320" y="4136087"/>
                  <a:pt x="4414520" y="4150193"/>
                  <a:pt x="4433570" y="4105861"/>
                </a:cubicBezTo>
                <a:cubicBezTo>
                  <a:pt x="4645660" y="4061529"/>
                  <a:pt x="4704080" y="3759267"/>
                  <a:pt x="4801870" y="3589999"/>
                </a:cubicBezTo>
                <a:cubicBezTo>
                  <a:pt x="4805680" y="3583954"/>
                  <a:pt x="4822190" y="3567834"/>
                  <a:pt x="4824730" y="3563803"/>
                </a:cubicBezTo>
                <a:cubicBezTo>
                  <a:pt x="4959350" y="3434838"/>
                  <a:pt x="5125720" y="3416702"/>
                  <a:pt x="5228590" y="3239375"/>
                </a:cubicBezTo>
                <a:cubicBezTo>
                  <a:pt x="5267960" y="3104364"/>
                  <a:pt x="5372100" y="2933082"/>
                  <a:pt x="5256530" y="2822252"/>
                </a:cubicBezTo>
                <a:cubicBezTo>
                  <a:pt x="5269230" y="2794041"/>
                  <a:pt x="5262880" y="2755755"/>
                  <a:pt x="5250180" y="2713438"/>
                </a:cubicBezTo>
                <a:cubicBezTo>
                  <a:pt x="5198110" y="2735604"/>
                  <a:pt x="4958080" y="2661046"/>
                  <a:pt x="4904740" y="2626789"/>
                </a:cubicBezTo>
                <a:cubicBezTo>
                  <a:pt x="4916170" y="2584473"/>
                  <a:pt x="4892040" y="2542156"/>
                  <a:pt x="4898390" y="2517975"/>
                </a:cubicBezTo>
                <a:cubicBezTo>
                  <a:pt x="4947920" y="2513944"/>
                  <a:pt x="4961890" y="2483718"/>
                  <a:pt x="4991100" y="246558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9378" r="-39378" t="0"/>
            </a:stretch>
          </a:blipFill>
          <a:ln cap="sq" cmpd="sng" w="38100">
            <a:solidFill>
              <a:srgbClr val="FFFFFF"/>
            </a:solidFill>
            <a:prstDash val="dot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32"/>
          <p:cNvSpPr/>
          <p:nvPr/>
        </p:nvSpPr>
        <p:spPr>
          <a:xfrm>
            <a:off x="201316" y="409719"/>
            <a:ext cx="4953965" cy="3405328"/>
          </a:xfrm>
          <a:custGeom>
            <a:rect b="b" l="l" r="r" t="t"/>
            <a:pathLst>
              <a:path extrusionOk="0"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546" l="0" r="0" t="-27924"/>
            </a:stretch>
          </a:blipFill>
          <a:ln>
            <a:noFill/>
          </a:ln>
        </p:spPr>
      </p:sp>
      <p:sp>
        <p:nvSpPr>
          <p:cNvPr id="661" name="Google Shape;661;p32"/>
          <p:cNvSpPr/>
          <p:nvPr/>
        </p:nvSpPr>
        <p:spPr>
          <a:xfrm>
            <a:off x="762000" y="4098538"/>
            <a:ext cx="5097348" cy="1044926"/>
          </a:xfrm>
          <a:custGeom>
            <a:rect b="b" l="l" r="r" t="t"/>
            <a:pathLst>
              <a:path extrusionOk="0" h="1159383" w="5655691">
                <a:moveTo>
                  <a:pt x="0" y="0"/>
                </a:moveTo>
                <a:lnTo>
                  <a:pt x="5655691" y="0"/>
                </a:lnTo>
                <a:lnTo>
                  <a:pt x="5655691" y="1159383"/>
                </a:lnTo>
                <a:lnTo>
                  <a:pt x="0" y="115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69" l="0" r="0" t="-1265"/>
            </a:stretch>
          </a:blipFill>
          <a:ln>
            <a:noFill/>
          </a:ln>
        </p:spPr>
      </p:sp>
      <p:sp>
        <p:nvSpPr>
          <p:cNvPr id="662" name="Google Shape;662;p32"/>
          <p:cNvSpPr txBox="1"/>
          <p:nvPr/>
        </p:nvSpPr>
        <p:spPr>
          <a:xfrm>
            <a:off x="762000" y="8352450"/>
            <a:ext cx="789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Project no. 2023-1-PL01-KA220-ADU-000156610</a:t>
            </a:r>
            <a:endParaRPr/>
          </a:p>
        </p:txBody>
      </p:sp>
      <p:sp>
        <p:nvSpPr>
          <p:cNvPr id="663" name="Google Shape;663;p32"/>
          <p:cNvSpPr txBox="1"/>
          <p:nvPr/>
        </p:nvSpPr>
        <p:spPr>
          <a:xfrm>
            <a:off x="762000" y="8888730"/>
            <a:ext cx="4813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just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Więcej informacji o projekcie:</a:t>
            </a:r>
            <a:endParaRPr/>
          </a:p>
          <a:p>
            <a:pPr indent="0" lvl="0" marL="0" marR="0" rtl="0" algn="just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https://www.remcreadwomen.eu/</a:t>
            </a:r>
            <a:endParaRPr/>
          </a:p>
        </p:txBody>
      </p:sp>
      <p:sp>
        <p:nvSpPr>
          <p:cNvPr id="664" name="Google Shape;664;p32"/>
          <p:cNvSpPr txBox="1"/>
          <p:nvPr/>
        </p:nvSpPr>
        <p:spPr>
          <a:xfrm>
            <a:off x="762000" y="5313316"/>
            <a:ext cx="8229600" cy="29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endParaRPr/>
          </a:p>
        </p:txBody>
      </p:sp>
      <p:sp>
        <p:nvSpPr>
          <p:cNvPr id="665" name="Google Shape;665;p32"/>
          <p:cNvSpPr txBox="1"/>
          <p:nvPr/>
        </p:nvSpPr>
        <p:spPr>
          <a:xfrm flipH="1">
            <a:off x="17411600" y="9201150"/>
            <a:ext cx="443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B77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3"/>
          <p:cNvSpPr/>
          <p:nvPr/>
        </p:nvSpPr>
        <p:spPr>
          <a:xfrm>
            <a:off x="8174045" y="74761"/>
            <a:ext cx="9872942" cy="10105239"/>
          </a:xfrm>
          <a:custGeom>
            <a:rect b="b" l="l" r="r" t="t"/>
            <a:pathLst>
              <a:path extrusionOk="0" h="5645385" w="5515610">
                <a:moveTo>
                  <a:pt x="4991100" y="2465582"/>
                </a:moveTo>
                <a:cubicBezTo>
                  <a:pt x="5048250" y="2431326"/>
                  <a:pt x="5124450" y="2447447"/>
                  <a:pt x="5189220" y="2413190"/>
                </a:cubicBezTo>
                <a:cubicBezTo>
                  <a:pt x="5326380" y="2338632"/>
                  <a:pt x="5435600" y="2219742"/>
                  <a:pt x="5515610" y="2084732"/>
                </a:cubicBezTo>
                <a:cubicBezTo>
                  <a:pt x="5499100" y="1945691"/>
                  <a:pt x="5494020" y="1869118"/>
                  <a:pt x="5505450" y="1752243"/>
                </a:cubicBezTo>
                <a:cubicBezTo>
                  <a:pt x="5495290" y="1744182"/>
                  <a:pt x="5473700" y="1766348"/>
                  <a:pt x="5472430" y="1734107"/>
                </a:cubicBezTo>
                <a:cubicBezTo>
                  <a:pt x="5469890" y="1641413"/>
                  <a:pt x="5441950" y="1607157"/>
                  <a:pt x="5415280" y="1528568"/>
                </a:cubicBezTo>
                <a:cubicBezTo>
                  <a:pt x="5210810" y="1574915"/>
                  <a:pt x="4838700" y="1828816"/>
                  <a:pt x="4617720" y="1806650"/>
                </a:cubicBezTo>
                <a:cubicBezTo>
                  <a:pt x="4753610" y="1653504"/>
                  <a:pt x="4851400" y="1482221"/>
                  <a:pt x="4853940" y="1256532"/>
                </a:cubicBezTo>
                <a:cubicBezTo>
                  <a:pt x="4842510" y="1238396"/>
                  <a:pt x="4777740" y="1226306"/>
                  <a:pt x="4762500" y="1234366"/>
                </a:cubicBezTo>
                <a:cubicBezTo>
                  <a:pt x="4710430" y="1218245"/>
                  <a:pt x="4657090" y="1143687"/>
                  <a:pt x="4634230" y="1097340"/>
                </a:cubicBezTo>
                <a:cubicBezTo>
                  <a:pt x="4612640" y="1119506"/>
                  <a:pt x="4608830" y="1095325"/>
                  <a:pt x="4589780" y="1111446"/>
                </a:cubicBezTo>
                <a:cubicBezTo>
                  <a:pt x="4508500" y="1012707"/>
                  <a:pt x="4337050" y="1161823"/>
                  <a:pt x="4254500" y="1069129"/>
                </a:cubicBezTo>
                <a:cubicBezTo>
                  <a:pt x="4292600" y="909937"/>
                  <a:pt x="4215130" y="873666"/>
                  <a:pt x="4163060" y="797093"/>
                </a:cubicBezTo>
                <a:cubicBezTo>
                  <a:pt x="4182110" y="672158"/>
                  <a:pt x="4135120" y="605660"/>
                  <a:pt x="4091940" y="488785"/>
                </a:cubicBezTo>
                <a:cubicBezTo>
                  <a:pt x="4038600" y="529086"/>
                  <a:pt x="4042410" y="466619"/>
                  <a:pt x="4048760" y="426317"/>
                </a:cubicBezTo>
                <a:cubicBezTo>
                  <a:pt x="4009390" y="444453"/>
                  <a:pt x="3985260" y="420272"/>
                  <a:pt x="3963670" y="388031"/>
                </a:cubicBezTo>
                <a:cubicBezTo>
                  <a:pt x="3887470" y="434378"/>
                  <a:pt x="3817620" y="436393"/>
                  <a:pt x="3756660" y="446468"/>
                </a:cubicBezTo>
                <a:cubicBezTo>
                  <a:pt x="3445510" y="498860"/>
                  <a:pt x="3059430" y="631856"/>
                  <a:pt x="2780030" y="654022"/>
                </a:cubicBezTo>
                <a:cubicBezTo>
                  <a:pt x="3036570" y="480724"/>
                  <a:pt x="3333750" y="369895"/>
                  <a:pt x="3522980" y="220779"/>
                </a:cubicBezTo>
                <a:cubicBezTo>
                  <a:pt x="3529330" y="136145"/>
                  <a:pt x="3528060" y="97858"/>
                  <a:pt x="3524250" y="19270"/>
                </a:cubicBezTo>
                <a:cubicBezTo>
                  <a:pt x="3319780" y="0"/>
                  <a:pt x="3006090" y="146220"/>
                  <a:pt x="2715260" y="291307"/>
                </a:cubicBezTo>
                <a:cubicBezTo>
                  <a:pt x="2040890" y="627826"/>
                  <a:pt x="1228090" y="1010692"/>
                  <a:pt x="845820" y="1607157"/>
                </a:cubicBezTo>
                <a:cubicBezTo>
                  <a:pt x="855980" y="1695820"/>
                  <a:pt x="839470" y="1810680"/>
                  <a:pt x="881380" y="1887253"/>
                </a:cubicBezTo>
                <a:cubicBezTo>
                  <a:pt x="741680" y="2008158"/>
                  <a:pt x="581660" y="2116973"/>
                  <a:pt x="445770" y="2241908"/>
                </a:cubicBezTo>
                <a:cubicBezTo>
                  <a:pt x="450850" y="2346692"/>
                  <a:pt x="485140" y="2455507"/>
                  <a:pt x="499110" y="2473643"/>
                </a:cubicBezTo>
                <a:cubicBezTo>
                  <a:pt x="454660" y="2511929"/>
                  <a:pt x="523240" y="2483718"/>
                  <a:pt x="520700" y="2524020"/>
                </a:cubicBezTo>
                <a:cubicBezTo>
                  <a:pt x="501650" y="2538126"/>
                  <a:pt x="514350" y="2572382"/>
                  <a:pt x="486410" y="2582457"/>
                </a:cubicBezTo>
                <a:cubicBezTo>
                  <a:pt x="383540" y="2556261"/>
                  <a:pt x="269240" y="2683211"/>
                  <a:pt x="163830" y="2721498"/>
                </a:cubicBezTo>
                <a:cubicBezTo>
                  <a:pt x="160020" y="2747694"/>
                  <a:pt x="198120" y="2743664"/>
                  <a:pt x="173990" y="2765830"/>
                </a:cubicBezTo>
                <a:cubicBezTo>
                  <a:pt x="104140" y="2792026"/>
                  <a:pt x="96520" y="2850463"/>
                  <a:pt x="26670" y="2876660"/>
                </a:cubicBezTo>
                <a:cubicBezTo>
                  <a:pt x="24130" y="2900841"/>
                  <a:pt x="21590" y="2925021"/>
                  <a:pt x="25400" y="2953233"/>
                </a:cubicBezTo>
                <a:cubicBezTo>
                  <a:pt x="35560" y="2973384"/>
                  <a:pt x="96520" y="2949203"/>
                  <a:pt x="80010" y="2983459"/>
                </a:cubicBezTo>
                <a:cubicBezTo>
                  <a:pt x="43180" y="3003610"/>
                  <a:pt x="0" y="2997565"/>
                  <a:pt x="1270" y="3053987"/>
                </a:cubicBezTo>
                <a:cubicBezTo>
                  <a:pt x="21590" y="3090259"/>
                  <a:pt x="63500" y="3066077"/>
                  <a:pt x="74930" y="3124515"/>
                </a:cubicBezTo>
                <a:cubicBezTo>
                  <a:pt x="66040" y="3152726"/>
                  <a:pt x="38100" y="3168847"/>
                  <a:pt x="45720" y="3205119"/>
                </a:cubicBezTo>
                <a:cubicBezTo>
                  <a:pt x="105410" y="3203103"/>
                  <a:pt x="158750" y="3221239"/>
                  <a:pt x="220980" y="3215194"/>
                </a:cubicBezTo>
                <a:cubicBezTo>
                  <a:pt x="201930" y="3231315"/>
                  <a:pt x="236220" y="3267586"/>
                  <a:pt x="287020" y="3251466"/>
                </a:cubicBezTo>
                <a:cubicBezTo>
                  <a:pt x="284480" y="3279676"/>
                  <a:pt x="240030" y="3283707"/>
                  <a:pt x="243840" y="3313933"/>
                </a:cubicBezTo>
                <a:cubicBezTo>
                  <a:pt x="317500" y="3291767"/>
                  <a:pt x="337820" y="3247435"/>
                  <a:pt x="406400" y="3231315"/>
                </a:cubicBezTo>
                <a:cubicBezTo>
                  <a:pt x="360680" y="3289752"/>
                  <a:pt x="302260" y="3380431"/>
                  <a:pt x="245110" y="3400581"/>
                </a:cubicBezTo>
                <a:cubicBezTo>
                  <a:pt x="228600" y="3436853"/>
                  <a:pt x="234950" y="3485215"/>
                  <a:pt x="226060" y="3523502"/>
                </a:cubicBezTo>
                <a:cubicBezTo>
                  <a:pt x="210820" y="3515441"/>
                  <a:pt x="212090" y="3642392"/>
                  <a:pt x="251460" y="3672618"/>
                </a:cubicBezTo>
                <a:cubicBezTo>
                  <a:pt x="300990" y="3652467"/>
                  <a:pt x="412750" y="3662543"/>
                  <a:pt x="485140" y="3686724"/>
                </a:cubicBezTo>
                <a:cubicBezTo>
                  <a:pt x="480060" y="3708890"/>
                  <a:pt x="463550" y="3725010"/>
                  <a:pt x="472440" y="3757252"/>
                </a:cubicBezTo>
                <a:cubicBezTo>
                  <a:pt x="496570" y="3771357"/>
                  <a:pt x="554990" y="3690754"/>
                  <a:pt x="579120" y="3720980"/>
                </a:cubicBezTo>
                <a:cubicBezTo>
                  <a:pt x="614680" y="3741131"/>
                  <a:pt x="551180" y="3761282"/>
                  <a:pt x="568960" y="3801583"/>
                </a:cubicBezTo>
                <a:cubicBezTo>
                  <a:pt x="805180" y="3614181"/>
                  <a:pt x="994410" y="3579924"/>
                  <a:pt x="1234440" y="3489245"/>
                </a:cubicBezTo>
                <a:cubicBezTo>
                  <a:pt x="966470" y="3674633"/>
                  <a:pt x="604520" y="4174374"/>
                  <a:pt x="598170" y="4337596"/>
                </a:cubicBezTo>
                <a:cubicBezTo>
                  <a:pt x="631190" y="4337596"/>
                  <a:pt x="659130" y="4349686"/>
                  <a:pt x="689610" y="4359762"/>
                </a:cubicBezTo>
                <a:cubicBezTo>
                  <a:pt x="679450" y="4402078"/>
                  <a:pt x="664210" y="4442380"/>
                  <a:pt x="661670" y="4488727"/>
                </a:cubicBezTo>
                <a:cubicBezTo>
                  <a:pt x="678180" y="4442380"/>
                  <a:pt x="736600" y="4420215"/>
                  <a:pt x="741680" y="4504848"/>
                </a:cubicBezTo>
                <a:cubicBezTo>
                  <a:pt x="701040" y="4510893"/>
                  <a:pt x="701040" y="4531044"/>
                  <a:pt x="701040" y="4579406"/>
                </a:cubicBezTo>
                <a:cubicBezTo>
                  <a:pt x="742950" y="4587466"/>
                  <a:pt x="807720" y="4529029"/>
                  <a:pt x="828040" y="4591497"/>
                </a:cubicBezTo>
                <a:cubicBezTo>
                  <a:pt x="801370" y="4617692"/>
                  <a:pt x="791210" y="4593511"/>
                  <a:pt x="765810" y="4615677"/>
                </a:cubicBezTo>
                <a:cubicBezTo>
                  <a:pt x="767080" y="4655979"/>
                  <a:pt x="792480" y="4625753"/>
                  <a:pt x="801370" y="4645904"/>
                </a:cubicBezTo>
                <a:cubicBezTo>
                  <a:pt x="727710" y="4694266"/>
                  <a:pt x="731520" y="4712402"/>
                  <a:pt x="707390" y="4776884"/>
                </a:cubicBezTo>
                <a:cubicBezTo>
                  <a:pt x="687070" y="4724492"/>
                  <a:pt x="633730" y="5061011"/>
                  <a:pt x="676910" y="5056981"/>
                </a:cubicBezTo>
                <a:cubicBezTo>
                  <a:pt x="641350" y="5115419"/>
                  <a:pt x="709930" y="5081162"/>
                  <a:pt x="726440" y="5103328"/>
                </a:cubicBezTo>
                <a:cubicBezTo>
                  <a:pt x="711200" y="5145644"/>
                  <a:pt x="745490" y="5157735"/>
                  <a:pt x="749300" y="5202067"/>
                </a:cubicBezTo>
                <a:cubicBezTo>
                  <a:pt x="768350" y="5210127"/>
                  <a:pt x="805180" y="5167810"/>
                  <a:pt x="803910" y="5232293"/>
                </a:cubicBezTo>
                <a:cubicBezTo>
                  <a:pt x="767080" y="5238339"/>
                  <a:pt x="778510" y="5222218"/>
                  <a:pt x="753110" y="5262519"/>
                </a:cubicBezTo>
                <a:cubicBezTo>
                  <a:pt x="744220" y="5248414"/>
                  <a:pt x="725170" y="5234308"/>
                  <a:pt x="706120" y="5264535"/>
                </a:cubicBezTo>
                <a:cubicBezTo>
                  <a:pt x="720090" y="5306852"/>
                  <a:pt x="715010" y="5339093"/>
                  <a:pt x="712470" y="5373349"/>
                </a:cubicBezTo>
                <a:cubicBezTo>
                  <a:pt x="779780" y="5355213"/>
                  <a:pt x="732790" y="5391485"/>
                  <a:pt x="795020" y="5399545"/>
                </a:cubicBezTo>
                <a:cubicBezTo>
                  <a:pt x="814070" y="5435817"/>
                  <a:pt x="786130" y="5445892"/>
                  <a:pt x="782320" y="5470073"/>
                </a:cubicBezTo>
                <a:cubicBezTo>
                  <a:pt x="904240" y="5476118"/>
                  <a:pt x="967740" y="5556722"/>
                  <a:pt x="1071880" y="5595008"/>
                </a:cubicBezTo>
                <a:cubicBezTo>
                  <a:pt x="1071880" y="5631280"/>
                  <a:pt x="1090930" y="5617174"/>
                  <a:pt x="1093470" y="5645385"/>
                </a:cubicBezTo>
                <a:cubicBezTo>
                  <a:pt x="1291590" y="5609114"/>
                  <a:pt x="1422400" y="5643370"/>
                  <a:pt x="1651000" y="5532540"/>
                </a:cubicBezTo>
                <a:cubicBezTo>
                  <a:pt x="1623060" y="5492239"/>
                  <a:pt x="1544320" y="5524480"/>
                  <a:pt x="1529080" y="5504329"/>
                </a:cubicBezTo>
                <a:cubicBezTo>
                  <a:pt x="1684020" y="5401560"/>
                  <a:pt x="1873250" y="5365289"/>
                  <a:pt x="2058670" y="5306852"/>
                </a:cubicBezTo>
                <a:cubicBezTo>
                  <a:pt x="2236470" y="5252444"/>
                  <a:pt x="2411730" y="5270580"/>
                  <a:pt x="2586990" y="5147660"/>
                </a:cubicBezTo>
                <a:cubicBezTo>
                  <a:pt x="2628900" y="5173856"/>
                  <a:pt x="2661920" y="5123479"/>
                  <a:pt x="2701290" y="5105343"/>
                </a:cubicBezTo>
                <a:cubicBezTo>
                  <a:pt x="2907030" y="5006604"/>
                  <a:pt x="3168650" y="4928016"/>
                  <a:pt x="3371850" y="4901819"/>
                </a:cubicBezTo>
                <a:cubicBezTo>
                  <a:pt x="3407410" y="4897789"/>
                  <a:pt x="3448050" y="4865548"/>
                  <a:pt x="3464560" y="4847412"/>
                </a:cubicBezTo>
                <a:cubicBezTo>
                  <a:pt x="3530600" y="4863532"/>
                  <a:pt x="3644900" y="4795020"/>
                  <a:pt x="3704590" y="4768824"/>
                </a:cubicBezTo>
                <a:cubicBezTo>
                  <a:pt x="3702050" y="4750688"/>
                  <a:pt x="3691890" y="4730537"/>
                  <a:pt x="3703320" y="4720462"/>
                </a:cubicBezTo>
                <a:cubicBezTo>
                  <a:pt x="3785870" y="4690236"/>
                  <a:pt x="3902710" y="4657994"/>
                  <a:pt x="3978910" y="4585451"/>
                </a:cubicBezTo>
                <a:cubicBezTo>
                  <a:pt x="3968750" y="4577391"/>
                  <a:pt x="3947160" y="4599557"/>
                  <a:pt x="3945890" y="4567315"/>
                </a:cubicBezTo>
                <a:cubicBezTo>
                  <a:pt x="4018280" y="4539104"/>
                  <a:pt x="4107180" y="4527013"/>
                  <a:pt x="4175760" y="4482682"/>
                </a:cubicBezTo>
                <a:cubicBezTo>
                  <a:pt x="4161790" y="4478652"/>
                  <a:pt x="4146550" y="4478652"/>
                  <a:pt x="4133850" y="4468576"/>
                </a:cubicBezTo>
                <a:cubicBezTo>
                  <a:pt x="4218940" y="4365807"/>
                  <a:pt x="4254500" y="4315430"/>
                  <a:pt x="4371340" y="4293264"/>
                </a:cubicBezTo>
                <a:cubicBezTo>
                  <a:pt x="4362450" y="4232812"/>
                  <a:pt x="4389120" y="4194525"/>
                  <a:pt x="4448810" y="4172359"/>
                </a:cubicBezTo>
                <a:cubicBezTo>
                  <a:pt x="4465320" y="4136087"/>
                  <a:pt x="4414520" y="4150193"/>
                  <a:pt x="4433570" y="4105861"/>
                </a:cubicBezTo>
                <a:cubicBezTo>
                  <a:pt x="4645660" y="4061529"/>
                  <a:pt x="4704080" y="3759267"/>
                  <a:pt x="4801870" y="3589999"/>
                </a:cubicBezTo>
                <a:cubicBezTo>
                  <a:pt x="4805680" y="3583954"/>
                  <a:pt x="4822190" y="3567834"/>
                  <a:pt x="4824730" y="3563803"/>
                </a:cubicBezTo>
                <a:cubicBezTo>
                  <a:pt x="4959350" y="3434838"/>
                  <a:pt x="5125720" y="3416702"/>
                  <a:pt x="5228590" y="3239375"/>
                </a:cubicBezTo>
                <a:cubicBezTo>
                  <a:pt x="5267960" y="3104364"/>
                  <a:pt x="5372100" y="2933082"/>
                  <a:pt x="5256530" y="2822252"/>
                </a:cubicBezTo>
                <a:cubicBezTo>
                  <a:pt x="5269230" y="2794041"/>
                  <a:pt x="5262880" y="2755755"/>
                  <a:pt x="5250180" y="2713438"/>
                </a:cubicBezTo>
                <a:cubicBezTo>
                  <a:pt x="5198110" y="2735604"/>
                  <a:pt x="4958080" y="2661046"/>
                  <a:pt x="4904740" y="2626789"/>
                </a:cubicBezTo>
                <a:cubicBezTo>
                  <a:pt x="4916170" y="2584473"/>
                  <a:pt x="4892040" y="2542156"/>
                  <a:pt x="4898390" y="2517975"/>
                </a:cubicBezTo>
                <a:cubicBezTo>
                  <a:pt x="4947920" y="2513944"/>
                  <a:pt x="4961890" y="2483718"/>
                  <a:pt x="4991100" y="2465582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9378" r="-39378" t="0"/>
            </a:stretch>
          </a:blipFill>
          <a:ln cap="sq" cmpd="sng" w="38100">
            <a:solidFill>
              <a:srgbClr val="FFFFFF"/>
            </a:solidFill>
            <a:prstDash val="dot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201316" y="409719"/>
            <a:ext cx="3751925" cy="2579052"/>
          </a:xfrm>
          <a:custGeom>
            <a:rect b="b" l="l" r="r" t="t"/>
            <a:pathLst>
              <a:path extrusionOk="0"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538" l="0" r="0" t="-27928"/>
            </a:stretch>
          </a:blipFill>
          <a:ln>
            <a:noFill/>
          </a:ln>
        </p:spPr>
      </p:sp>
      <p:sp>
        <p:nvSpPr>
          <p:cNvPr id="672" name="Google Shape;672;p33"/>
          <p:cNvSpPr txBox="1"/>
          <p:nvPr/>
        </p:nvSpPr>
        <p:spPr>
          <a:xfrm>
            <a:off x="1326301" y="3839650"/>
            <a:ext cx="8935500" cy="44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PRZESTAŃ</a:t>
            </a:r>
            <a:endParaRPr b="1" i="0" sz="9600" u="none" cap="none" strike="noStrike">
              <a:solidFill>
                <a:srgbClr val="227C9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27C9D"/>
                </a:solidFill>
                <a:latin typeface="Arial"/>
                <a:ea typeface="Arial"/>
                <a:cs typeface="Arial"/>
                <a:sym typeface="Arial"/>
              </a:rPr>
              <a:t>MARZYĆ</a:t>
            </a:r>
            <a:endParaRPr b="1" i="0" sz="9600" u="none" cap="none" strike="noStrike">
              <a:solidFill>
                <a:srgbClr val="227C9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227C9D"/>
                </a:solidFill>
              </a:rPr>
              <a:t>- </a:t>
            </a:r>
            <a:r>
              <a:rPr b="1" lang="en-US" sz="9600">
                <a:solidFill>
                  <a:srgbClr val="227C9D"/>
                </a:solidFill>
              </a:rPr>
              <a:t>DZIAŁAJ</a:t>
            </a:r>
            <a:endParaRPr b="1" sz="9600">
              <a:solidFill>
                <a:srgbClr val="227C9D"/>
              </a:solidFill>
            </a:endParaRPr>
          </a:p>
        </p:txBody>
      </p:sp>
      <p:sp>
        <p:nvSpPr>
          <p:cNvPr id="673" name="Google Shape;673;p33"/>
          <p:cNvSpPr txBox="1"/>
          <p:nvPr/>
        </p:nvSpPr>
        <p:spPr>
          <a:xfrm>
            <a:off x="17259300" y="9201150"/>
            <a:ext cx="495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27C9D"/>
                </a:solidFill>
                <a:latin typeface="Open Sans"/>
                <a:ea typeface="Open Sans"/>
                <a:cs typeface="Open Sans"/>
                <a:sym typeface="Open Sans"/>
              </a:rPr>
              <a:t>33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E59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4"/>
          <p:cNvSpPr/>
          <p:nvPr/>
        </p:nvSpPr>
        <p:spPr>
          <a:xfrm>
            <a:off x="7347917" y="306160"/>
            <a:ext cx="10724902" cy="9238535"/>
          </a:xfrm>
          <a:custGeom>
            <a:rect b="b" l="l" r="r" t="t"/>
            <a:pathLst>
              <a:path extrusionOk="0"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929" l="-4569" r="-5298" t="-10608"/>
            </a:stretch>
          </a:blipFill>
          <a:ln>
            <a:noFill/>
          </a:ln>
        </p:spPr>
      </p:sp>
      <p:sp>
        <p:nvSpPr>
          <p:cNvPr id="161" name="Google Shape;161;p4"/>
          <p:cNvSpPr/>
          <p:nvPr/>
        </p:nvSpPr>
        <p:spPr>
          <a:xfrm flipH="1" rot="7612194">
            <a:off x="5431260" y="6934162"/>
            <a:ext cx="2109891" cy="2702102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4"/>
          <p:cNvSpPr txBox="1"/>
          <p:nvPr/>
        </p:nvSpPr>
        <p:spPr>
          <a:xfrm>
            <a:off x="447050" y="6324875"/>
            <a:ext cx="9723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Terminologia mediów społecznościowych</a:t>
            </a:r>
            <a:endParaRPr/>
          </a:p>
        </p:txBody>
      </p:sp>
      <p:sp>
        <p:nvSpPr>
          <p:cNvPr id="163" name="Google Shape;163;p4"/>
          <p:cNvSpPr txBox="1"/>
          <p:nvPr/>
        </p:nvSpPr>
        <p:spPr>
          <a:xfrm>
            <a:off x="447048" y="2948418"/>
            <a:ext cx="576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2.1.1</a:t>
            </a:r>
            <a:endParaRPr/>
          </a:p>
        </p:txBody>
      </p:sp>
      <p:sp>
        <p:nvSpPr>
          <p:cNvPr id="164" name="Google Shape;164;p4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5"/>
          <p:cNvSpPr txBox="1"/>
          <p:nvPr/>
        </p:nvSpPr>
        <p:spPr>
          <a:xfrm>
            <a:off x="447048" y="3813810"/>
            <a:ext cx="67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Główne platformy społecznościowe</a:t>
            </a:r>
            <a:endParaRPr sz="6000"/>
          </a:p>
        </p:txBody>
      </p:sp>
      <p:sp>
        <p:nvSpPr>
          <p:cNvPr id="171" name="Google Shape;171;p5"/>
          <p:cNvSpPr/>
          <p:nvPr/>
        </p:nvSpPr>
        <p:spPr>
          <a:xfrm flipH="1" rot="7612194">
            <a:off x="4400953" y="5301200"/>
            <a:ext cx="2109891" cy="2702102"/>
          </a:xfrm>
          <a:custGeom>
            <a:rect b="b" l="l" r="r" t="t"/>
            <a:pathLst>
              <a:path extrusionOk="0"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5"/>
          <p:cNvSpPr/>
          <p:nvPr/>
        </p:nvSpPr>
        <p:spPr>
          <a:xfrm>
            <a:off x="7421970" y="1462127"/>
            <a:ext cx="10547303" cy="7797468"/>
          </a:xfrm>
          <a:custGeom>
            <a:rect b="b" l="l" r="r" t="t"/>
            <a:pathLst>
              <a:path extrusionOk="0" h="1210787" w="1637780">
                <a:moveTo>
                  <a:pt x="0" y="0"/>
                </a:moveTo>
                <a:lnTo>
                  <a:pt x="1637780" y="0"/>
                </a:lnTo>
                <a:lnTo>
                  <a:pt x="1637780" y="1210787"/>
                </a:lnTo>
                <a:lnTo>
                  <a:pt x="0" y="1210787"/>
                </a:lnTo>
                <a:close/>
              </a:path>
            </a:pathLst>
          </a:custGeom>
          <a:solidFill>
            <a:srgbClr val="FFBD59"/>
          </a:solidFill>
          <a:ln>
            <a:noFill/>
          </a:ln>
        </p:spPr>
      </p:sp>
      <p:cxnSp>
        <p:nvCxnSpPr>
          <p:cNvPr id="173" name="Google Shape;173;p5"/>
          <p:cNvCxnSpPr/>
          <p:nvPr/>
        </p:nvCxnSpPr>
        <p:spPr>
          <a:xfrm rot="10800000">
            <a:off x="12662087" y="1028732"/>
            <a:ext cx="0" cy="95025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5"/>
          <p:cNvSpPr txBox="1"/>
          <p:nvPr/>
        </p:nvSpPr>
        <p:spPr>
          <a:xfrm>
            <a:off x="7766850" y="3238175"/>
            <a:ext cx="4647300" cy="16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Najpopularniejsza platforma społecznościowa na świecie, 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 ponad 2,9 miliardami użytkowników.</a:t>
            </a:r>
            <a:endParaRPr/>
          </a:p>
        </p:txBody>
      </p:sp>
      <p:sp>
        <p:nvSpPr>
          <p:cNvPr id="175" name="Google Shape;175;p5"/>
          <p:cNvSpPr txBox="1"/>
          <p:nvPr/>
        </p:nvSpPr>
        <p:spPr>
          <a:xfrm>
            <a:off x="13065075" y="3274013"/>
            <a:ext cx="4617600" cy="16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Platforma fotograficzna/wideo, na której użytkownicy komunikują się za pomocą zdjęć i filmów w różnych formatach.</a:t>
            </a:r>
            <a:endParaRPr sz="1300"/>
          </a:p>
        </p:txBody>
      </p:sp>
      <p:sp>
        <p:nvSpPr>
          <p:cNvPr id="176" name="Google Shape;176;p5"/>
          <p:cNvSpPr txBox="1"/>
          <p:nvPr/>
        </p:nvSpPr>
        <p:spPr>
          <a:xfrm>
            <a:off x="7549637" y="6909300"/>
            <a:ext cx="4917900" cy="20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Platforma hostingowa wideo, </a:t>
            </a:r>
            <a:br>
              <a:rPr b="1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której użytkownicy mogą przesyłać, oglądać, komentować, oceniać i udostępniać przesłane lub transmitowane na żywo filmy.</a:t>
            </a:r>
            <a:endParaRPr sz="2300"/>
          </a:p>
        </p:txBody>
      </p:sp>
      <p:sp>
        <p:nvSpPr>
          <p:cNvPr id="177" name="Google Shape;177;p5"/>
          <p:cNvSpPr txBox="1"/>
          <p:nvPr/>
        </p:nvSpPr>
        <p:spPr>
          <a:xfrm>
            <a:off x="13209087" y="7205785"/>
            <a:ext cx="4473600" cy="16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Platforma do udostępniania krótkich filmów, używana głównie przez młodych ludzi </a:t>
            </a:r>
            <a:b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wieku 13–24 lat.</a:t>
            </a:r>
            <a:endParaRPr/>
          </a:p>
        </p:txBody>
      </p:sp>
      <p:cxnSp>
        <p:nvCxnSpPr>
          <p:cNvPr id="178" name="Google Shape;178;p5"/>
          <p:cNvCxnSpPr/>
          <p:nvPr/>
        </p:nvCxnSpPr>
        <p:spPr>
          <a:xfrm>
            <a:off x="7421970" y="5293864"/>
            <a:ext cx="10545600" cy="6630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5"/>
          <p:cNvSpPr/>
          <p:nvPr/>
        </p:nvSpPr>
        <p:spPr>
          <a:xfrm>
            <a:off x="11235875" y="1570875"/>
            <a:ext cx="1232724" cy="1232724"/>
          </a:xfrm>
          <a:custGeom>
            <a:rect b="b" l="l" r="r" t="t"/>
            <a:pathLst>
              <a:path extrusionOk="0"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5"/>
          <p:cNvSpPr txBox="1"/>
          <p:nvPr/>
        </p:nvSpPr>
        <p:spPr>
          <a:xfrm>
            <a:off x="8152519" y="2019814"/>
            <a:ext cx="2967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endParaRPr/>
          </a:p>
        </p:txBody>
      </p:sp>
      <p:sp>
        <p:nvSpPr>
          <p:cNvPr id="181" name="Google Shape;181;p5"/>
          <p:cNvSpPr/>
          <p:nvPr/>
        </p:nvSpPr>
        <p:spPr>
          <a:xfrm>
            <a:off x="16584925" y="1649698"/>
            <a:ext cx="1232575" cy="1232575"/>
          </a:xfrm>
          <a:custGeom>
            <a:rect b="b" l="l" r="r" t="t"/>
            <a:pathLst>
              <a:path extrusionOk="0" h="1480571" w="1480571">
                <a:moveTo>
                  <a:pt x="0" y="0"/>
                </a:moveTo>
                <a:lnTo>
                  <a:pt x="1480572" y="0"/>
                </a:lnTo>
                <a:lnTo>
                  <a:pt x="1480572" y="1480572"/>
                </a:lnTo>
                <a:lnTo>
                  <a:pt x="0" y="1480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5"/>
          <p:cNvSpPr txBox="1"/>
          <p:nvPr/>
        </p:nvSpPr>
        <p:spPr>
          <a:xfrm>
            <a:off x="13349184" y="2019814"/>
            <a:ext cx="2967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11119836" y="5519287"/>
            <a:ext cx="1347095" cy="1230892"/>
          </a:xfrm>
          <a:custGeom>
            <a:rect b="b" l="l" r="r" t="t"/>
            <a:pathLst>
              <a:path extrusionOk="0" h="1721527" w="1721527">
                <a:moveTo>
                  <a:pt x="0" y="0"/>
                </a:moveTo>
                <a:lnTo>
                  <a:pt x="1721528" y="0"/>
                </a:lnTo>
                <a:lnTo>
                  <a:pt x="1721528" y="1721527"/>
                </a:lnTo>
                <a:lnTo>
                  <a:pt x="0" y="1721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5"/>
          <p:cNvSpPr txBox="1"/>
          <p:nvPr/>
        </p:nvSpPr>
        <p:spPr>
          <a:xfrm>
            <a:off x="7957369" y="5786754"/>
            <a:ext cx="2967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/>
          </a:p>
        </p:txBody>
      </p:sp>
      <p:sp>
        <p:nvSpPr>
          <p:cNvPr id="185" name="Google Shape;185;p5"/>
          <p:cNvSpPr/>
          <p:nvPr/>
        </p:nvSpPr>
        <p:spPr>
          <a:xfrm>
            <a:off x="16316474" y="5526075"/>
            <a:ext cx="1347585" cy="1383215"/>
          </a:xfrm>
          <a:custGeom>
            <a:rect b="b" l="l" r="r" t="t"/>
            <a:pathLst>
              <a:path extrusionOk="0"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5"/>
          <p:cNvSpPr txBox="1"/>
          <p:nvPr/>
        </p:nvSpPr>
        <p:spPr>
          <a:xfrm>
            <a:off x="13468093" y="6073991"/>
            <a:ext cx="2967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Tik-Tok</a:t>
            </a:r>
            <a:endParaRPr/>
          </a:p>
        </p:txBody>
      </p:sp>
      <p:sp>
        <p:nvSpPr>
          <p:cNvPr id="187" name="Google Shape;187;p5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6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6"/>
          <p:cNvSpPr txBox="1"/>
          <p:nvPr/>
        </p:nvSpPr>
        <p:spPr>
          <a:xfrm>
            <a:off x="3741576" y="2590800"/>
            <a:ext cx="108048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OGÓLNE TERMINY UŻYWANE NA RÓŻNYCH PLATFORMACH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MEDIÓW SPOŁECZNOŚCIOWYCH</a:t>
            </a:r>
            <a:endParaRPr/>
          </a:p>
        </p:txBody>
      </p:sp>
      <p:sp>
        <p:nvSpPr>
          <p:cNvPr id="194" name="Google Shape;194;p6"/>
          <p:cNvSpPr txBox="1"/>
          <p:nvPr/>
        </p:nvSpPr>
        <p:spPr>
          <a:xfrm>
            <a:off x="1978779" y="4751970"/>
            <a:ext cx="3958800" cy="19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Słowo kluczowe lub fraza poprzedzona znakiem (#) służąca do kategoryzowania treści i ułatwiająca jej wyszukiwanie.</a:t>
            </a:r>
            <a:endParaRPr sz="1700"/>
          </a:p>
        </p:txBody>
      </p:sp>
      <p:sp>
        <p:nvSpPr>
          <p:cNvPr id="195" name="Google Shape;195;p6"/>
          <p:cNvSpPr txBox="1"/>
          <p:nvPr/>
        </p:nvSpPr>
        <p:spPr>
          <a:xfrm>
            <a:off x="7345958" y="4751970"/>
            <a:ext cx="3596100" cy="15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Główny strumień treści, który użytkownicy widzą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 zalogowaniu się na platformę społecznościową.</a:t>
            </a:r>
            <a:endParaRPr sz="1700"/>
          </a:p>
        </p:txBody>
      </p:sp>
      <p:sp>
        <p:nvSpPr>
          <p:cNvPr id="196" name="Google Shape;196;p6"/>
          <p:cNvSpPr txBox="1"/>
          <p:nvPr/>
        </p:nvSpPr>
        <p:spPr>
          <a:xfrm>
            <a:off x="12529746" y="4731920"/>
            <a:ext cx="3596100" cy="15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 Użytkownicy, którzy subskrybują Twoje posty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i aktualizacje w mediach społecznościowych.</a:t>
            </a:r>
            <a:endParaRPr sz="1700"/>
          </a:p>
        </p:txBody>
      </p:sp>
      <p:sp>
        <p:nvSpPr>
          <p:cNvPr id="197" name="Google Shape;197;p6"/>
          <p:cNvSpPr txBox="1"/>
          <p:nvPr/>
        </p:nvSpPr>
        <p:spPr>
          <a:xfrm>
            <a:off x="2160123" y="7931150"/>
            <a:ext cx="35961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Wspomnienie innego użytkownika w swoim poście lub komentarzu,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co zazwyczaj powoduje wysłanie mu powiadomienia.</a:t>
            </a:r>
            <a:endParaRPr sz="1700"/>
          </a:p>
        </p:txBody>
      </p:sp>
      <p:sp>
        <p:nvSpPr>
          <p:cNvPr id="198" name="Google Shape;198;p6"/>
          <p:cNvSpPr txBox="1"/>
          <p:nvPr/>
        </p:nvSpPr>
        <p:spPr>
          <a:xfrm>
            <a:off x="7345958" y="793115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Użytkownik posiadający dużą liczbę obserwujących, który może wpływać na opinie i decyzje zakupowe swoich odbiorców.</a:t>
            </a:r>
            <a:endParaRPr sz="1700"/>
          </a:p>
        </p:txBody>
      </p:sp>
      <p:sp>
        <p:nvSpPr>
          <p:cNvPr id="199" name="Google Shape;199;p6"/>
          <p:cNvSpPr txBox="1"/>
          <p:nvPr/>
        </p:nvSpPr>
        <p:spPr>
          <a:xfrm>
            <a:off x="12529746" y="7931150"/>
            <a:ext cx="3596100" cy="15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Tematy, hashtagi lub treści, które są obecnie popularne i szeroko dyskutowane na platformie.</a:t>
            </a:r>
            <a:endParaRPr sz="1700"/>
          </a:p>
        </p:txBody>
      </p:sp>
      <p:grpSp>
        <p:nvGrpSpPr>
          <p:cNvPr id="200" name="Google Shape;200;p6"/>
          <p:cNvGrpSpPr/>
          <p:nvPr/>
        </p:nvGrpSpPr>
        <p:grpSpPr>
          <a:xfrm>
            <a:off x="2709969" y="3999827"/>
            <a:ext cx="2496375" cy="614778"/>
            <a:chOff x="0" y="0"/>
            <a:chExt cx="3328500" cy="819704"/>
          </a:xfrm>
        </p:grpSpPr>
        <p:sp>
          <p:nvSpPr>
            <p:cNvPr id="201" name="Google Shape;201;p6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6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#HASHTAG</a:t>
              </a:r>
              <a:endParaRPr/>
            </a:p>
          </p:txBody>
        </p:sp>
      </p:grpSp>
      <p:grpSp>
        <p:nvGrpSpPr>
          <p:cNvPr id="203" name="Google Shape;203;p6"/>
          <p:cNvGrpSpPr/>
          <p:nvPr/>
        </p:nvGrpSpPr>
        <p:grpSpPr>
          <a:xfrm>
            <a:off x="7895804" y="3999827"/>
            <a:ext cx="2496375" cy="614778"/>
            <a:chOff x="0" y="0"/>
            <a:chExt cx="3328500" cy="819704"/>
          </a:xfrm>
        </p:grpSpPr>
        <p:sp>
          <p:nvSpPr>
            <p:cNvPr id="204" name="Google Shape;204;p6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FEED</a:t>
              </a:r>
              <a:endParaRPr/>
            </a:p>
          </p:txBody>
        </p:sp>
      </p:grpSp>
      <p:grpSp>
        <p:nvGrpSpPr>
          <p:cNvPr id="206" name="Google Shape;206;p6"/>
          <p:cNvGrpSpPr/>
          <p:nvPr/>
        </p:nvGrpSpPr>
        <p:grpSpPr>
          <a:xfrm>
            <a:off x="13079592" y="3979777"/>
            <a:ext cx="2496375" cy="614778"/>
            <a:chOff x="0" y="0"/>
            <a:chExt cx="3328500" cy="819704"/>
          </a:xfrm>
        </p:grpSpPr>
        <p:sp>
          <p:nvSpPr>
            <p:cNvPr id="207" name="Google Shape;207;p6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6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OBSERWUJĄCY</a:t>
              </a: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>
            <a:off x="2709969" y="7182204"/>
            <a:ext cx="2496375" cy="614778"/>
            <a:chOff x="0" y="0"/>
            <a:chExt cx="3328500" cy="819704"/>
          </a:xfrm>
        </p:grpSpPr>
        <p:sp>
          <p:nvSpPr>
            <p:cNvPr id="210" name="Google Shape;210;p6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6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TAGOWANIE</a:t>
              </a: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7895804" y="7182204"/>
            <a:ext cx="2496375" cy="614778"/>
            <a:chOff x="0" y="0"/>
            <a:chExt cx="3328500" cy="819704"/>
          </a:xfrm>
        </p:grpSpPr>
        <p:sp>
          <p:nvSpPr>
            <p:cNvPr id="213" name="Google Shape;213;p6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6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INFLUENCER</a:t>
              </a:r>
              <a:endParaRPr/>
            </a:p>
          </p:txBody>
        </p:sp>
      </p:grpSp>
      <p:grpSp>
        <p:nvGrpSpPr>
          <p:cNvPr id="215" name="Google Shape;215;p6"/>
          <p:cNvGrpSpPr/>
          <p:nvPr/>
        </p:nvGrpSpPr>
        <p:grpSpPr>
          <a:xfrm>
            <a:off x="13079592" y="7182204"/>
            <a:ext cx="2496375" cy="614778"/>
            <a:chOff x="0" y="0"/>
            <a:chExt cx="3328500" cy="819704"/>
          </a:xfrm>
        </p:grpSpPr>
        <p:sp>
          <p:nvSpPr>
            <p:cNvPr id="216" name="Google Shape;216;p6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6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TRENDY</a:t>
              </a:r>
              <a:endParaRPr/>
            </a:p>
          </p:txBody>
        </p:sp>
      </p:grpSp>
      <p:sp>
        <p:nvSpPr>
          <p:cNvPr id="218" name="Google Shape;218;p6"/>
          <p:cNvSpPr txBox="1"/>
          <p:nvPr/>
        </p:nvSpPr>
        <p:spPr>
          <a:xfrm>
            <a:off x="2382958" y="682291"/>
            <a:ext cx="13522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Ogólna terminologia</a:t>
            </a:r>
            <a:endParaRPr/>
          </a:p>
        </p:txBody>
      </p:sp>
      <p:sp>
        <p:nvSpPr>
          <p:cNvPr id="219" name="Google Shape;219;p6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6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5" name="Google Shape;225;p7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7"/>
          <p:cNvSpPr txBox="1"/>
          <p:nvPr/>
        </p:nvSpPr>
        <p:spPr>
          <a:xfrm>
            <a:off x="3741576" y="2590800"/>
            <a:ext cx="1080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OGÓLNE </a:t>
            </a:r>
            <a:r>
              <a:rPr lang="en-US" sz="2300">
                <a:solidFill>
                  <a:srgbClr val="7C0086"/>
                </a:solidFill>
              </a:rPr>
              <a:t>POJĘCIA </a:t>
            </a: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SERWISU INSTAGRAM</a:t>
            </a:r>
            <a:endParaRPr/>
          </a:p>
        </p:txBody>
      </p:sp>
      <p:sp>
        <p:nvSpPr>
          <p:cNvPr id="227" name="Google Shape;227;p7"/>
          <p:cNvSpPr txBox="1"/>
          <p:nvPr/>
        </p:nvSpPr>
        <p:spPr>
          <a:xfrm>
            <a:off x="1988929" y="4480808"/>
            <a:ext cx="3958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Tymczasowy post, który znika po 24 godzinach, często używany do bardziej nieformalnych lub pilnych treści.</a:t>
            </a:r>
            <a:endParaRPr sz="1700"/>
          </a:p>
        </p:txBody>
      </p:sp>
      <p:sp>
        <p:nvSpPr>
          <p:cNvPr id="228" name="Google Shape;228;p7"/>
          <p:cNvSpPr txBox="1"/>
          <p:nvPr/>
        </p:nvSpPr>
        <p:spPr>
          <a:xfrm>
            <a:off x="7356108" y="4404608"/>
            <a:ext cx="35961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Krótkie, angażujące filmy trwające do 90 sekund, podobne do filmów TikTok, wykorzystywane do celów rozrywkowych lub edukacyjnych.</a:t>
            </a:r>
            <a:endParaRPr sz="2300"/>
          </a:p>
        </p:txBody>
      </p:sp>
      <p:sp>
        <p:nvSpPr>
          <p:cNvPr id="229" name="Google Shape;229;p7"/>
          <p:cNvSpPr txBox="1"/>
          <p:nvPr/>
        </p:nvSpPr>
        <p:spPr>
          <a:xfrm>
            <a:off x="12703079" y="4404608"/>
            <a:ext cx="35961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Spersonalizowana strona, na której użytkownicy mogą odkrywać nowe treści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oparciu o swoje zainteresowania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i aktywność.</a:t>
            </a:r>
            <a:endParaRPr sz="2300"/>
          </a:p>
        </p:txBody>
      </p:sp>
      <p:sp>
        <p:nvSpPr>
          <p:cNvPr id="230" name="Google Shape;230;p7"/>
          <p:cNvSpPr txBox="1"/>
          <p:nvPr/>
        </p:nvSpPr>
        <p:spPr>
          <a:xfrm>
            <a:off x="2160123" y="793115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Zbiór opowiadań, które zdecydujesz się zachować na swoim profilu na stałe, często uporządkowanych według tematów.</a:t>
            </a:r>
            <a:endParaRPr sz="1700"/>
          </a:p>
        </p:txBody>
      </p:sp>
      <p:sp>
        <p:nvSpPr>
          <p:cNvPr id="231" name="Google Shape;231;p7"/>
          <p:cNvSpPr txBox="1"/>
          <p:nvPr/>
        </p:nvSpPr>
        <p:spPr>
          <a:xfrm>
            <a:off x="7344934" y="7930775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Post zawierający wiele zdjęć lub filmów, które użytkownicy mogą przeglądać, przesuwając palcem.</a:t>
            </a:r>
            <a:endParaRPr sz="2300"/>
          </a:p>
        </p:txBody>
      </p:sp>
      <p:sp>
        <p:nvSpPr>
          <p:cNvPr id="232" name="Google Shape;232;p7"/>
          <p:cNvSpPr txBox="1"/>
          <p:nvPr/>
        </p:nvSpPr>
        <p:spPr>
          <a:xfrm>
            <a:off x="12453525" y="7987625"/>
            <a:ext cx="3834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Mała sekcja pod zdjęciem profilowym, w której możesz opisać siebie lub swoją markę i zamieścić link.</a:t>
            </a:r>
            <a:endParaRPr sz="1700"/>
          </a:p>
        </p:txBody>
      </p:sp>
      <p:grpSp>
        <p:nvGrpSpPr>
          <p:cNvPr id="233" name="Google Shape;233;p7"/>
          <p:cNvGrpSpPr/>
          <p:nvPr/>
        </p:nvGrpSpPr>
        <p:grpSpPr>
          <a:xfrm>
            <a:off x="2546726" y="3728664"/>
            <a:ext cx="2825550" cy="614778"/>
            <a:chOff x="-231191" y="0"/>
            <a:chExt cx="3767400" cy="819704"/>
          </a:xfrm>
        </p:grpSpPr>
        <p:sp>
          <p:nvSpPr>
            <p:cNvPr id="234" name="Google Shape;234;p7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7"/>
            <p:cNvSpPr txBox="1"/>
            <p:nvPr/>
          </p:nvSpPr>
          <p:spPr>
            <a:xfrm>
              <a:off x="-231191" y="153347"/>
              <a:ext cx="3767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RELACJA</a:t>
              </a:r>
              <a:endParaRPr/>
            </a:p>
          </p:txBody>
        </p:sp>
      </p:grpSp>
      <p:grpSp>
        <p:nvGrpSpPr>
          <p:cNvPr id="236" name="Google Shape;236;p7"/>
          <p:cNvGrpSpPr/>
          <p:nvPr/>
        </p:nvGrpSpPr>
        <p:grpSpPr>
          <a:xfrm>
            <a:off x="7905954" y="3728664"/>
            <a:ext cx="2496375" cy="614778"/>
            <a:chOff x="0" y="0"/>
            <a:chExt cx="3328500" cy="819704"/>
          </a:xfrm>
        </p:grpSpPr>
        <p:sp>
          <p:nvSpPr>
            <p:cNvPr id="237" name="Google Shape;237;p7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7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ROLKI</a:t>
              </a:r>
              <a:endParaRPr/>
            </a:p>
          </p:txBody>
        </p:sp>
      </p:grpSp>
      <p:grpSp>
        <p:nvGrpSpPr>
          <p:cNvPr id="239" name="Google Shape;239;p7"/>
          <p:cNvGrpSpPr/>
          <p:nvPr/>
        </p:nvGrpSpPr>
        <p:grpSpPr>
          <a:xfrm>
            <a:off x="12935996" y="3728664"/>
            <a:ext cx="2975820" cy="614778"/>
            <a:chOff x="-203200" y="0"/>
            <a:chExt cx="3967760" cy="819704"/>
          </a:xfrm>
        </p:grpSpPr>
        <p:sp>
          <p:nvSpPr>
            <p:cNvPr id="240" name="Google Shape;240;p7"/>
            <p:cNvSpPr/>
            <p:nvPr/>
          </p:nvSpPr>
          <p:spPr>
            <a:xfrm>
              <a:off x="0" y="0"/>
              <a:ext cx="3764560" cy="819704"/>
            </a:xfrm>
            <a:custGeom>
              <a:rect b="b" l="l" r="r" t="t"/>
              <a:pathLst>
                <a:path extrusionOk="0" h="687383" w="3156864">
                  <a:moveTo>
                    <a:pt x="3032404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2404" y="0"/>
                  </a:lnTo>
                  <a:cubicBezTo>
                    <a:pt x="3100984" y="0"/>
                    <a:pt x="3156864" y="55880"/>
                    <a:pt x="3156864" y="124460"/>
                  </a:cubicBezTo>
                  <a:lnTo>
                    <a:pt x="3156864" y="562923"/>
                  </a:lnTo>
                  <a:cubicBezTo>
                    <a:pt x="3156864" y="631503"/>
                    <a:pt x="3100984" y="687383"/>
                    <a:pt x="3032404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7"/>
            <p:cNvSpPr txBox="1"/>
            <p:nvPr/>
          </p:nvSpPr>
          <p:spPr>
            <a:xfrm>
              <a:off x="-203200" y="189012"/>
              <a:ext cx="3767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457200" rtl="0" algn="l">
                <a:lnSpc>
                  <a:spcPct val="110000"/>
                </a:lnSpc>
                <a:spcBef>
                  <a:spcPts val="2500"/>
                </a:spcBef>
                <a:spcAft>
                  <a:spcPts val="2500"/>
                </a:spcAft>
                <a:buNone/>
              </a:pPr>
              <a:r>
                <a:rPr b="1" lang="en-US" sz="2500">
                  <a:solidFill>
                    <a:srgbClr val="F0C600"/>
                  </a:solidFill>
                </a:rPr>
                <a:t>E</a:t>
              </a:r>
              <a:r>
                <a:rPr b="1" lang="en-US" sz="2500">
                  <a:solidFill>
                    <a:srgbClr val="F0C600"/>
                  </a:solidFill>
                  <a:latin typeface="Open Sans"/>
                  <a:ea typeface="Open Sans"/>
                  <a:cs typeface="Open Sans"/>
                  <a:sym typeface="Open Sans"/>
                </a:rPr>
                <a:t>XPLORE PAGE</a:t>
              </a:r>
              <a:endParaRPr b="1" sz="2500">
                <a:solidFill>
                  <a:srgbClr val="F0C600"/>
                </a:solidFill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2709969" y="7182204"/>
            <a:ext cx="2494599" cy="614778"/>
          </a:xfrm>
          <a:custGeom>
            <a:rect b="b" l="l" r="r" t="t"/>
            <a:pathLst>
              <a:path extrusionOk="0" h="687383" w="2789209">
                <a:moveTo>
                  <a:pt x="2664749" y="687383"/>
                </a:moveTo>
                <a:lnTo>
                  <a:pt x="124460" y="687383"/>
                </a:lnTo>
                <a:cubicBezTo>
                  <a:pt x="55880" y="687383"/>
                  <a:pt x="0" y="631503"/>
                  <a:pt x="0" y="5629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664749" y="0"/>
                </a:lnTo>
                <a:cubicBezTo>
                  <a:pt x="2733329" y="0"/>
                  <a:pt x="2789209" y="55880"/>
                  <a:pt x="2789209" y="124460"/>
                </a:cubicBezTo>
                <a:lnTo>
                  <a:pt x="2789209" y="562923"/>
                </a:lnTo>
                <a:cubicBezTo>
                  <a:pt x="2789209" y="631503"/>
                  <a:pt x="2733329" y="687383"/>
                  <a:pt x="2664749" y="687383"/>
                </a:cubicBezTo>
                <a:close/>
              </a:path>
            </a:pathLst>
          </a:custGeom>
          <a:solidFill>
            <a:srgbClr val="F0C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>
            <a:off x="7895804" y="7182204"/>
            <a:ext cx="2496375" cy="614778"/>
            <a:chOff x="0" y="0"/>
            <a:chExt cx="3328500" cy="819704"/>
          </a:xfrm>
        </p:grpSpPr>
        <p:sp>
          <p:nvSpPr>
            <p:cNvPr id="244" name="Google Shape;244;p7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7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KARUZELA</a:t>
              </a:r>
              <a:endParaRPr/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13079592" y="7182204"/>
            <a:ext cx="2496375" cy="614778"/>
            <a:chOff x="0" y="0"/>
            <a:chExt cx="3328500" cy="819704"/>
          </a:xfrm>
        </p:grpSpPr>
        <p:sp>
          <p:nvSpPr>
            <p:cNvPr id="247" name="Google Shape;247;p7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7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BIO</a:t>
              </a:r>
              <a:endParaRPr/>
            </a:p>
          </p:txBody>
        </p:sp>
      </p:grpSp>
      <p:sp>
        <p:nvSpPr>
          <p:cNvPr id="249" name="Google Shape;249;p7"/>
          <p:cNvSpPr txBox="1"/>
          <p:nvPr/>
        </p:nvSpPr>
        <p:spPr>
          <a:xfrm>
            <a:off x="2382958" y="682291"/>
            <a:ext cx="13522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Terminologia Instragramu</a:t>
            </a:r>
            <a:endParaRPr sz="8000"/>
          </a:p>
        </p:txBody>
      </p:sp>
      <p:sp>
        <p:nvSpPr>
          <p:cNvPr id="250" name="Google Shape;250;p7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7"/>
          <p:cNvSpPr/>
          <p:nvPr/>
        </p:nvSpPr>
        <p:spPr>
          <a:xfrm>
            <a:off x="15905042" y="721841"/>
            <a:ext cx="1480571" cy="1480571"/>
          </a:xfrm>
          <a:custGeom>
            <a:rect b="b" l="l" r="r" t="t"/>
            <a:pathLst>
              <a:path extrusionOk="0"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7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/>
          </a:p>
        </p:txBody>
      </p:sp>
      <p:sp>
        <p:nvSpPr>
          <p:cNvPr id="253" name="Google Shape;253;p7"/>
          <p:cNvSpPr txBox="1"/>
          <p:nvPr/>
        </p:nvSpPr>
        <p:spPr>
          <a:xfrm>
            <a:off x="2304875" y="7204888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rtl="0" algn="ctr">
              <a:lnSpc>
                <a:spcPct val="110000"/>
              </a:lnSpc>
              <a:spcBef>
                <a:spcPts val="2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None/>
            </a:pPr>
            <a:r>
              <a:rPr b="1" lang="en-US" sz="2500">
                <a:solidFill>
                  <a:srgbClr val="287D7D"/>
                </a:solidFill>
                <a:latin typeface="Open Sans"/>
                <a:ea typeface="Open Sans"/>
                <a:cs typeface="Open Sans"/>
                <a:sym typeface="Open Sans"/>
              </a:rPr>
              <a:t>HIGHLIGHT</a:t>
            </a:r>
            <a:endParaRPr b="1" sz="2500">
              <a:solidFill>
                <a:srgbClr val="287D7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8" name="Google Shape;258;p8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9" name="Google Shape;259;p8"/>
          <p:cNvSpPr txBox="1"/>
          <p:nvPr/>
        </p:nvSpPr>
        <p:spPr>
          <a:xfrm>
            <a:off x="1987854" y="4415520"/>
            <a:ext cx="3958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Profil publiczny utworzony dla firm, marek, osób publicznych lub organizacji w celu nawiązania kontaktu z obserwującymi.</a:t>
            </a:r>
            <a:endParaRPr sz="1700"/>
          </a:p>
        </p:txBody>
      </p:sp>
      <p:sp>
        <p:nvSpPr>
          <p:cNvPr id="260" name="Google Shape;260;p8"/>
          <p:cNvSpPr txBox="1"/>
          <p:nvPr/>
        </p:nvSpPr>
        <p:spPr>
          <a:xfrm>
            <a:off x="7355033" y="4339320"/>
            <a:ext cx="35961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Przestrzeń społecznościowa, w której użytkownicy mogą dołączać i nawiązywać kontakty wokół wspólnych zainteresowań lub spraw.</a:t>
            </a:r>
            <a:endParaRPr sz="1700"/>
          </a:p>
        </p:txBody>
      </p:sp>
      <p:sp>
        <p:nvSpPr>
          <p:cNvPr id="261" name="Google Shape;261;p8"/>
          <p:cNvSpPr txBox="1"/>
          <p:nvPr/>
        </p:nvSpPr>
        <p:spPr>
          <a:xfrm>
            <a:off x="12702004" y="441552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Główny strumień treści na Facebooku, w którym użytkownicy widzą posty znajomych, strony, które obserwują, oraz reklamy.</a:t>
            </a:r>
            <a:endParaRPr sz="1700"/>
          </a:p>
        </p:txBody>
      </p:sp>
      <p:sp>
        <p:nvSpPr>
          <p:cNvPr id="262" name="Google Shape;262;p8"/>
          <p:cNvSpPr txBox="1"/>
          <p:nvPr/>
        </p:nvSpPr>
        <p:spPr>
          <a:xfrm>
            <a:off x="2007725" y="7931150"/>
            <a:ext cx="3834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Platforma Facebooka służąca do kupowania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i sprzedawania towarów </a:t>
            </a:r>
            <a:b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 lokalnych społecznościach.</a:t>
            </a:r>
            <a:endParaRPr sz="1700"/>
          </a:p>
        </p:txBody>
      </p:sp>
      <p:sp>
        <p:nvSpPr>
          <p:cNvPr id="263" name="Google Shape;263;p8"/>
          <p:cNvSpPr txBox="1"/>
          <p:nvPr/>
        </p:nvSpPr>
        <p:spPr>
          <a:xfrm>
            <a:off x="7344934" y="7930775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Funkcja umożliwiająca użytkownikom lub stronom tworzenie i promowanie wydarzeń publicznych lub prywatnych.</a:t>
            </a:r>
            <a:endParaRPr sz="1700"/>
          </a:p>
        </p:txBody>
      </p:sp>
      <p:sp>
        <p:nvSpPr>
          <p:cNvPr id="264" name="Google Shape;264;p8"/>
          <p:cNvSpPr txBox="1"/>
          <p:nvPr/>
        </p:nvSpPr>
        <p:spPr>
          <a:xfrm>
            <a:off x="12529746" y="793115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Czynność polegająca na ponownym opublikowaniu treści innej osoby na swoim profilu, w grupie lub w prywatnej wiadomości.</a:t>
            </a:r>
            <a:endParaRPr sz="1700"/>
          </a:p>
        </p:txBody>
      </p:sp>
      <p:grpSp>
        <p:nvGrpSpPr>
          <p:cNvPr id="265" name="Google Shape;265;p8"/>
          <p:cNvGrpSpPr/>
          <p:nvPr/>
        </p:nvGrpSpPr>
        <p:grpSpPr>
          <a:xfrm>
            <a:off x="2719044" y="3663377"/>
            <a:ext cx="2496375" cy="614778"/>
            <a:chOff x="0" y="0"/>
            <a:chExt cx="3328500" cy="819704"/>
          </a:xfrm>
        </p:grpSpPr>
        <p:sp>
          <p:nvSpPr>
            <p:cNvPr id="266" name="Google Shape;266;p8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8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STRONA</a:t>
              </a: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7904879" y="3663377"/>
            <a:ext cx="2496375" cy="614778"/>
            <a:chOff x="0" y="0"/>
            <a:chExt cx="3328500" cy="819704"/>
          </a:xfrm>
        </p:grpSpPr>
        <p:sp>
          <p:nvSpPr>
            <p:cNvPr id="269" name="Google Shape;269;p8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8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GRUPA</a:t>
              </a:r>
              <a:endParaRPr/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13087321" y="3663377"/>
            <a:ext cx="2825550" cy="614778"/>
            <a:chOff x="0" y="0"/>
            <a:chExt cx="3767400" cy="819704"/>
          </a:xfrm>
        </p:grpSpPr>
        <p:sp>
          <p:nvSpPr>
            <p:cNvPr id="272" name="Google Shape;272;p8"/>
            <p:cNvSpPr/>
            <p:nvPr/>
          </p:nvSpPr>
          <p:spPr>
            <a:xfrm>
              <a:off x="0" y="0"/>
              <a:ext cx="3764560" cy="819704"/>
            </a:xfrm>
            <a:custGeom>
              <a:rect b="b" l="l" r="r" t="t"/>
              <a:pathLst>
                <a:path extrusionOk="0" h="687383" w="3156864">
                  <a:moveTo>
                    <a:pt x="3032404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2404" y="0"/>
                  </a:lnTo>
                  <a:cubicBezTo>
                    <a:pt x="3100984" y="0"/>
                    <a:pt x="3156864" y="55880"/>
                    <a:pt x="3156864" y="124460"/>
                  </a:cubicBezTo>
                  <a:lnTo>
                    <a:pt x="3156864" y="562923"/>
                  </a:lnTo>
                  <a:cubicBezTo>
                    <a:pt x="3156864" y="631503"/>
                    <a:pt x="3100984" y="687383"/>
                    <a:pt x="3032404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8"/>
            <p:cNvSpPr txBox="1"/>
            <p:nvPr/>
          </p:nvSpPr>
          <p:spPr>
            <a:xfrm>
              <a:off x="0" y="189012"/>
              <a:ext cx="3767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AKTUALNOŚCI</a:t>
              </a:r>
              <a:endParaRPr/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2709969" y="7182204"/>
            <a:ext cx="2496375" cy="614778"/>
            <a:chOff x="0" y="0"/>
            <a:chExt cx="3328500" cy="819704"/>
          </a:xfrm>
        </p:grpSpPr>
        <p:sp>
          <p:nvSpPr>
            <p:cNvPr id="275" name="Google Shape;275;p8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8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MARKETPLACE</a:t>
              </a:r>
              <a:endParaRPr/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7895804" y="7182204"/>
            <a:ext cx="2496375" cy="614778"/>
            <a:chOff x="0" y="0"/>
            <a:chExt cx="3328500" cy="819704"/>
          </a:xfrm>
        </p:grpSpPr>
        <p:sp>
          <p:nvSpPr>
            <p:cNvPr id="278" name="Google Shape;278;p8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8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WYDARZENIE</a:t>
              </a:r>
              <a:endParaRPr/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13079592" y="7182204"/>
            <a:ext cx="2496375" cy="614778"/>
            <a:chOff x="0" y="0"/>
            <a:chExt cx="3328500" cy="819704"/>
          </a:xfrm>
        </p:grpSpPr>
        <p:sp>
          <p:nvSpPr>
            <p:cNvPr id="281" name="Google Shape;281;p8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8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UDOSTĘPNIJ</a:t>
              </a:r>
              <a:endParaRPr/>
            </a:p>
          </p:txBody>
        </p:sp>
      </p:grpSp>
      <p:sp>
        <p:nvSpPr>
          <p:cNvPr id="283" name="Google Shape;283;p8"/>
          <p:cNvSpPr txBox="1"/>
          <p:nvPr/>
        </p:nvSpPr>
        <p:spPr>
          <a:xfrm>
            <a:off x="2382958" y="682291"/>
            <a:ext cx="13522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7C0086"/>
                </a:solidFill>
              </a:rPr>
              <a:t>Terminologia </a:t>
            </a:r>
            <a:r>
              <a:rPr b="1" i="0" lang="en-US" sz="8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r>
              <a:rPr b="1" lang="en-US" sz="8000">
                <a:solidFill>
                  <a:srgbClr val="7C0086"/>
                </a:solidFill>
              </a:rPr>
              <a:t>a</a:t>
            </a:r>
            <a:endParaRPr sz="8000"/>
          </a:p>
        </p:txBody>
      </p:sp>
      <p:sp>
        <p:nvSpPr>
          <p:cNvPr id="284" name="Google Shape;284;p8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8"/>
          <p:cNvSpPr/>
          <p:nvPr/>
        </p:nvSpPr>
        <p:spPr>
          <a:xfrm>
            <a:off x="16004142" y="596566"/>
            <a:ext cx="1516479" cy="1516479"/>
          </a:xfrm>
          <a:custGeom>
            <a:rect b="b" l="l" r="r" t="t"/>
            <a:pathLst>
              <a:path extrusionOk="0" h="1516479" w="1516479">
                <a:moveTo>
                  <a:pt x="0" y="0"/>
                </a:moveTo>
                <a:lnTo>
                  <a:pt x="1516479" y="0"/>
                </a:lnTo>
                <a:lnTo>
                  <a:pt x="1516479" y="1516479"/>
                </a:lnTo>
                <a:lnTo>
                  <a:pt x="0" y="1516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8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/>
          </a:p>
        </p:txBody>
      </p:sp>
      <p:sp>
        <p:nvSpPr>
          <p:cNvPr id="287" name="Google Shape;287;p8"/>
          <p:cNvSpPr txBox="1"/>
          <p:nvPr/>
        </p:nvSpPr>
        <p:spPr>
          <a:xfrm>
            <a:off x="3741576" y="2590800"/>
            <a:ext cx="1080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OGÓLNE TERMINY UŻYWANE NA FACEBOOKU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2" name="Google Shape;292;p9"/>
          <p:cNvCxnSpPr/>
          <p:nvPr/>
        </p:nvCxnSpPr>
        <p:spPr>
          <a:xfrm>
            <a:off x="7226646" y="2269958"/>
            <a:ext cx="3834600" cy="0"/>
          </a:xfrm>
          <a:prstGeom prst="straightConnector1">
            <a:avLst/>
          </a:prstGeom>
          <a:noFill/>
          <a:ln cap="flat" cmpd="sng" w="66675">
            <a:solidFill>
              <a:srgbClr val="F0C6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p9"/>
          <p:cNvSpPr txBox="1"/>
          <p:nvPr/>
        </p:nvSpPr>
        <p:spPr>
          <a:xfrm>
            <a:off x="1987854" y="4554570"/>
            <a:ext cx="3958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Profil użytkownika w serwisie YouTube, na którym publikowane są jego filmy, a widzowie mogą subskrybować aktualizacje.</a:t>
            </a:r>
            <a:endParaRPr sz="1700"/>
          </a:p>
        </p:txBody>
      </p:sp>
      <p:sp>
        <p:nvSpPr>
          <p:cNvPr id="294" name="Google Shape;294;p9"/>
          <p:cNvSpPr txBox="1"/>
          <p:nvPr/>
        </p:nvSpPr>
        <p:spPr>
          <a:xfrm>
            <a:off x="7355033" y="455457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Funkcja umożliwiająca użytkownikom transmitowanie treści wideo na żywo do odbiorców w czasie rzeczywistym.</a:t>
            </a:r>
            <a:endParaRPr sz="1700"/>
          </a:p>
        </p:txBody>
      </p:sp>
      <p:sp>
        <p:nvSpPr>
          <p:cNvPr id="295" name="Google Shape;295;p9"/>
          <p:cNvSpPr txBox="1"/>
          <p:nvPr/>
        </p:nvSpPr>
        <p:spPr>
          <a:xfrm>
            <a:off x="12702004" y="455457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Czynność polegająca na obserwowaniu kanału YouTube w celu otrzymywania powiadomień o nowych treściach.</a:t>
            </a:r>
            <a:endParaRPr sz="1700"/>
          </a:p>
        </p:txBody>
      </p:sp>
      <p:sp>
        <p:nvSpPr>
          <p:cNvPr id="296" name="Google Shape;296;p9"/>
          <p:cNvSpPr txBox="1"/>
          <p:nvPr/>
        </p:nvSpPr>
        <p:spPr>
          <a:xfrm>
            <a:off x="2160123" y="7931150"/>
            <a:ext cx="35961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Proces zarabiania pieniędzy na filmach poprzez reklamy, członkostwo i treści sponsorowane.</a:t>
            </a:r>
            <a:endParaRPr sz="1700"/>
          </a:p>
        </p:txBody>
      </p:sp>
      <p:sp>
        <p:nvSpPr>
          <p:cNvPr id="297" name="Google Shape;297;p9"/>
          <p:cNvSpPr txBox="1"/>
          <p:nvPr/>
        </p:nvSpPr>
        <p:spPr>
          <a:xfrm>
            <a:off x="7344934" y="7930775"/>
            <a:ext cx="3596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Wyselekcjonowana lista filmów odtwarzanych po kolei, często uporządkowanych według tematu lub kategorii.</a:t>
            </a:r>
            <a:endParaRPr sz="1600"/>
          </a:p>
        </p:txBody>
      </p:sp>
      <p:sp>
        <p:nvSpPr>
          <p:cNvPr id="298" name="Google Shape;298;p9"/>
          <p:cNvSpPr txBox="1"/>
          <p:nvPr/>
        </p:nvSpPr>
        <p:spPr>
          <a:xfrm>
            <a:off x="12529746" y="7931150"/>
            <a:ext cx="3596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Obraz reprezentujący film w serwisie YouTube, często zaprojektowany w celu przyciągnięcia widzów.</a:t>
            </a:r>
            <a:endParaRPr sz="1700"/>
          </a:p>
        </p:txBody>
      </p:sp>
      <p:grpSp>
        <p:nvGrpSpPr>
          <p:cNvPr id="299" name="Google Shape;299;p9"/>
          <p:cNvGrpSpPr/>
          <p:nvPr/>
        </p:nvGrpSpPr>
        <p:grpSpPr>
          <a:xfrm>
            <a:off x="2719044" y="3802427"/>
            <a:ext cx="2496375" cy="614778"/>
            <a:chOff x="0" y="0"/>
            <a:chExt cx="3328500" cy="819704"/>
          </a:xfrm>
        </p:grpSpPr>
        <p:sp>
          <p:nvSpPr>
            <p:cNvPr id="300" name="Google Shape;300;p9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9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KANAŁ</a:t>
              </a: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7293738" y="3802425"/>
            <a:ext cx="3715272" cy="614778"/>
            <a:chOff x="0" y="0"/>
            <a:chExt cx="3328500" cy="819704"/>
          </a:xfrm>
        </p:grpSpPr>
        <p:sp>
          <p:nvSpPr>
            <p:cNvPr id="303" name="Google Shape;303;p9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9"/>
            <p:cNvSpPr txBox="1"/>
            <p:nvPr/>
          </p:nvSpPr>
          <p:spPr>
            <a:xfrm>
              <a:off x="0" y="153350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TRANSMISJA NA ŻYWO</a:t>
              </a:r>
              <a:endParaRPr/>
            </a:p>
          </p:txBody>
        </p:sp>
      </p:grpSp>
      <p:grpSp>
        <p:nvGrpSpPr>
          <p:cNvPr id="305" name="Google Shape;305;p9"/>
          <p:cNvGrpSpPr/>
          <p:nvPr/>
        </p:nvGrpSpPr>
        <p:grpSpPr>
          <a:xfrm>
            <a:off x="13087321" y="3802427"/>
            <a:ext cx="2825550" cy="614778"/>
            <a:chOff x="0" y="0"/>
            <a:chExt cx="3767400" cy="819704"/>
          </a:xfrm>
        </p:grpSpPr>
        <p:sp>
          <p:nvSpPr>
            <p:cNvPr id="306" name="Google Shape;306;p9"/>
            <p:cNvSpPr/>
            <p:nvPr/>
          </p:nvSpPr>
          <p:spPr>
            <a:xfrm>
              <a:off x="0" y="0"/>
              <a:ext cx="3764560" cy="819704"/>
            </a:xfrm>
            <a:custGeom>
              <a:rect b="b" l="l" r="r" t="t"/>
              <a:pathLst>
                <a:path extrusionOk="0" h="687383" w="3156864">
                  <a:moveTo>
                    <a:pt x="3032404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2404" y="0"/>
                  </a:lnTo>
                  <a:cubicBezTo>
                    <a:pt x="3100984" y="0"/>
                    <a:pt x="3156864" y="55880"/>
                    <a:pt x="3156864" y="124460"/>
                  </a:cubicBezTo>
                  <a:lnTo>
                    <a:pt x="3156864" y="562923"/>
                  </a:lnTo>
                  <a:cubicBezTo>
                    <a:pt x="3156864" y="631503"/>
                    <a:pt x="3100984" y="687383"/>
                    <a:pt x="3032404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9"/>
            <p:cNvSpPr txBox="1"/>
            <p:nvPr/>
          </p:nvSpPr>
          <p:spPr>
            <a:xfrm>
              <a:off x="0" y="189012"/>
              <a:ext cx="3767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SUBSKRYBUJ</a:t>
              </a:r>
              <a:endParaRPr/>
            </a:p>
          </p:txBody>
        </p:sp>
      </p:grpSp>
      <p:grpSp>
        <p:nvGrpSpPr>
          <p:cNvPr id="308" name="Google Shape;308;p9"/>
          <p:cNvGrpSpPr/>
          <p:nvPr/>
        </p:nvGrpSpPr>
        <p:grpSpPr>
          <a:xfrm>
            <a:off x="2524569" y="7182204"/>
            <a:ext cx="2867175" cy="614778"/>
            <a:chOff x="0" y="0"/>
            <a:chExt cx="3822900" cy="819704"/>
          </a:xfrm>
        </p:grpSpPr>
        <p:sp>
          <p:nvSpPr>
            <p:cNvPr id="309" name="Google Shape;309;p9"/>
            <p:cNvSpPr/>
            <p:nvPr/>
          </p:nvSpPr>
          <p:spPr>
            <a:xfrm>
              <a:off x="0" y="0"/>
              <a:ext cx="3820242" cy="819704"/>
            </a:xfrm>
            <a:custGeom>
              <a:rect b="b" l="l" r="r" t="t"/>
              <a:pathLst>
                <a:path extrusionOk="0" h="687383" w="3203557">
                  <a:moveTo>
                    <a:pt x="3079097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79097" y="0"/>
                  </a:lnTo>
                  <a:cubicBezTo>
                    <a:pt x="3147677" y="0"/>
                    <a:pt x="3203557" y="55880"/>
                    <a:pt x="3203557" y="124460"/>
                  </a:cubicBezTo>
                  <a:lnTo>
                    <a:pt x="3203557" y="562923"/>
                  </a:lnTo>
                  <a:cubicBezTo>
                    <a:pt x="3203557" y="631503"/>
                    <a:pt x="3147677" y="687383"/>
                    <a:pt x="3079097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9"/>
            <p:cNvSpPr txBox="1"/>
            <p:nvPr/>
          </p:nvSpPr>
          <p:spPr>
            <a:xfrm>
              <a:off x="0" y="189012"/>
              <a:ext cx="3822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MONETYZACJA</a:t>
              </a:r>
              <a:endParaRPr/>
            </a:p>
          </p:txBody>
        </p:sp>
      </p:grpSp>
      <p:grpSp>
        <p:nvGrpSpPr>
          <p:cNvPr id="311" name="Google Shape;311;p9"/>
          <p:cNvGrpSpPr/>
          <p:nvPr/>
        </p:nvGrpSpPr>
        <p:grpSpPr>
          <a:xfrm>
            <a:off x="7895804" y="7182204"/>
            <a:ext cx="2496375" cy="614778"/>
            <a:chOff x="0" y="0"/>
            <a:chExt cx="3328500" cy="819704"/>
          </a:xfrm>
        </p:grpSpPr>
        <p:sp>
          <p:nvSpPr>
            <p:cNvPr id="312" name="Google Shape;312;p9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227C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9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PLAY</a:t>
              </a:r>
              <a:r>
                <a:rPr b="0" i="0" lang="en-US" sz="2499" u="none" cap="none" strike="noStrike">
                  <a:solidFill>
                    <a:srgbClr val="F0C600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LISTA</a:t>
              </a:r>
              <a:endParaRPr/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13079592" y="7182204"/>
            <a:ext cx="2496375" cy="614778"/>
            <a:chOff x="0" y="0"/>
            <a:chExt cx="3328500" cy="819704"/>
          </a:xfrm>
        </p:grpSpPr>
        <p:sp>
          <p:nvSpPr>
            <p:cNvPr id="315" name="Google Shape;315;p9"/>
            <p:cNvSpPr/>
            <p:nvPr/>
          </p:nvSpPr>
          <p:spPr>
            <a:xfrm>
              <a:off x="0" y="0"/>
              <a:ext cx="3326132" cy="819704"/>
            </a:xfrm>
            <a:custGeom>
              <a:rect b="b" l="l" r="r" t="t"/>
              <a:pathLst>
                <a:path extrusionOk="0" h="687383" w="2789209">
                  <a:moveTo>
                    <a:pt x="2664749" y="687383"/>
                  </a:moveTo>
                  <a:lnTo>
                    <a:pt x="124460" y="687383"/>
                  </a:lnTo>
                  <a:cubicBezTo>
                    <a:pt x="55880" y="687383"/>
                    <a:pt x="0" y="631503"/>
                    <a:pt x="0" y="5629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64749" y="0"/>
                  </a:lnTo>
                  <a:cubicBezTo>
                    <a:pt x="2733329" y="0"/>
                    <a:pt x="2789209" y="55880"/>
                    <a:pt x="2789209" y="124460"/>
                  </a:cubicBezTo>
                  <a:lnTo>
                    <a:pt x="2789209" y="562923"/>
                  </a:lnTo>
                  <a:cubicBezTo>
                    <a:pt x="2789209" y="631503"/>
                    <a:pt x="2733329" y="687383"/>
                    <a:pt x="2664749" y="687383"/>
                  </a:cubicBezTo>
                  <a:close/>
                </a:path>
              </a:pathLst>
            </a:custGeom>
            <a:solidFill>
              <a:srgbClr val="F0C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9"/>
            <p:cNvSpPr txBox="1"/>
            <p:nvPr/>
          </p:nvSpPr>
          <p:spPr>
            <a:xfrm>
              <a:off x="0" y="189012"/>
              <a:ext cx="3328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287D7D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Miniatura</a:t>
              </a:r>
              <a:endParaRPr/>
            </a:p>
          </p:txBody>
        </p:sp>
      </p:grpSp>
      <p:sp>
        <p:nvSpPr>
          <p:cNvPr id="317" name="Google Shape;317;p9"/>
          <p:cNvSpPr txBox="1"/>
          <p:nvPr/>
        </p:nvSpPr>
        <p:spPr>
          <a:xfrm>
            <a:off x="2382958" y="682291"/>
            <a:ext cx="13522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7C0086"/>
                </a:solidFill>
              </a:rPr>
              <a:t>Terminologia </a:t>
            </a:r>
            <a:r>
              <a:rPr b="1" i="0" lang="en-US" sz="80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sz="8000"/>
          </a:p>
        </p:txBody>
      </p:sp>
      <p:sp>
        <p:nvSpPr>
          <p:cNvPr id="318" name="Google Shape;318;p9"/>
          <p:cNvSpPr/>
          <p:nvPr/>
        </p:nvSpPr>
        <p:spPr>
          <a:xfrm>
            <a:off x="268919" y="230482"/>
            <a:ext cx="1231644" cy="1231644"/>
          </a:xfrm>
          <a:custGeom>
            <a:rect b="b" l="l" r="r" t="t"/>
            <a:pathLst>
              <a:path extrusionOk="0"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9"/>
          <p:cNvSpPr/>
          <p:nvPr/>
        </p:nvSpPr>
        <p:spPr>
          <a:xfrm>
            <a:off x="15905042" y="703862"/>
            <a:ext cx="1516530" cy="1516530"/>
          </a:xfrm>
          <a:custGeom>
            <a:rect b="b" l="l" r="r" t="t"/>
            <a:pathLst>
              <a:path extrusionOk="0" h="1516530" w="1516530">
                <a:moveTo>
                  <a:pt x="0" y="0"/>
                </a:moveTo>
                <a:lnTo>
                  <a:pt x="1516530" y="0"/>
                </a:lnTo>
                <a:lnTo>
                  <a:pt x="1516530" y="1516529"/>
                </a:lnTo>
                <a:lnTo>
                  <a:pt x="0" y="1516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9"/>
          <p:cNvSpPr txBox="1"/>
          <p:nvPr/>
        </p:nvSpPr>
        <p:spPr>
          <a:xfrm>
            <a:off x="17259300" y="9201150"/>
            <a:ext cx="152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/>
          </a:p>
        </p:txBody>
      </p:sp>
      <p:sp>
        <p:nvSpPr>
          <p:cNvPr id="321" name="Google Shape;321;p9"/>
          <p:cNvSpPr txBox="1"/>
          <p:nvPr/>
        </p:nvSpPr>
        <p:spPr>
          <a:xfrm>
            <a:off x="3741576" y="2590800"/>
            <a:ext cx="1080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7C0086"/>
                </a:solidFill>
                <a:latin typeface="Arial"/>
                <a:ea typeface="Arial"/>
                <a:cs typeface="Arial"/>
                <a:sym typeface="Arial"/>
              </a:rPr>
              <a:t>OGÓLNE TERMINY UŻYWANE W SERWISIE YOUTUBE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