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8288000" cy="10287000"/>
  <p:notesSz cx="6858000" cy="9144000"/>
  <p:embeddedFontLst>
    <p:embeddedFont>
      <p:font typeface="Canva Sans Bold" charset="1" panose="020B0803030501040103"/>
      <p:regular r:id="rId39"/>
    </p:embeddedFont>
    <p:embeddedFont>
      <p:font typeface="Canva Sans" charset="1" panose="020B0503030501040103"/>
      <p:regular r:id="rId40"/>
    </p:embeddedFont>
    <p:embeddedFont>
      <p:font typeface="Helveticish Bold" charset="1" panose="020B0704020202020204"/>
      <p:regular r:id="rId41"/>
    </p:embeddedFont>
    <p:embeddedFont>
      <p:font typeface="Now Heavy" charset="1" panose="00000A00000000000000"/>
      <p:regular r:id="rId42"/>
    </p:embeddedFont>
    <p:embeddedFont>
      <p:font typeface="Open Sans Extra Bold" charset="1" panose="020B0906030804020204"/>
      <p:regular r:id="rId43"/>
    </p:embeddedFont>
    <p:embeddedFont>
      <p:font typeface="Open Sans 1" charset="1" panose="020B0606030504020204"/>
      <p:regular r:id="rId44"/>
    </p:embeddedFont>
    <p:embeddedFont>
      <p:font typeface="Kollektif Bold" charset="1" panose="020B0604020101010102"/>
      <p:regular r:id="rId45"/>
    </p:embeddedFont>
    <p:embeddedFont>
      <p:font typeface="Open Sans 2 Bold" charset="1" panose="00000000000000000000"/>
      <p:regular r:id="rId46"/>
    </p:embeddedFont>
    <p:embeddedFont>
      <p:font typeface="Open Sans 2" charset="1" panose="00000000000000000000"/>
      <p:regular r:id="rId47"/>
    </p:embeddedFont>
    <p:embeddedFont>
      <p:font typeface="Arial MT Pro Bold" charset="1" panose="020B0802020202020204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42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4.jpe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Relationship Id="rId4" Target="../media/image58.png" Type="http://schemas.openxmlformats.org/officeDocument/2006/relationships/image"/><Relationship Id="rId5" Target="https://www.remcreadwomen.eu" TargetMode="External" Type="http://schemas.openxmlformats.org/officeDocument/2006/relationships/hyperlink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5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720514" y="6091195"/>
            <a:ext cx="3297043" cy="0"/>
          </a:xfrm>
          <a:prstGeom prst="line">
            <a:avLst/>
          </a:prstGeom>
          <a:ln cap="flat" w="133350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35690" y="22806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927" r="0" b="-175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5690" y="8894778"/>
            <a:ext cx="4241790" cy="869567"/>
          </a:xfrm>
          <a:custGeom>
            <a:avLst/>
            <a:gdLst/>
            <a:ahLst/>
            <a:cxnLst/>
            <a:rect r="r" b="b" t="t" l="l"/>
            <a:pathLst>
              <a:path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599307" y="52007"/>
            <a:ext cx="7502835" cy="10182986"/>
            <a:chOff x="0" y="0"/>
            <a:chExt cx="5508686" cy="74764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8686" cy="7475220"/>
            </a:xfrm>
            <a:custGeom>
              <a:avLst/>
              <a:gdLst/>
              <a:ahLst/>
              <a:cxnLst/>
              <a:rect r="r" b="b" t="t" l="l"/>
              <a:pathLst>
                <a:path h="7475220" w="5508686">
                  <a:moveTo>
                    <a:pt x="395729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395729" y="742950"/>
                  </a:lnTo>
                  <a:lnTo>
                    <a:pt x="395729" y="6818630"/>
                  </a:lnTo>
                  <a:close/>
                  <a:moveTo>
                    <a:pt x="942045" y="438150"/>
                  </a:moveTo>
                  <a:lnTo>
                    <a:pt x="451761" y="438150"/>
                  </a:lnTo>
                  <a:lnTo>
                    <a:pt x="451761" y="7113270"/>
                  </a:lnTo>
                  <a:lnTo>
                    <a:pt x="942045" y="7113270"/>
                  </a:lnTo>
                  <a:lnTo>
                    <a:pt x="942045" y="438150"/>
                  </a:lnTo>
                  <a:close/>
                  <a:moveTo>
                    <a:pt x="1362288" y="0"/>
                  </a:moveTo>
                  <a:lnTo>
                    <a:pt x="1097885" y="0"/>
                  </a:lnTo>
                  <a:lnTo>
                    <a:pt x="1097885" y="7103110"/>
                  </a:lnTo>
                  <a:lnTo>
                    <a:pt x="1362288" y="7103110"/>
                  </a:lnTo>
                  <a:lnTo>
                    <a:pt x="1362288" y="0"/>
                  </a:lnTo>
                  <a:close/>
                  <a:moveTo>
                    <a:pt x="4624424" y="6370320"/>
                  </a:moveTo>
                  <a:lnTo>
                    <a:pt x="5020153" y="6370320"/>
                  </a:lnTo>
                  <a:lnTo>
                    <a:pt x="5020153" y="294640"/>
                  </a:lnTo>
                  <a:lnTo>
                    <a:pt x="4624424" y="294640"/>
                  </a:lnTo>
                  <a:lnTo>
                    <a:pt x="4624424" y="6370320"/>
                  </a:lnTo>
                  <a:close/>
                  <a:moveTo>
                    <a:pt x="5112957" y="6404610"/>
                  </a:moveTo>
                  <a:lnTo>
                    <a:pt x="5508686" y="6404610"/>
                  </a:lnTo>
                  <a:lnTo>
                    <a:pt x="5508686" y="1520190"/>
                  </a:lnTo>
                  <a:lnTo>
                    <a:pt x="5112957" y="1520190"/>
                  </a:lnTo>
                  <a:lnTo>
                    <a:pt x="5112957" y="6404610"/>
                  </a:lnTo>
                  <a:close/>
                  <a:moveTo>
                    <a:pt x="4076357" y="6675120"/>
                  </a:moveTo>
                  <a:lnTo>
                    <a:pt x="4566641" y="6675120"/>
                  </a:lnTo>
                  <a:lnTo>
                    <a:pt x="4566641" y="0"/>
                  </a:lnTo>
                  <a:lnTo>
                    <a:pt x="4076357" y="0"/>
                  </a:lnTo>
                  <a:lnTo>
                    <a:pt x="4076357" y="6675120"/>
                  </a:lnTo>
                  <a:close/>
                  <a:moveTo>
                    <a:pt x="3657865" y="7113270"/>
                  </a:moveTo>
                  <a:lnTo>
                    <a:pt x="3922268" y="7113270"/>
                  </a:lnTo>
                  <a:lnTo>
                    <a:pt x="3922268" y="10160"/>
                  </a:lnTo>
                  <a:lnTo>
                    <a:pt x="3657865" y="10160"/>
                  </a:lnTo>
                  <a:lnTo>
                    <a:pt x="3657865" y="7113270"/>
                  </a:lnTo>
                  <a:close/>
                  <a:moveTo>
                    <a:pt x="1744008" y="372110"/>
                  </a:moveTo>
                  <a:lnTo>
                    <a:pt x="1479606" y="372110"/>
                  </a:lnTo>
                  <a:lnTo>
                    <a:pt x="1479606" y="7475220"/>
                  </a:lnTo>
                  <a:lnTo>
                    <a:pt x="1744008" y="7475220"/>
                  </a:lnTo>
                  <a:lnTo>
                    <a:pt x="1744008" y="372110"/>
                  </a:lnTo>
                  <a:close/>
                  <a:moveTo>
                    <a:pt x="3521287" y="148590"/>
                  </a:moveTo>
                  <a:lnTo>
                    <a:pt x="1814049" y="148590"/>
                  </a:lnTo>
                  <a:lnTo>
                    <a:pt x="1814049" y="7251700"/>
                  </a:lnTo>
                  <a:lnTo>
                    <a:pt x="3521287" y="7251700"/>
                  </a:lnTo>
                  <a:lnTo>
                    <a:pt x="3521287" y="148590"/>
                  </a:lnTo>
                  <a:close/>
                </a:path>
              </a:pathLst>
            </a:custGeom>
            <a:blipFill>
              <a:blip r:embed="rId4">
                <a:alphaModFix amt="86000"/>
              </a:blip>
              <a:stretch>
                <a:fillRect l="-80014" t="0" r="-23279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35690" y="3812115"/>
            <a:ext cx="9381867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ar-EG" b="true" sz="44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مقدمة في وسائل التواصل الاجتماعي</a:t>
            </a:r>
          </a:p>
          <a:p>
            <a:pPr algn="r" rtl="true">
              <a:lnSpc>
                <a:spcPts val="6299"/>
              </a:lnSpc>
            </a:pPr>
            <a:r>
              <a:rPr lang="ar-EG" b="true" sz="4499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ورشة عمل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0135" y="6786520"/>
            <a:ext cx="9697422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b="true" sz="2400" spc="480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[</a:t>
            </a:r>
            <a:r>
              <a:rPr lang="ar-EG" b="true" sz="2400" spc="480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الوحدة </a:t>
            </a:r>
            <a:r>
              <a:rPr lang="en-US" b="true" sz="2400" spc="480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ar-EG" b="true" sz="2400" spc="480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• التربية الرقمية في خدمة التدريب</a:t>
            </a:r>
            <a:r>
              <a:rPr lang="en-US" b="true" sz="2400" spc="480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]</a:t>
            </a:r>
          </a:p>
          <a:p>
            <a:pPr algn="r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المصطلحات العامة على تيك توك (</a:t>
            </a: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TIKTOK</a:t>
            </a: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اسم يُطلق على مستخدمي تيك توك الذين ينشرون مقاطع الفيديو القصيرة الفريدة.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ميزة تتيح للمستخدم إنشاء فيديو بجانب فيديو موجود مسبقًا، غالبًا للرد أو التفاعل.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ميزة تسمح للمستخدمين بإضافة مقطع من فيديو شخص آخر داخل فيديو خاص بهم.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الخلاصة الرئيسية لتيك توك، حيث يُعرض محتوى مُختار حسب اهتمامات وسلوك المستخدم.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38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النصوص المصاحبة للفيديوهات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اتجاه يشارك فيه المستخدمون عبر نشاط معين باستخدام صوت أو وسم محدد.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000802"/>
            <a:ext cx="2496392" cy="958120"/>
            <a:chOff x="0" y="0"/>
            <a:chExt cx="3328523" cy="12774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المُنشئ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(CREATOR)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DUET (</a:t>
              </a: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الثنائي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)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STITCH (</a:t>
              </a: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الخياطة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)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6496404"/>
            <a:ext cx="2867241" cy="1301020"/>
            <a:chOff x="0" y="0"/>
            <a:chExt cx="3822988" cy="17346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822988" cy="1734694"/>
              <a:chOff x="0" y="0"/>
              <a:chExt cx="3203557" cy="145362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203557" cy="1453625"/>
              </a:xfrm>
              <a:custGeom>
                <a:avLst/>
                <a:gdLst/>
                <a:ahLst/>
                <a:cxnLst/>
                <a:rect r="r" b="b" t="t" l="l"/>
                <a:pathLst>
                  <a:path h="1453625" w="3203557">
                    <a:moveTo>
                      <a:pt x="3079097" y="1453625"/>
                    </a:moveTo>
                    <a:lnTo>
                      <a:pt x="124460" y="1453625"/>
                    </a:lnTo>
                    <a:cubicBezTo>
                      <a:pt x="55880" y="1453625"/>
                      <a:pt x="0" y="1397745"/>
                      <a:pt x="0" y="13291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79097" y="0"/>
                    </a:lnTo>
                    <a:cubicBezTo>
                      <a:pt x="3147677" y="0"/>
                      <a:pt x="3203557" y="55880"/>
                      <a:pt x="3203557" y="124460"/>
                    </a:cubicBezTo>
                    <a:lnTo>
                      <a:pt x="3203557" y="1329165"/>
                    </a:lnTo>
                    <a:cubicBezTo>
                      <a:pt x="3203557" y="1397745"/>
                      <a:pt x="3147677" y="1453625"/>
                      <a:pt x="3079097" y="1453625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822988" cy="13948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صفحة "لك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"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(FOR YOU PAGE – FYP)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6496404"/>
            <a:ext cx="2496392" cy="1301020"/>
            <a:chOff x="0" y="0"/>
            <a:chExt cx="3328523" cy="17346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1734694"/>
              <a:chOff x="0" y="0"/>
              <a:chExt cx="2789209" cy="14536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1453625"/>
              </a:xfrm>
              <a:custGeom>
                <a:avLst/>
                <a:gdLst/>
                <a:ahLst/>
                <a:cxnLst/>
                <a:rect r="r" b="b" t="t" l="l"/>
                <a:pathLst>
                  <a:path h="1453625" w="2789209">
                    <a:moveTo>
                      <a:pt x="2664749" y="1453625"/>
                    </a:moveTo>
                    <a:lnTo>
                      <a:pt x="124460" y="1453625"/>
                    </a:lnTo>
                    <a:cubicBezTo>
                      <a:pt x="55880" y="1453625"/>
                      <a:pt x="0" y="1397745"/>
                      <a:pt x="0" y="13291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1329165"/>
                    </a:lnTo>
                    <a:cubicBezTo>
                      <a:pt x="2789209" y="1397745"/>
                      <a:pt x="2733329" y="1453625"/>
                      <a:pt x="2664749" y="1453625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13948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التسميات التوضيحية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(CAPTIONS)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6839304"/>
            <a:ext cx="2496392" cy="958120"/>
            <a:chOff x="0" y="0"/>
            <a:chExt cx="3328523" cy="12774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التحدي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(CHALLENGE)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مصطلحات عامة -  تيك توك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3696" y="596566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7" y="0"/>
                </a:lnTo>
                <a:lnTo>
                  <a:pt x="1540097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73315" y="-527685"/>
            <a:ext cx="10814685" cy="10814685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1875" t="0" r="-743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أسئلة للتفكير و التأمل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5389257"/>
            <a:ext cx="7283542" cy="2998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هل كنت تعرف هذه المصطلحات؟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ما المصطلحات الأخرى التي يمكنك إضافتها؟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3192038">
            <a:off x="5903452" y="6825278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1"/>
                </a:moveTo>
                <a:lnTo>
                  <a:pt x="2109891" y="2702101"/>
                </a:lnTo>
                <a:lnTo>
                  <a:pt x="2109891" y="0"/>
                </a:lnTo>
                <a:lnTo>
                  <a:pt x="0" y="0"/>
                </a:lnTo>
                <a:lnTo>
                  <a:pt x="0" y="270210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47257" y="601574"/>
            <a:ext cx="8463083" cy="846308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5474" t="-16657" r="-39907" b="-19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8919" y="3906373"/>
            <a:ext cx="7855939" cy="3489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288"/>
              </a:lnSpc>
            </a:pPr>
            <a:r>
              <a:rPr lang="ar-EG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نظرة عامة على منصات</a:t>
            </a:r>
            <a:r>
              <a:rPr lang="ar-EG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التواصل الاجتماعي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90408" y="313410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 </a:t>
            </a:r>
            <a:r>
              <a:rPr lang="en-US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2.1.2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الخصائص الرئيسية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الفئة العمرية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390231" y="3941754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92181" y="6455885"/>
            <a:ext cx="3749704" cy="3831115"/>
          </a:xfrm>
          <a:custGeom>
            <a:avLst/>
            <a:gdLst/>
            <a:ahLst/>
            <a:cxnLst/>
            <a:rect r="r" b="b" t="t" l="l"/>
            <a:pathLst>
              <a:path h="3831115" w="3749704">
                <a:moveTo>
                  <a:pt x="0" y="0"/>
                </a:moveTo>
                <a:lnTo>
                  <a:pt x="3749704" y="0"/>
                </a:lnTo>
                <a:lnTo>
                  <a:pt x="3749704" y="3831115"/>
                </a:lnTo>
                <a:lnTo>
                  <a:pt x="0" y="383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5858203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محتوى بصري: يركز بشكل أساسي على مشاركة الصور والفيديو.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القصص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منشورات مؤقتة تستمر لمدة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24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ساعة.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الريلز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مقاطع فيديو قصيرة تصل إلى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90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ثانية.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IGTV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فيديوهات طويلة تصل إلى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60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دقيقة.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الوسوم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Hashtags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): لتصنيف المحتوى وزيادة إمكانية اكتشافه.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الرسائل المباشرة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DMs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): خاصية الرسائل الخاصة.</a:t>
            </a:r>
          </a:p>
          <a:p>
            <a:pPr algn="r" rtl="true">
              <a:lnSpc>
                <a:spcPts val="336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1784272" y="2047514"/>
            <a:ext cx="4761779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الأكثر شعبية بين الفئة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18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–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34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سنة.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تزايد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الاستخدام بين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35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–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44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سنة.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467184" y="587522"/>
            <a:ext cx="5326666" cy="2930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إنستغرام (</a:t>
            </a:r>
            <a:r>
              <a:rPr lang="en-US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INSTAGRAM</a:t>
            </a: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) –</a:t>
            </a:r>
          </a:p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 نظرة عامة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297984" y="756328"/>
            <a:ext cx="5701557" cy="3862070"/>
            <a:chOff x="0" y="0"/>
            <a:chExt cx="7602076" cy="514942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745067"/>
              <a:ext cx="7602076" cy="4404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السرد البصري: مثالي لإنشاء محتوى جذاب بصريًا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التفاعل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العالي: المستخدمون يتفاعلون من خلال الإعجابات، التعليقات والمشاركات.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التسويق عبر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المؤثرين: منصة قوية للحملات التي يقودها المؤثرون.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أداة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قوية للعلامات التجارية: مناسبة لبناء علامة شخصية أو تجارية قوية</a:t>
              </a:r>
            </a:p>
            <a:p>
              <a:pPr algn="r" rtl="true">
                <a:lnSpc>
                  <a:spcPts val="3360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9525"/>
              <a:ext cx="7602076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ar-EG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القوة</a:t>
              </a:r>
              <a:r>
                <a:rPr lang="en-US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7231" y="5526147"/>
            <a:ext cx="5893538" cy="3862070"/>
            <a:chOff x="0" y="0"/>
            <a:chExt cx="7858051" cy="514942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745067"/>
              <a:ext cx="7858051" cy="4404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الاعتماد على الخوارزمية: ظهور المحتوى يعتمد بشكل كبير على خوارزمية إنستغرام.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محدودية الروابط: رابط واحد قابل للنقر في السيرة الذاتية فقط، مما يحد من حركة المرور للمواقع الخارجية.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تشبّع المحتوى: المنافسة عالية جدًا مما يجعل التميز صعبًا.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9525"/>
              <a:ext cx="78580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00"/>
                </a:lnSpc>
              </a:pPr>
              <a:r>
                <a:rPr lang="ar-EG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الضعف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347" t="0" r="-80347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388" t="0" r="-83388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793849" y="2144580"/>
            <a:ext cx="5858203" cy="457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المنشورات: مشاركة نصوص، صور، فيديوهات وروابط.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القصص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منشورات مؤقتة تستمر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24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ساعة.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المجموعات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مساحات خاصة أو عامة للتفاعل المجتمعي.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الصفحات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للشركات، المنظمات والشخصيات العامة للتواصل مع المتابعين.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المتجر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Marketplace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): لشراء وبيع المنتجات.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الماسنجر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Messenger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): تطبيق مدمج للرسائل الفورية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83579" y="3810286"/>
            <a:ext cx="1638171" cy="1638171"/>
          </a:xfrm>
          <a:custGeom>
            <a:avLst/>
            <a:gdLst/>
            <a:ahLst/>
            <a:cxnLst/>
            <a:rect r="r" b="b" t="t" l="l"/>
            <a:pathLst>
              <a:path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45984" y="6172200"/>
            <a:ext cx="4166886" cy="4114800"/>
          </a:xfrm>
          <a:custGeom>
            <a:avLst/>
            <a:gdLst/>
            <a:ahLst/>
            <a:cxnLst/>
            <a:rect r="r" b="b" t="t" l="l"/>
            <a:pathLst>
              <a:path h="4114800" w="4166886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784272" y="2047514"/>
            <a:ext cx="4761779" cy="206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قاعدة مستخدمين واسعة تشمل جميع الأعمار.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شائع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بشكل خاص بين الفئة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25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–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55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سنة وما فوق.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467184" y="879634"/>
            <a:ext cx="4361384" cy="2930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فيسبوك (</a:t>
            </a: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F</a:t>
            </a:r>
            <a:r>
              <a:rPr lang="en-US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ACEBOOK</a:t>
            </a: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) –</a:t>
            </a:r>
          </a:p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 نظرة عامة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الخصائص الرئيسية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الفئة العمرية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519" t="0" r="-10885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336" t="0" r="-48532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297984" y="869256"/>
            <a:ext cx="5701557" cy="4281170"/>
            <a:chOff x="0" y="0"/>
            <a:chExt cx="7602076" cy="5708227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745067"/>
              <a:ext cx="7602076" cy="49631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الوصول الواسع: قاعدة مستخدمين كبيرة ومتنوعة تجعله منصة جيدة للوصول إلى فئات مختلفة.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بناء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المجتمعات: المجموعات والصفحات تساعد على إنشاء مجتمعات متفاعلة.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الترويج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للفعاليات: أداة رائعة لتنظيم وترويج الفعاليات.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التنوع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: يدعم أنواعًا مختلفة من المحتوى (نصوص، صور، فيديو).</a:t>
              </a:r>
            </a:p>
            <a:p>
              <a:pPr algn="r" rtl="true">
                <a:lnSpc>
                  <a:spcPts val="3360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7602076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ar-EG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القوة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197231" y="5913120"/>
            <a:ext cx="5893538" cy="3862070"/>
            <a:chOff x="0" y="0"/>
            <a:chExt cx="7858051" cy="5149427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745067"/>
              <a:ext cx="7858051" cy="4404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انخفاض تفاعل الشباب: المستخدمون الأصغر سنًا ينتقلون إلى منصات مثل إنستغرام وتيك توك.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تحديات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الخوارزمية: الوصول الطبيعي محدود بسبب تغييرات الخوارزميات.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مخاوف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الخصوصية: قلق مستمر بشأن خصوصية البيانات وسوء استخدامها.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فائض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المحتوى: حجم كبير من المنشورات يجعل من السهل تجاهل المحتوى المهم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78580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00"/>
                </a:lnSpc>
              </a:pPr>
              <a:r>
                <a:rPr lang="ar-EG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الضعف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793849" y="2144580"/>
            <a:ext cx="5858203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الفيديوهات الطويلة: مثالية للدروس، المدونات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Vlogs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)، الندوات التعليمية.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القنوات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يمكن للمستخدمين الاشتراك لمتابعة منشئي المحتوى.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قوائم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التشغيل: تنظيم الفيديوهات لتسهيل المشاهدة.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البث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المباشر: تمكين صانعي المحتوى من بث أحداث مباشرة.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التعليقات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وسيلة تفاعل المستخدمين مع المحتوى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784272" y="6172200"/>
            <a:ext cx="3888486" cy="4114800"/>
          </a:xfrm>
          <a:custGeom>
            <a:avLst/>
            <a:gdLst/>
            <a:ahLst/>
            <a:cxnLst/>
            <a:rect r="r" b="b" t="t" l="l"/>
            <a:pathLst>
              <a:path h="4114800" w="3888486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84272" y="2047514"/>
            <a:ext cx="4761779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مستخدمون من نطاق عمري واسع، خاصة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18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–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49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سنة.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مستخدم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عالمي، متاح لجمهور متنوع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7184" y="879634"/>
            <a:ext cx="4361384" cy="2930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يوتيوب</a:t>
            </a: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(YOUTUB</a:t>
            </a:r>
            <a:r>
              <a:rPr lang="en-US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E)</a:t>
            </a:r>
          </a:p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– </a:t>
            </a:r>
          </a:p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نظرة عامة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الخصائص الرئيسية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الفئة العمرية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451470" y="4408791"/>
            <a:ext cx="1985700" cy="1469418"/>
          </a:xfrm>
          <a:custGeom>
            <a:avLst/>
            <a:gdLst/>
            <a:ahLst/>
            <a:cxnLst/>
            <a:rect r="r" b="b" t="t" l="l"/>
            <a:pathLst>
              <a:path h="1469418" w="1985700">
                <a:moveTo>
                  <a:pt x="0" y="0"/>
                </a:moveTo>
                <a:lnTo>
                  <a:pt x="1985700" y="0"/>
                </a:lnTo>
                <a:lnTo>
                  <a:pt x="1985700" y="1469418"/>
                </a:lnTo>
                <a:lnTo>
                  <a:pt x="0" y="1469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297984" y="545465"/>
            <a:ext cx="5701557" cy="3862070"/>
            <a:chOff x="0" y="0"/>
            <a:chExt cx="7602076" cy="514942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745067"/>
              <a:ext cx="7602076" cy="4404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محتوى تعليمي: مصدر أساسي للدروس والمحاضرات.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قوة محرك البحث: جزء من جوجل، ما يجعل فيديوهات يوتيوب تظهر بترتيب عالٍ في نتائج البحث.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المحتوى طويل العمر: الفيديوهات الجيدة تظل جذابة وفعالة لفترة طويلة</a:t>
              </a:r>
            </a:p>
            <a:p>
              <a:pPr algn="r" rtl="true">
                <a:lnSpc>
                  <a:spcPts val="3360"/>
                </a:lnSpc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9525"/>
              <a:ext cx="7602076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ar-EG" sz="2500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القوة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7231" y="6041390"/>
            <a:ext cx="5893538" cy="3023870"/>
            <a:chOff x="0" y="0"/>
            <a:chExt cx="7858051" cy="4031827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745067"/>
              <a:ext cx="7858051" cy="32867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الجهد العالي: إنتاج فيديو عالي الجودة يتطلب وقتًا وموارد.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تشبع المحتوى: كمية هائلة من الفيديوهات تجعل التميز صعبًا.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إدارة التعليقات: قد تكون صعبة خصوصًا للقنوات الكبيرة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78580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00"/>
                </a:lnSpc>
              </a:pPr>
              <a:r>
                <a:rPr lang="ar-EG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الضعف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407" t="0" r="-97987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631" t="0" r="-76631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25713" y="3741059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30908" y="5829735"/>
            <a:ext cx="5400019" cy="4457265"/>
          </a:xfrm>
          <a:custGeom>
            <a:avLst/>
            <a:gdLst/>
            <a:ahLst/>
            <a:cxnLst/>
            <a:rect r="r" b="b" t="t" l="l"/>
            <a:pathLst>
              <a:path h="4457265" w="5400019">
                <a:moveTo>
                  <a:pt x="0" y="0"/>
                </a:moveTo>
                <a:lnTo>
                  <a:pt x="5400019" y="0"/>
                </a:lnTo>
                <a:lnTo>
                  <a:pt x="5400019" y="4457265"/>
                </a:lnTo>
                <a:lnTo>
                  <a:pt x="0" y="4457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793849" y="2144580"/>
            <a:ext cx="5137059" cy="416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مقاطع فيديو قصيرة تصل إلى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3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دقائق (الشائع بين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15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–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60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ثانية).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صفحة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"لك"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FYP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): الخلاصة الرئيسية المدفوعة بخوارزمية التوصية القوية.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التحديات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المشاركة في تحديات شائعة غالبًا باستخدام أصوات أو وسوم محددة.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الـ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Due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ts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والـ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Stitches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: التعاون أو الرد على محتوى الآخرين.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الفلاتر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والتأثيرات: أدوات متعددة لإثراء الفيديوهات إبداعيًا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84272" y="2047514"/>
            <a:ext cx="4761779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مهيمن عليه الشباب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13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–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24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سنة).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يزداد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استخدامه بين الفئات الأكبر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25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–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44</a:t>
            </a:r>
            <a:r>
              <a:rPr lang="ar-EG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سنة)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67184" y="879634"/>
            <a:ext cx="4361384" cy="2930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تيك توك (</a:t>
            </a: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TIKTOK</a:t>
            </a:r>
            <a:r>
              <a:rPr lang="ar-EG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)</a:t>
            </a: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 </a:t>
            </a:r>
          </a:p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–</a:t>
            </a:r>
          </a:p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  <a:rtl val="true"/>
              </a:rPr>
              <a:t> نظرة عامة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الخصائص الرئيسية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الفئة العمرية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390965" y="4941299"/>
            <a:ext cx="11534965" cy="11534919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49813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10800000">
            <a:off x="8594599" y="3961903"/>
            <a:ext cx="9357691" cy="1231644"/>
            <a:chOff x="0" y="0"/>
            <a:chExt cx="2464577" cy="3243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 rtl="true">
                <a:lnSpc>
                  <a:spcPts val="28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8543403" y="5315717"/>
            <a:ext cx="9357691" cy="1231644"/>
            <a:chOff x="0" y="0"/>
            <a:chExt cx="2464577" cy="3243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 rtl="true">
                <a:lnSpc>
                  <a:spcPts val="28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8543403" y="6671186"/>
            <a:ext cx="9357691" cy="1231644"/>
            <a:chOff x="0" y="0"/>
            <a:chExt cx="2464577" cy="3243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 rtl="true">
                <a:lnSpc>
                  <a:spcPts val="287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10800000">
            <a:off x="8543403" y="8026656"/>
            <a:ext cx="9357691" cy="1231644"/>
            <a:chOff x="0" y="0"/>
            <a:chExt cx="2464577" cy="3243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 rtl="true">
                <a:lnSpc>
                  <a:spcPts val="287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9373971" y="4194820"/>
            <a:ext cx="6322588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2940"/>
              </a:lnSpc>
              <a:spcBef>
                <a:spcPct val="0"/>
              </a:spcBef>
            </a:pPr>
            <a:r>
              <a:rPr lang="ar-EG" sz="21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المصطلحات الشائعة، وأنواع المنصات الإلكترونية وخصائصها/خدماتها.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548193" y="5637362"/>
            <a:ext cx="6148366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2940"/>
              </a:lnSpc>
            </a:pPr>
            <a:r>
              <a:rPr lang="ar-EG" sz="21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كيفية اختيار المنصة المناسبة للفئة المستهدفة.</a:t>
            </a:r>
          </a:p>
          <a:p>
            <a:pPr algn="r" rtl="true">
              <a:lnSpc>
                <a:spcPts val="2940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9144000" y="5452223"/>
            <a:ext cx="950167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9332833" y="6902448"/>
            <a:ext cx="6322588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2940"/>
              </a:lnSpc>
              <a:spcBef>
                <a:spcPct val="0"/>
              </a:spcBef>
            </a:pPr>
            <a:r>
              <a:rPr lang="ar-EG" sz="21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كيفية التعرف على مخاطر السلامة على وسائل التواصل الاجتماعي.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32833" y="8259573"/>
            <a:ext cx="6322588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2940"/>
              </a:lnSpc>
              <a:spcBef>
                <a:spcPct val="0"/>
              </a:spcBef>
            </a:pPr>
            <a:r>
              <a:rPr lang="ar-EG" sz="21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كيفية إنشاء "شخصية افتراضية" (</a:t>
            </a:r>
            <a:r>
              <a:rPr lang="en-US" sz="21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</a:rPr>
              <a:t>Persona</a:t>
            </a:r>
            <a:r>
              <a:rPr lang="ar-EG" sz="21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) للفئة المستهدفة.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752496" y="4004674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</a:pPr>
            <a:r>
              <a:rPr lang="en-US" b="true" sz="5500" spc="-110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752496" y="5399871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  <a:spcBef>
                <a:spcPct val="0"/>
              </a:spcBef>
            </a:pPr>
            <a:r>
              <a:rPr lang="en-US" b="true" sz="5500" spc="-110" u="none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711357" y="6712302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  <a:spcBef>
                <a:spcPct val="0"/>
              </a:spcBef>
            </a:pPr>
            <a:r>
              <a:rPr lang="en-US" b="true" sz="5500" spc="-110" u="none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711357" y="8069427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  <a:spcBef>
                <a:spcPct val="0"/>
              </a:spcBef>
            </a:pPr>
            <a:r>
              <a:rPr lang="en-US" b="true" sz="5500" spc="-110" u="none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grpSp>
        <p:nvGrpSpPr>
          <p:cNvPr name="Group 26" id="26"/>
          <p:cNvGrpSpPr/>
          <p:nvPr/>
        </p:nvGrpSpPr>
        <p:grpSpPr>
          <a:xfrm rot="-10800000">
            <a:off x="15923492" y="4356294"/>
            <a:ext cx="512788" cy="442862"/>
            <a:chOff x="0" y="0"/>
            <a:chExt cx="812800" cy="70196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10800000">
            <a:off x="15923492" y="5710936"/>
            <a:ext cx="512788" cy="442862"/>
            <a:chOff x="0" y="0"/>
            <a:chExt cx="812800" cy="70196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10800000">
            <a:off x="15923492" y="7109336"/>
            <a:ext cx="512788" cy="442862"/>
            <a:chOff x="0" y="0"/>
            <a:chExt cx="812800" cy="70196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10800000">
            <a:off x="15923492" y="8436231"/>
            <a:ext cx="512788" cy="442862"/>
            <a:chOff x="0" y="0"/>
            <a:chExt cx="812800" cy="70196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460627" y="2244863"/>
            <a:ext cx="7227822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60"/>
              </a:lnSpc>
            </a:pPr>
            <a:r>
              <a:rPr lang="ar-EG" b="true" sz="44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في هذه الورشة ستتعلم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293222" y="738505"/>
            <a:ext cx="5701557" cy="3862070"/>
            <a:chOff x="0" y="0"/>
            <a:chExt cx="7602076" cy="514942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745067"/>
              <a:ext cx="7602076" cy="4404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الإمكانية الفيروسية: المحتوى قد ينتشر بسرعة بفضل الخوارزمية.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التعبير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الإبداعي: يشجع على الابتكار في المحتوى.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التفاعل العالي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: المستخدمون يقضون وقتًا طويلاً على التطبيق.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تنوع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المحتوى: يدعم مجالات متعددة من الترفيه إلى التعليم</a:t>
              </a:r>
            </a:p>
            <a:p>
              <a:pPr algn="r" rtl="true">
                <a:lnSpc>
                  <a:spcPts val="3360"/>
                </a:lnSpc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9525"/>
              <a:ext cx="7602076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ar-EG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القوة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7231" y="6518331"/>
            <a:ext cx="5893538" cy="2604770"/>
            <a:chOff x="0" y="0"/>
            <a:chExt cx="7858051" cy="3473027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745067"/>
              <a:ext cx="7858051" cy="2727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عمر قصير للمحتوى: التريندات تتغير بسرعة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جمهور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محدود: يتركز بشكل كبير على الشباب.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مخاوف</a:t>
              </a:r>
              <a:r>
                <a:rPr lang="ar-EG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 val="true"/>
                </a:rPr>
                <a:t> الخصوصية: قلق مستمر بشأن بيانات المستخدمين، خصوصًا الشباب</a:t>
              </a:r>
            </a:p>
            <a:p>
              <a:pPr algn="r" rtl="true">
                <a:lnSpc>
                  <a:spcPts val="3360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78580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3000"/>
                </a:lnSpc>
              </a:pPr>
              <a:r>
                <a:rPr lang="ar-EG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  <a:rtl val="true"/>
                </a:rPr>
                <a:t>نقاط الضعف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09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606" t="0" r="-97657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2582957">
            <a:off x="4571965" y="6074308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19656" t="0" r="-1965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96083" y="2138018"/>
            <a:ext cx="6824011" cy="493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869"/>
              </a:lnSpc>
            </a:pPr>
            <a:r>
              <a:rPr lang="ar-EG" sz="61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لعبة البحث في وسائل التواصل الاجتماعي</a:t>
            </a:r>
          </a:p>
          <a:p>
            <a:pPr algn="l">
              <a:lnSpc>
                <a:spcPts val="7869"/>
              </a:lnSpc>
            </a:pPr>
            <a:r>
              <a:rPr lang="en-US" sz="61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(Social Media Scavenger Hunt)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45737" y="1433552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 </a:t>
            </a:r>
            <a:r>
              <a:rPr lang="en-US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2.2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440061" y="2796590"/>
            <a:ext cx="7117755" cy="6461710"/>
            <a:chOff x="0" y="0"/>
            <a:chExt cx="1874635" cy="17018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901258" y="5156851"/>
            <a:ext cx="6195360" cy="3767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قسّم المجموعة</a:t>
            </a: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إلى </a:t>
            </a:r>
            <a:r>
              <a:rPr lang="en-US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فرق، كل فريق يُكلف بمنصة تواصل اجتماعي.</a:t>
            </a:r>
          </a:p>
          <a:p>
            <a:pPr algn="r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أعطِ</a:t>
            </a: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كل فريق أوراق العمل الخاصة بالمهام.</a:t>
            </a:r>
          </a:p>
          <a:p>
            <a:pPr algn="r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لديهم</a:t>
            </a: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</a:t>
            </a:r>
            <a:r>
              <a:rPr lang="en-US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30</a:t>
            </a:r>
            <a:r>
              <a:rPr lang="ar-EG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دقيقة لإنجازها، ثم يقدمون النتائج.</a:t>
            </a:r>
          </a:p>
          <a:p>
            <a:pPr algn="r" rtl="true">
              <a:lnSpc>
                <a:spcPts val="4277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3655612" y="3247407"/>
            <a:ext cx="3441006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المهمة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557208" y="-443792"/>
            <a:ext cx="10730792" cy="10730792"/>
            <a:chOff x="0" y="0"/>
            <a:chExt cx="12700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11878" t="0" r="-11878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68919" y="3935780"/>
            <a:ext cx="7288289" cy="3241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616"/>
              </a:lnSpc>
            </a:pPr>
            <a:r>
              <a:rPr lang="ar-EG" b="true" sz="66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المخاطر وتدابير السلامة على وسائل التواصل الاجتماعي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3119379">
            <a:off x="5034204" y="6845271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89149" y="3011855"/>
            <a:ext cx="576351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</a:t>
            </a:r>
            <a:r>
              <a:rPr lang="ar-EG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2.3</a:t>
            </a:r>
          </a:p>
          <a:p>
            <a:pPr algn="l" marL="0" indent="0" lvl="0">
              <a:lnSpc>
                <a:spcPts val="3900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777" r="0" b="-167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41545" y="2796590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475866" y="3277972"/>
            <a:ext cx="3441006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المهمة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02743" y="5314629"/>
            <a:ext cx="6195360" cy="268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قسّم المجموعة إلى </a:t>
            </a: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  <a:r>
              <a:rPr lang="ar-EG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فرق أو أكثر.</a:t>
            </a:r>
          </a:p>
          <a:p>
            <a:pPr algn="r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أعطِ كل فريق سيناريو للنقاش وفقًا للأسئلة المحددة.</a:t>
            </a:r>
          </a:p>
          <a:p>
            <a:pPr algn="r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الوقت المتاح: </a:t>
            </a: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20</a:t>
            </a:r>
            <a:r>
              <a:rPr lang="ar-EG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دقيقة</a:t>
            </a:r>
          </a:p>
          <a:p>
            <a:pPr algn="r" rtl="true">
              <a:lnSpc>
                <a:spcPts val="4277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38400" y="471594"/>
            <a:ext cx="13411200" cy="380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9900"/>
              </a:lnSpc>
            </a:pPr>
            <a:r>
              <a:rPr lang="ar-EG" b="true" sz="9000" spc="-179">
                <a:solidFill>
                  <a:srgbClr val="2B2929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أهم قضايا السلامة على وسائل التواصل الاجتماعي</a:t>
            </a:r>
          </a:p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12878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9092" y="3848965"/>
            <a:ext cx="3335356" cy="798583"/>
            <a:chOff x="0" y="0"/>
            <a:chExt cx="4447142" cy="106477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4447142" cy="1064777"/>
              <a:chOff x="0" y="0"/>
              <a:chExt cx="1697367" cy="4064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17780" y="22860"/>
                <a:ext cx="1671968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671968">
                    <a:moveTo>
                      <a:pt x="1671968" y="180340"/>
                    </a:moveTo>
                    <a:cubicBezTo>
                      <a:pt x="1671968" y="81280"/>
                      <a:pt x="1591958" y="0"/>
                      <a:pt x="149162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491627" y="360680"/>
                    </a:lnTo>
                    <a:cubicBezTo>
                      <a:pt x="1590687" y="360680"/>
                      <a:pt x="1671968" y="279400"/>
                      <a:pt x="1671968" y="180340"/>
                    </a:cubicBezTo>
                    <a:close/>
                  </a:path>
                </a:pathLst>
              </a:custGeom>
              <a:solidFill>
                <a:srgbClr val="FFCB12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357653" y="251930"/>
              <a:ext cx="3731835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2B292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INSTAGRAM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182136" y="3868015"/>
            <a:ext cx="3355227" cy="789058"/>
            <a:chOff x="0" y="0"/>
            <a:chExt cx="4473636" cy="1052077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473636" cy="1052077"/>
              <a:chOff x="0" y="0"/>
              <a:chExt cx="1707480" cy="4064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17780" y="22860"/>
                <a:ext cx="1682080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682080">
                    <a:moveTo>
                      <a:pt x="1682080" y="180340"/>
                    </a:moveTo>
                    <a:cubicBezTo>
                      <a:pt x="1682080" y="81280"/>
                      <a:pt x="1602070" y="0"/>
                      <a:pt x="150174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501740" y="360680"/>
                    </a:lnTo>
                    <a:cubicBezTo>
                      <a:pt x="1600800" y="360680"/>
                      <a:pt x="1682080" y="279400"/>
                      <a:pt x="1682080" y="180340"/>
                    </a:cubicBezTo>
                    <a:close/>
                  </a:path>
                </a:pathLst>
              </a:custGeom>
              <a:solidFill>
                <a:srgbClr val="DD5642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359784" y="245580"/>
              <a:ext cx="3754068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FACEBOOK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945052" y="3848965"/>
            <a:ext cx="2897444" cy="789058"/>
            <a:chOff x="0" y="0"/>
            <a:chExt cx="3863259" cy="105207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863259" cy="1052077"/>
              <a:chOff x="0" y="0"/>
              <a:chExt cx="1474513" cy="4064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7780" y="22860"/>
                <a:ext cx="1449114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449114">
                    <a:moveTo>
                      <a:pt x="1449114" y="180340"/>
                    </a:moveTo>
                    <a:cubicBezTo>
                      <a:pt x="1449114" y="8128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8773" y="360680"/>
                    </a:lnTo>
                    <a:cubicBezTo>
                      <a:pt x="1367833" y="360680"/>
                      <a:pt x="1449114" y="279400"/>
                      <a:pt x="1449114" y="180340"/>
                    </a:cubicBezTo>
                    <a:close/>
                  </a:path>
                </a:pathLst>
              </a:custGeom>
              <a:solidFill>
                <a:srgbClr val="2F945C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310696" y="245580"/>
              <a:ext cx="3241867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TIKTOK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692716" y="3868015"/>
            <a:ext cx="2897444" cy="789058"/>
            <a:chOff x="0" y="0"/>
            <a:chExt cx="3863259" cy="1052077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863259" cy="1052077"/>
              <a:chOff x="0" y="0"/>
              <a:chExt cx="1474513" cy="4064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17780" y="22860"/>
                <a:ext cx="1449114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449114">
                    <a:moveTo>
                      <a:pt x="1449114" y="180340"/>
                    </a:moveTo>
                    <a:cubicBezTo>
                      <a:pt x="1449114" y="8128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8773" y="360680"/>
                    </a:lnTo>
                    <a:cubicBezTo>
                      <a:pt x="1367833" y="360680"/>
                      <a:pt x="1449114" y="279400"/>
                      <a:pt x="1449114" y="180340"/>
                    </a:cubicBezTo>
                    <a:close/>
                  </a:path>
                </a:pathLst>
              </a:custGeom>
              <a:solidFill>
                <a:srgbClr val="1BA1B8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310696" y="245580"/>
              <a:ext cx="3241867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YOUTUBE</a:t>
              </a:r>
            </a:p>
          </p:txBody>
        </p:sp>
      </p:grpSp>
      <p:sp>
        <p:nvSpPr>
          <p:cNvPr name="AutoShape 20" id="20"/>
          <p:cNvSpPr/>
          <p:nvPr/>
        </p:nvSpPr>
        <p:spPr>
          <a:xfrm rot="0">
            <a:off x="4641975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AutoShape 21" id="21"/>
          <p:cNvSpPr/>
          <p:nvPr/>
        </p:nvSpPr>
        <p:spPr>
          <a:xfrm rot="0">
            <a:off x="9448179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TextBox 22" id="22"/>
          <p:cNvSpPr txBox="true"/>
          <p:nvPr/>
        </p:nvSpPr>
        <p:spPr>
          <a:xfrm rot="0">
            <a:off x="511566" y="5387614"/>
            <a:ext cx="4130410" cy="246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6750"/>
              </a:lnSpc>
            </a:pPr>
            <a:r>
              <a:rPr lang="ar-EG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خروقات الخصوصية</a:t>
            </a:r>
          </a:p>
          <a:p>
            <a:pPr algn="ctr" rtl="true">
              <a:lnSpc>
                <a:spcPts val="6750"/>
              </a:lnSpc>
            </a:pPr>
            <a:r>
              <a:rPr lang="ar-EG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التنمر الإلكتروني</a:t>
            </a:r>
          </a:p>
          <a:p>
            <a:pPr algn="ctr" rtl="true" marL="0" indent="0" lvl="0">
              <a:lnSpc>
                <a:spcPts val="6750"/>
              </a:lnSpc>
            </a:pPr>
            <a:r>
              <a:rPr lang="ar-EG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ضغط المؤثرين.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321876" y="5387614"/>
            <a:ext cx="3075747" cy="246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6750"/>
              </a:lnSpc>
            </a:pPr>
            <a:r>
              <a:rPr lang="ar-EG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الأخبار المزيفة</a:t>
            </a:r>
          </a:p>
          <a:p>
            <a:pPr algn="ctr" rtl="true" marL="0" indent="0" lvl="0">
              <a:lnSpc>
                <a:spcPts val="6750"/>
              </a:lnSpc>
            </a:pPr>
            <a:r>
              <a:rPr lang="ar-EG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الخصوصية</a:t>
            </a:r>
          </a:p>
          <a:p>
            <a:pPr algn="ctr" rtl="true" marL="0" indent="0" lvl="0">
              <a:lnSpc>
                <a:spcPts val="6750"/>
              </a:lnSpc>
            </a:pPr>
            <a:r>
              <a:rPr lang="ar-EG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الاحتيال والتصيد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799021" y="5387614"/>
            <a:ext cx="3189504" cy="246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6750"/>
              </a:lnSpc>
            </a:pPr>
            <a:r>
              <a:rPr lang="ar-EG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التحديات والمخاطر</a:t>
            </a:r>
          </a:p>
          <a:p>
            <a:pPr algn="ctr" rtl="true">
              <a:lnSpc>
                <a:spcPts val="6750"/>
              </a:lnSpc>
            </a:pPr>
            <a:r>
              <a:rPr lang="ar-EG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انتهاك الخصوصية</a:t>
            </a:r>
          </a:p>
          <a:p>
            <a:pPr algn="ctr" rtl="true" marL="0" indent="0" lvl="0">
              <a:lnSpc>
                <a:spcPts val="6750"/>
              </a:lnSpc>
            </a:pPr>
            <a:r>
              <a:rPr lang="ar-EG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المحتوى غير المناسب.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132933" y="5387614"/>
            <a:ext cx="4017009" cy="246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6750"/>
              </a:lnSpc>
            </a:pPr>
            <a:r>
              <a:rPr lang="ar-EG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مشاكل حقوق الطبع والنشر الاحتيال خطاب الكراهية في</a:t>
            </a:r>
            <a:r>
              <a:rPr lang="ar-EG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</a:t>
            </a:r>
            <a:r>
              <a:rPr lang="ar-EG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التعليقات</a:t>
            </a:r>
          </a:p>
        </p:txBody>
      </p:sp>
      <p:sp>
        <p:nvSpPr>
          <p:cNvPr name="AutoShape 26" id="26"/>
          <p:cNvSpPr/>
          <p:nvPr/>
        </p:nvSpPr>
        <p:spPr>
          <a:xfrm rot="0">
            <a:off x="13664801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5944" t="0" r="-1594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true" rot="-3119379">
            <a:off x="5034204" y="6845271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535845" y="3912213"/>
            <a:ext cx="7855939" cy="3489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288"/>
              </a:lnSpc>
            </a:pPr>
            <a:r>
              <a:rPr lang="ar-EG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إنشاء شخصية افتراضية (</a:t>
            </a:r>
            <a:r>
              <a:rPr lang="en-US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Persona</a:t>
            </a:r>
            <a:r>
              <a:rPr lang="ar-EG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3833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</a:t>
            </a:r>
            <a:r>
              <a:rPr lang="ar-EG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2.4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7298" y="2699127"/>
            <a:ext cx="2812311" cy="3007819"/>
          </a:xfrm>
          <a:custGeom>
            <a:avLst/>
            <a:gdLst/>
            <a:ahLst/>
            <a:cxnLst/>
            <a:rect r="r" b="b" t="t" l="l"/>
            <a:pathLst>
              <a:path h="3007819" w="2812311">
                <a:moveTo>
                  <a:pt x="0" y="0"/>
                </a:moveTo>
                <a:lnTo>
                  <a:pt x="2812311" y="0"/>
                </a:lnTo>
                <a:lnTo>
                  <a:pt x="2812311" y="3007819"/>
                </a:lnTo>
                <a:lnTo>
                  <a:pt x="0" y="300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09609" y="6440371"/>
            <a:ext cx="2591491" cy="3022147"/>
          </a:xfrm>
          <a:custGeom>
            <a:avLst/>
            <a:gdLst/>
            <a:ahLst/>
            <a:cxnLst/>
            <a:rect r="r" b="b" t="t" l="l"/>
            <a:pathLst>
              <a:path h="3022147" w="2591491">
                <a:moveTo>
                  <a:pt x="0" y="0"/>
                </a:moveTo>
                <a:lnTo>
                  <a:pt x="2591491" y="0"/>
                </a:lnTo>
                <a:lnTo>
                  <a:pt x="2591491" y="3022147"/>
                </a:lnTo>
                <a:lnTo>
                  <a:pt x="0" y="302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66502" y="2984364"/>
            <a:ext cx="13392798" cy="5447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439"/>
              </a:lnSpc>
            </a:pPr>
            <a:r>
              <a:rPr lang="ar-EG" sz="33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ملف شخصي خيالي قائم على الجمهور المثالي الواقعي.</a:t>
            </a:r>
          </a:p>
          <a:p>
            <a:pPr algn="ctr" rtl="true">
              <a:lnSpc>
                <a:spcPts val="5439"/>
              </a:lnSpc>
            </a:pPr>
            <a:r>
              <a:rPr lang="ar-EG" sz="33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يصف الخلفية، الاحتياجات، الأهداف، التحديات، العادات، السلوكيات والدوافع.</a:t>
            </a:r>
          </a:p>
          <a:p>
            <a:pPr algn="ctr" rtl="true">
              <a:lnSpc>
                <a:spcPts val="5439"/>
              </a:lnSpc>
            </a:pPr>
          </a:p>
          <a:p>
            <a:pPr algn="ctr" rtl="true">
              <a:lnSpc>
                <a:spcPts val="5439"/>
              </a:lnSpc>
            </a:pPr>
            <a:r>
              <a:rPr lang="ar-EG" b="true" sz="33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يساعد على:</a:t>
            </a:r>
          </a:p>
          <a:p>
            <a:pPr algn="r" rtl="true" marL="734053" indent="-367026" lvl="1">
              <a:lnSpc>
                <a:spcPts val="5439"/>
              </a:lnSpc>
              <a:buFont typeface="Arial"/>
              <a:buChar char="•"/>
            </a:pPr>
            <a:r>
              <a:rPr lang="ar-EG" sz="33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رؤية العالم من منظور جمهورك.</a:t>
            </a:r>
          </a:p>
          <a:p>
            <a:pPr algn="r" rtl="true" marL="734053" indent="-367026" lvl="1">
              <a:lnSpc>
                <a:spcPts val="5439"/>
              </a:lnSpc>
              <a:buFont typeface="Arial"/>
              <a:buChar char="•"/>
            </a:pPr>
            <a:r>
              <a:rPr lang="ar-EG" sz="33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اختيار المنصة والصيغة المناسبة.</a:t>
            </a:r>
          </a:p>
          <a:p>
            <a:pPr algn="r" rtl="true" marL="734053" indent="-367026" lvl="1">
              <a:lnSpc>
                <a:spcPts val="5439"/>
              </a:lnSpc>
              <a:buFont typeface="Arial"/>
              <a:buChar char="•"/>
            </a:pPr>
            <a:r>
              <a:rPr lang="ar-EG" sz="33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التواصل بشكل يفهمه ويتفاعل معه</a:t>
            </a:r>
          </a:p>
          <a:p>
            <a:pPr algn="r" rtl="true">
              <a:lnSpc>
                <a:spcPts val="543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382958" y="682291"/>
            <a:ext cx="14527409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ما هي الشخصية الافتراضية؟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7" t="0" r="-382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41545" y="2796590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357097" y="2625140"/>
            <a:ext cx="3441006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المهمة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02743" y="4652272"/>
            <a:ext cx="6195360" cy="3384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604519" indent="-302260" lvl="1">
              <a:lnSpc>
                <a:spcPts val="3863"/>
              </a:lnSpc>
              <a:buFont typeface="Arial"/>
              <a:buChar char="•"/>
            </a:pPr>
            <a:r>
              <a:rPr lang="ar-EG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قسّم المشاركين إلى مجموعات صغيرة.</a:t>
            </a:r>
          </a:p>
          <a:p>
            <a:pPr algn="just" rtl="true" marL="604519" indent="-302260" lvl="1">
              <a:lnSpc>
                <a:spcPts val="3863"/>
              </a:lnSpc>
              <a:buFont typeface="Arial"/>
              <a:buChar char="•"/>
            </a:pPr>
            <a:r>
              <a:rPr lang="ar-EG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أعطِ كل مجموعة قالبًا لإنشاء شخصية افتراضية.</a:t>
            </a:r>
          </a:p>
          <a:p>
            <a:pPr algn="just" rtl="true" marL="604519" indent="-302260" lvl="1">
              <a:lnSpc>
                <a:spcPts val="3863"/>
              </a:lnSpc>
              <a:buFont typeface="Arial"/>
              <a:buChar char="•"/>
            </a:pPr>
            <a:r>
              <a:rPr lang="ar-EG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على كل مجموعة أن تُنشئ شخصية افتراضية مبنية على الأشخاص الذين يتعاملون معهم عادةً ويرغبون في الوصول إليهم بشكل أفضل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956674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56484" y="2990012"/>
            <a:ext cx="12802816" cy="6530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الاسم: أولينا.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العمر: </a:t>
            </a:r>
            <a:r>
              <a:rPr lang="en-US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35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سنة – أوكرانية، وصلت منذ </a:t>
            </a:r>
            <a:r>
              <a:rPr lang="en-US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أشهر، تعيش مع ابنها المراهق.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اللغة: الأوكرانية، بعض البولندية، القليل من الإنجليزية.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الأجهزة: آيفون متوسط مع شريحة مدفوعة مسبقًا، واي فاي عام أحيانًا.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المهارات الرقمية: متوسطة – تستخدم فيسبوك، إنستغرام، تيليغرام، يوتيوب؛ تنزّل التطبيقات؛ ليست واثقة دائمًا من إعدادات الخصوصية.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الروتين اليومي: تعمل بدوام جزئي في متجر محلي، متصلة بالإنترنت غالبًا أثناء استراحة الغداء والمساء (</a:t>
            </a:r>
            <a:r>
              <a:rPr lang="en-US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–</a:t>
            </a:r>
            <a:r>
              <a:rPr lang="en-US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ساعة يوميًا).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الأهداف: تحسين اللغة المحلية (البولندية)، العثور على عمل أو تدريب مهني، البقاء على اتصال مع العائلة في أوكرانيا، متابعة أخبار المجتمع المحلي.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التحديات: شبكة اجتماعية محدودة، صعوبة في التحقق من المعلومات الموثوقة، قلق من الاحتيال والمعلومات المضللة، صعوبة أحيانًا في المواقع الحكومية.</a:t>
            </a:r>
          </a:p>
          <a:p>
            <a:pPr algn="r" rtl="true">
              <a:lnSpc>
                <a:spcPts val="399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382958" y="286666"/>
            <a:ext cx="13522084" cy="2543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مثال لشخصية افتراضية</a:t>
            </a: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(Persona Example)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743945" y="4619196"/>
            <a:ext cx="5554448" cy="5667804"/>
          </a:xfrm>
          <a:custGeom>
            <a:avLst/>
            <a:gdLst/>
            <a:ahLst/>
            <a:cxnLst/>
            <a:rect r="r" b="b" t="t" l="l"/>
            <a:pathLst>
              <a:path h="5667804" w="5554448">
                <a:moveTo>
                  <a:pt x="0" y="0"/>
                </a:moveTo>
                <a:lnTo>
                  <a:pt x="5554449" y="0"/>
                </a:lnTo>
                <a:lnTo>
                  <a:pt x="5554449" y="5667804"/>
                </a:lnTo>
                <a:lnTo>
                  <a:pt x="0" y="5667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74671" y="895509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40432" y="6925161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419913" y="4229776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01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085760" y="4161122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242308" y="7209247"/>
            <a:ext cx="148837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63451" y="7140593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41056" y="4161122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089279" y="-3692777"/>
            <a:ext cx="7385554" cy="7385554"/>
          </a:xfrm>
          <a:custGeom>
            <a:avLst/>
            <a:gdLst/>
            <a:ahLst/>
            <a:cxnLst/>
            <a:rect r="r" b="b" t="t" l="l"/>
            <a:pathLst>
              <a:path h="7385554" w="7385554">
                <a:moveTo>
                  <a:pt x="0" y="0"/>
                </a:moveTo>
                <a:lnTo>
                  <a:pt x="7385554" y="0"/>
                </a:lnTo>
                <a:lnTo>
                  <a:pt x="7385554" y="7385554"/>
                </a:lnTo>
                <a:lnTo>
                  <a:pt x="0" y="738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977441" y="2260546"/>
            <a:ext cx="4753241" cy="1101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099"/>
              </a:lnSpc>
            </a:pPr>
            <a:r>
              <a:rPr lang="ar-EG" b="true" sz="64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المحتوى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3498" y="5515721"/>
            <a:ext cx="640416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 </a:t>
            </a: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2.3</a:t>
            </a: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– المخاطر وتدابير السلامة على منصات التواصل الاجتماعي.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2014" y="8537125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 </a:t>
            </a: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2.4</a:t>
            </a: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– إنشاء شخصية افتراضية (</a:t>
            </a: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PERSONA</a:t>
            </a: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).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664616" y="4229776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3502" y="5620496"/>
            <a:ext cx="677718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 </a:t>
            </a: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2.1</a:t>
            </a: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– المقدمة</a:t>
            </a:r>
          </a:p>
          <a:p>
            <a:pPr algn="r" rtl="true" marL="0" indent="0" lvl="0">
              <a:lnSpc>
                <a:spcPts val="39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5519289" y="6993815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307907" y="8600157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 </a:t>
            </a: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2.2</a:t>
            </a:r>
            <a:r>
              <a:rPr lang="ar-EG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– البحث عن وسائل التواصل الاجتماعي.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4741" y="5054040"/>
            <a:ext cx="5982865" cy="5242485"/>
          </a:xfrm>
          <a:custGeom>
            <a:avLst/>
            <a:gdLst/>
            <a:ahLst/>
            <a:cxnLst/>
            <a:rect r="r" b="b" t="t" l="l"/>
            <a:pathLst>
              <a:path h="5242485" w="5982865">
                <a:moveTo>
                  <a:pt x="0" y="0"/>
                </a:moveTo>
                <a:lnTo>
                  <a:pt x="5982865" y="0"/>
                </a:lnTo>
                <a:lnTo>
                  <a:pt x="5982865" y="5242485"/>
                </a:lnTo>
                <a:lnTo>
                  <a:pt x="0" y="5242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86842" y="3094787"/>
            <a:ext cx="16059838" cy="5521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المصادر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الموثوقة والشبكات: مجموعات فيسبوك للجالية الأوكرانية، قنوات تيليغرام خاصة بالمنظمات.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تفضيلات المحتوى: فيديوهات قصيرة (</a:t>
            </a:r>
            <a:r>
              <a:rPr lang="en-US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–</a:t>
            </a:r>
            <a:r>
              <a:rPr lang="en-US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دقائق) مع ترجمة أوكرانية، إنفوغرافيك مبسط، إرشادات بصرية خطوة بخطوة، أسلوب إيجابي ومشجع.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الخصوصية: لا تشارك موقعها في الوقت الفعلي، تشارك الصور بشكل انتقائي مع العائلة والأصدقاء فقط.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المنصات الأساسية: إنستغرام (صفحات الجالية، الأحداث، الوظائف)، تيك توك (نصائح اللغة، فيديوهات تحفيزية، ملخصات الأخبار).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أفكار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المحتوى: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مقطع إنستغرام </a:t>
            </a:r>
            <a:r>
              <a:rPr lang="en-US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Reels: "3</a:t>
            </a: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فعاليات مجانية هذا الأسبوع".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فيديو تيك توك قصير: "عبارات بولندية بسيطة للتسوق".</a:t>
            </a:r>
          </a:p>
          <a:p>
            <a:pPr algn="r" rtl="true" marL="539748" indent="-269874" lvl="1">
              <a:lnSpc>
                <a:spcPts val="3999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قصص إنستغرام مميزة: "مساعدة للأوكرانيين" (سكن، وظائف، دورات لغة).</a:t>
            </a:r>
          </a:p>
          <a:p>
            <a:pPr algn="r" rtl="true">
              <a:lnSpc>
                <a:spcPts val="3999"/>
              </a:lnSpc>
            </a:pPr>
          </a:p>
        </p:txBody>
      </p:sp>
      <p:sp>
        <p:nvSpPr>
          <p:cNvPr name="AutoShape 5" id="5"/>
          <p:cNvSpPr/>
          <p:nvPr/>
        </p:nvSpPr>
        <p:spPr>
          <a:xfrm>
            <a:off x="7226646" y="2956674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2382958" y="286666"/>
            <a:ext cx="13522084" cy="2543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مثال لشخصية افتراضية</a:t>
            </a: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(Persona Example)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73315" y="-527685"/>
            <a:ext cx="10814685" cy="10814685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0" t="-2657" r="0" b="-2657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أسئلة للتفكير و التأمل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5436882"/>
            <a:ext cx="7014623" cy="305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539748" indent="-269874" lvl="1">
              <a:lnSpc>
                <a:spcPts val="4074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ما الرؤى الجديدة التي حصلت عليها حول جمهورك المستهدف أثناء إنشاء الشخصية الافتراضية؟</a:t>
            </a:r>
          </a:p>
          <a:p>
            <a:pPr algn="r" rtl="true" marL="539748" indent="-269874" lvl="1">
              <a:lnSpc>
                <a:spcPts val="4074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كيف يغيّر التفكير من منظور الشخصية الافتراضية طريقة تخطيطك للمحتوى؟</a:t>
            </a:r>
          </a:p>
          <a:p>
            <a:pPr algn="r" rtl="true" marL="539748" indent="-269874" lvl="1">
              <a:lnSpc>
                <a:spcPts val="4074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ما الخطوات التي يمكنك اتخاذها لضمان أن يكون محتواك محترمًا وحساسًا ثقافيًا؟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0" y="5668645"/>
            <a:ext cx="8229600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ممول من الاتحاد الأوروبي. الآراء الواردة تعبر عن رأي المؤلف (المؤلفين) فقط، ولا تعكس بالضرورة رأي الاتحاد الأوروبي أو الوكالة التنفيذية للتعليم والثقافة الأوروبية (</a:t>
            </a:r>
            <a:r>
              <a:rPr lang="en-US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</a:rPr>
              <a:t>EACEA</a:t>
            </a: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).</a:t>
            </a:r>
          </a:p>
          <a:p>
            <a:pPr algn="r" rtl="true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لا يمكن</a:t>
            </a: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تحميل الاتحاد الأوروبي أو الوكالة المسؤولية عنها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1788" y="7569835"/>
            <a:ext cx="7097812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359"/>
              </a:lnSpc>
              <a:spcBef>
                <a:spcPct val="0"/>
              </a:spcBef>
            </a:pP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رقم</a:t>
            </a: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 المشروع: </a:t>
            </a:r>
            <a:r>
              <a:rPr lang="en-US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2023</a:t>
            </a: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</a:t>
            </a: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PL01-KA220-ADU-000156610</a:t>
            </a:r>
          </a:p>
          <a:p>
            <a:pPr algn="r" rtl="true">
              <a:lnSpc>
                <a:spcPts val="3359"/>
              </a:lnSpc>
              <a:spcBef>
                <a:spcPct val="0"/>
              </a:spcBef>
            </a:pPr>
          </a:p>
          <a:p>
            <a:pPr algn="r" rtl="true">
              <a:lnSpc>
                <a:spcPts val="3359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290780" y="9043670"/>
            <a:ext cx="4813399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rtl val="true"/>
              </a:rPr>
              <a:t>مزيد من المعلومات عن المشروع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hlinkClick r:id="rId5" tooltip="https://www.remcreadwomen.eu"/>
              </a:rPr>
              <a:t>https://www.remcreadwomen.eu/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78594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501690" y="6487111"/>
            <a:ext cx="10645690" cy="4736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1985"/>
              </a:lnSpc>
            </a:pPr>
            <a:r>
              <a:rPr lang="ar-EG" sz="9987" b="true">
                <a:solidFill>
                  <a:srgbClr val="227C9D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"توقف عن الحلم وابدأ بالتنفيذ"</a:t>
            </a:r>
          </a:p>
          <a:p>
            <a:pPr algn="r" rtl="true">
              <a:lnSpc>
                <a:spcPts val="11985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71" t="-10610" r="-5296" b="-169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3192038">
            <a:off x="5429224" y="6934715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47048" y="4126280"/>
            <a:ext cx="6720580" cy="279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مصطلحات وسائل التواصل الاجتماعي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01396" y="3054333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النشاط</a:t>
            </a:r>
            <a:r>
              <a:rPr lang="ar-EG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2.1.1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7048" y="3244536"/>
            <a:ext cx="6720580" cy="279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أهم منصات وسائل التواصل الاجتماعي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-3192038">
            <a:off x="4398917" y="5301753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421970" y="1462127"/>
            <a:ext cx="10545548" cy="7796173"/>
            <a:chOff x="0" y="0"/>
            <a:chExt cx="1637780" cy="1210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37780" cy="1210787"/>
            </a:xfrm>
            <a:custGeom>
              <a:avLst/>
              <a:gdLst/>
              <a:ahLst/>
              <a:cxnLst/>
              <a:rect r="r" b="b" t="t" l="l"/>
              <a:pathLst>
                <a:path h="1210787" w="1637780">
                  <a:moveTo>
                    <a:pt x="0" y="0"/>
                  </a:moveTo>
                  <a:lnTo>
                    <a:pt x="1637780" y="0"/>
                  </a:lnTo>
                  <a:lnTo>
                    <a:pt x="1637780" y="1210787"/>
                  </a:lnTo>
                  <a:lnTo>
                    <a:pt x="0" y="1210787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name="AutoShape 7" id="7"/>
          <p:cNvSpPr/>
          <p:nvPr/>
        </p:nvSpPr>
        <p:spPr>
          <a:xfrm flipV="true">
            <a:off x="12662087" y="1028588"/>
            <a:ext cx="0" cy="9502644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7938194" y="3455539"/>
            <a:ext cx="417688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أكبر منصة</a:t>
            </a: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تواصل اجتماعي في العالم، تضم أكثر من 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2.9</a:t>
            </a: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مليار مستخدم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05012" y="3455539"/>
            <a:ext cx="4254818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منصة الصور</a:t>
            </a: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والفيديو حيث يتفاعل المستخدمون من خلال الصور ومقاطع الفيديو بأشكال مختلفة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38194" y="7360788"/>
            <a:ext cx="4355015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منصة</a:t>
            </a: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استضافة الفيديو، يمكن للمستخدمين رفع، مشاهدة، التعليق، التقييم ومشاركة الفيديوهات المباشرة أو المسجلة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05012" y="7436635"/>
            <a:ext cx="4473692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منصة</a:t>
            </a: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مشاركة مقاطع الفيديو القصيرة، ويستخدمها بشكل رئيسي الشباب من عمر 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–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24</a:t>
            </a:r>
            <a:r>
              <a:rPr lang="ar-EG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 عامًا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name="AutoShape 12" id="12"/>
          <p:cNvSpPr/>
          <p:nvPr/>
        </p:nvSpPr>
        <p:spPr>
          <a:xfrm>
            <a:off x="7421970" y="5293864"/>
            <a:ext cx="10545548" cy="66350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0829059" y="1570864"/>
            <a:ext cx="1638171" cy="1638171"/>
          </a:xfrm>
          <a:custGeom>
            <a:avLst/>
            <a:gdLst/>
            <a:ahLst/>
            <a:cxnLst/>
            <a:rect r="r" b="b" t="t" l="l"/>
            <a:pathLst>
              <a:path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38194" y="1888300"/>
            <a:ext cx="2967327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ar-EG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  <a:rtl val="true"/>
              </a:rPr>
              <a:t>فيسبوك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 (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Facebook)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186482" y="1649664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2" y="0"/>
                </a:lnTo>
                <a:lnTo>
                  <a:pt x="1480572" y="1480572"/>
                </a:lnTo>
                <a:lnTo>
                  <a:pt x="0" y="1480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205012" y="1888300"/>
            <a:ext cx="2967327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ar-EG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  <a:rtl val="true"/>
              </a:rPr>
              <a:t>إنستغرام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 (Instagr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am)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38194" y="5776553"/>
            <a:ext cx="2967327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ar-EG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  <a:rtl val="true"/>
              </a:rPr>
              <a:t>وتيوب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 (YouTub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e)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427420" y="5526073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460093" y="5908267"/>
            <a:ext cx="2967327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ar-EG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  <a:rtl val="true"/>
              </a:rPr>
              <a:t>تيك توك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 (TikTok)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0655294" y="5526073"/>
            <a:ext cx="1985700" cy="1469418"/>
          </a:xfrm>
          <a:custGeom>
            <a:avLst/>
            <a:gdLst/>
            <a:ahLst/>
            <a:cxnLst/>
            <a:rect r="r" b="b" t="t" l="l"/>
            <a:pathLst>
              <a:path h="1469418" w="1985700">
                <a:moveTo>
                  <a:pt x="0" y="0"/>
                </a:moveTo>
                <a:lnTo>
                  <a:pt x="1985700" y="0"/>
                </a:lnTo>
                <a:lnTo>
                  <a:pt x="1985700" y="1469418"/>
                </a:lnTo>
                <a:lnTo>
                  <a:pt x="0" y="1469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المصطلحات العامة المستخدمة عبر مختلف منصات التواصل الاجتماعي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كلمة أو عبارة مسبوقة بعلامة # لتصنيف المحتوى وجعله قابلًا للاكتشاف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التيار الأساسي للمحتوى الذي يراه المستخدم عند تسجيل الدخول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529746" y="5095845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المستخدمون الذين يشتركون لرؤية منشوراتك وتحديثاتك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ذكر مستخدم آخر في منشورك أو تعليقك، مما يُخطره عادة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5958" y="7931150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مستخدم لديه عدد كبير من المتابعين ويمكنه التأثير على آرائهم وقراراتهم الشرائية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المواضيع أو الوسوم أو المحتوى الشائع على المنصة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000802"/>
            <a:ext cx="2496392" cy="958120"/>
            <a:chOff x="0" y="0"/>
            <a:chExt cx="3328523" cy="12774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الهاشتاغ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(#HASHTAG)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000802"/>
            <a:ext cx="2496392" cy="958120"/>
            <a:chOff x="0" y="0"/>
            <a:chExt cx="3328523" cy="12774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الخلاصة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(FEED)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9592" y="4000802"/>
            <a:ext cx="2496392" cy="958120"/>
            <a:chOff x="0" y="0"/>
            <a:chExt cx="3328523" cy="12774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المتابعون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(FOLLOWERS)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6839304"/>
            <a:ext cx="2496392" cy="958120"/>
            <a:chOff x="0" y="0"/>
            <a:chExt cx="3328523" cy="12774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الإشارة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(TAGGING)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6839304"/>
            <a:ext cx="2496392" cy="958120"/>
            <a:chOff x="0" y="0"/>
            <a:chExt cx="3328523" cy="12774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المؤثر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(INFLUENCER)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6839304"/>
            <a:ext cx="2496392" cy="958120"/>
            <a:chOff x="0" y="0"/>
            <a:chExt cx="3328523" cy="12774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لمتداول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(TRENDING)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مصطلحات عامة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المصطلحات العامة على إنستغرام (</a:t>
            </a: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INSTAGRAM</a:t>
            </a: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38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منشور مؤقت يختفي بعد 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24</a:t>
            </a: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ساعة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مقاطع فيديو قصيرة وجذابة تصل إلى 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90</a:t>
            </a: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 ثانية، مشابهة لمقاطع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TikTok.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صفحة مخصصة حيث يمكن للمستخدمين اكتشاف محتوى جديد بناءً على اهتماماتهم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مجموعة من القصص التي تختار الاحتفاظ بها بشكل دائم في ملفك الشخصي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منشور يحتوي على صور أو فيديوهات متعددة يمكن التمرير بينها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القسم الصغير أسفل صورة الملف الشخصي حيث يمكنك وصف نفسك أو علامتك التجارية وإضافة رابط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000802"/>
            <a:ext cx="2496392" cy="958120"/>
            <a:chOff x="0" y="0"/>
            <a:chExt cx="3328523" cy="12774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القصة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(STORY)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000802"/>
            <a:ext cx="2496392" cy="958120"/>
            <a:chOff x="0" y="0"/>
            <a:chExt cx="3328523" cy="12774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الريلز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(REELS)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000802"/>
            <a:ext cx="2825450" cy="958120"/>
            <a:chOff x="0" y="0"/>
            <a:chExt cx="3767267" cy="12774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1277494"/>
              <a:chOff x="0" y="0"/>
              <a:chExt cx="3156864" cy="107050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3156864">
                    <a:moveTo>
                      <a:pt x="3032404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946044"/>
                    </a:lnTo>
                    <a:cubicBezTo>
                      <a:pt x="3156864" y="1014624"/>
                      <a:pt x="3100984" y="1070504"/>
                      <a:pt x="3032404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صفحة الاستكشاف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(EXPLORE)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6839304"/>
            <a:ext cx="2496392" cy="958120"/>
            <a:chOff x="0" y="0"/>
            <a:chExt cx="3328523" cy="12774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المميز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(HIGHLIGHT)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6839304"/>
            <a:ext cx="2496392" cy="958120"/>
            <a:chOff x="0" y="0"/>
            <a:chExt cx="3328523" cy="12774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المنشور الكاروسيل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(CAROUSEL)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6839304"/>
            <a:ext cx="2496392" cy="958120"/>
            <a:chOff x="0" y="0"/>
            <a:chExt cx="3328523" cy="12774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السيرة الذاتية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(BIO)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مصطلحات عامة - إنستغرام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5042" y="721841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المصطلحات العامة على فيسبوك (</a:t>
            </a: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FACEBOOK</a:t>
            </a: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ملف عام يُنشأ للشركات أو العلامات التجارية أو الشخصيات العامة للتواصل مع المتابعين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مساحة مجتمعية حيث يمكن للمستخدمين الانضمام والتفاعل حول اهتمامات أو قضايا مشتركة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التدفق الرئيسي للمحتوى الذي يراه المستخدم على فيسبوك (من الأصدقاء، الصفحات، والإعلانات)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منصة لشراء وبيع السلع داخل المجتمعات المحلية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ميزة لإنشاء وترويج الأحداث العامة أو الخاصة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إعادة نشر محتوى شخص آخر على ملفك الشخصي أو في مجموعة أو عبر رسالة خاصة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000802"/>
            <a:ext cx="2496392" cy="958120"/>
            <a:chOff x="0" y="0"/>
            <a:chExt cx="3328523" cy="12774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الصفحة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(PAGE)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000802"/>
            <a:ext cx="2496392" cy="958120"/>
            <a:chOff x="0" y="0"/>
            <a:chExt cx="3328523" cy="12774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المجموعة (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GROUP</a:t>
              </a: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)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000802"/>
            <a:ext cx="2825450" cy="958120"/>
            <a:chOff x="0" y="0"/>
            <a:chExt cx="3767267" cy="12774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1277494"/>
              <a:chOff x="0" y="0"/>
              <a:chExt cx="3156864" cy="107050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3156864">
                    <a:moveTo>
                      <a:pt x="3032404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946044"/>
                    </a:lnTo>
                    <a:cubicBezTo>
                      <a:pt x="3156864" y="1014624"/>
                      <a:pt x="3100984" y="1070504"/>
                      <a:pt x="3032404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آخر الأخبار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(NEWS FEED)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567052" y="6839304"/>
            <a:ext cx="2782226" cy="958120"/>
            <a:chOff x="0" y="0"/>
            <a:chExt cx="3709634" cy="12774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709634" cy="1277494"/>
              <a:chOff x="0" y="0"/>
              <a:chExt cx="3108569" cy="1070504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108570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3108570">
                    <a:moveTo>
                      <a:pt x="298410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84110" y="0"/>
                    </a:lnTo>
                    <a:cubicBezTo>
                      <a:pt x="3052689" y="0"/>
                      <a:pt x="3108570" y="55880"/>
                      <a:pt x="3108570" y="124460"/>
                    </a:cubicBezTo>
                    <a:lnTo>
                      <a:pt x="3108570" y="946044"/>
                    </a:lnTo>
                    <a:cubicBezTo>
                      <a:pt x="3108570" y="1014624"/>
                      <a:pt x="3052689" y="1070504"/>
                      <a:pt x="2984110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709634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المتجر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(MARKETPLACE)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6839304"/>
            <a:ext cx="2496392" cy="958120"/>
            <a:chOff x="0" y="0"/>
            <a:chExt cx="3328523" cy="12774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الحدث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(EVENT)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6839304"/>
            <a:ext cx="2496392" cy="958120"/>
            <a:chOff x="0" y="0"/>
            <a:chExt cx="3328523" cy="12774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المشاركة</a:t>
              </a:r>
            </a:p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(SHARE)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مصطلحات عامة -فيسبوك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6004142" y="596566"/>
            <a:ext cx="1516479" cy="1516479"/>
          </a:xfrm>
          <a:custGeom>
            <a:avLst/>
            <a:gdLst/>
            <a:ahLst/>
            <a:cxnLst/>
            <a:rect r="r" b="b" t="t" l="l"/>
            <a:pathLst>
              <a:path h="1516479" w="1516479">
                <a:moveTo>
                  <a:pt x="0" y="0"/>
                </a:moveTo>
                <a:lnTo>
                  <a:pt x="1516479" y="0"/>
                </a:lnTo>
                <a:lnTo>
                  <a:pt x="1516479" y="1516479"/>
                </a:lnTo>
                <a:lnTo>
                  <a:pt x="0" y="1516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المصطلحات العامة على يوتيوب (</a:t>
            </a: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YOUTUBE</a:t>
            </a:r>
            <a:r>
              <a:rPr lang="ar-EG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الملف الشخصي للمستخدم على يوتيوب حيث تُنشر فيديوهاته، ويمكن للمشاهدين الاشتراك لمتابعة التحديثات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خاصية تسمح للمستخدمين ببث فيديو مباشر للجمهور في الوقت الفعلي.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متابعة قناة يوتيوب لتلقي إشعارات حول المحتوى الجديد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كسب المال من الفيديوهات من خلال الإعلانات، العضويات، والمحتوى المدعوم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قائمة منسقة من الفيديوهات تُعرض بشكل متتابع.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صورة تمثل الفيديو وتُستخدم لجذب المشاهدين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000802"/>
            <a:ext cx="2496392" cy="958120"/>
            <a:chOff x="0" y="0"/>
            <a:chExt cx="3328523" cy="12774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القناة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(CHANNEL)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000802"/>
            <a:ext cx="2496392" cy="958120"/>
            <a:chOff x="0" y="0"/>
            <a:chExt cx="3328523" cy="12774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البث المباشر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(LIVESTREAM)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000802"/>
            <a:ext cx="2825450" cy="958120"/>
            <a:chOff x="0" y="0"/>
            <a:chExt cx="3767267" cy="12774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1277494"/>
              <a:chOff x="0" y="0"/>
              <a:chExt cx="3156864" cy="107050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3156864">
                    <a:moveTo>
                      <a:pt x="3032404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946044"/>
                    </a:lnTo>
                    <a:cubicBezTo>
                      <a:pt x="3156864" y="1014624"/>
                      <a:pt x="3100984" y="1070504"/>
                      <a:pt x="3032404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الاشتراك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(SUBSCRIBE)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6839304"/>
            <a:ext cx="2867241" cy="958120"/>
            <a:chOff x="0" y="0"/>
            <a:chExt cx="3822988" cy="12774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822988" cy="1277494"/>
              <a:chOff x="0" y="0"/>
              <a:chExt cx="3203557" cy="1070504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203557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3203557">
                    <a:moveTo>
                      <a:pt x="3079097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79097" y="0"/>
                    </a:lnTo>
                    <a:cubicBezTo>
                      <a:pt x="3147677" y="0"/>
                      <a:pt x="3203557" y="55880"/>
                      <a:pt x="3203557" y="124460"/>
                    </a:cubicBezTo>
                    <a:lnTo>
                      <a:pt x="3203557" y="946044"/>
                    </a:lnTo>
                    <a:cubicBezTo>
                      <a:pt x="3203557" y="1014624"/>
                      <a:pt x="3147677" y="1070504"/>
                      <a:pt x="3079097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822988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الربح/تحقيق الدخل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(MONETIZATION)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6839304"/>
            <a:ext cx="2496392" cy="958120"/>
            <a:chOff x="0" y="0"/>
            <a:chExt cx="3328523" cy="12774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قائمة التشغيل</a:t>
              </a: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(PLAYLIST)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6839304"/>
            <a:ext cx="2496392" cy="958120"/>
            <a:chOff x="0" y="0"/>
            <a:chExt cx="3328523" cy="12774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1277494"/>
              <a:chOff x="0" y="0"/>
              <a:chExt cx="2789209" cy="107050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2789209">
                    <a:moveTo>
                      <a:pt x="2664749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946044"/>
                    </a:lnTo>
                    <a:cubicBezTo>
                      <a:pt x="2789209" y="1014624"/>
                      <a:pt x="2733329" y="1070504"/>
                      <a:pt x="2664749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  <a:rtl val="true"/>
                </a:rPr>
                <a:t>الصورة المصغرة</a:t>
              </a: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(THUMBNAIL)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مصطلحات عامة - يوتيوب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3696" y="727418"/>
            <a:ext cx="1985700" cy="1469418"/>
          </a:xfrm>
          <a:custGeom>
            <a:avLst/>
            <a:gdLst/>
            <a:ahLst/>
            <a:cxnLst/>
            <a:rect r="r" b="b" t="t" l="l"/>
            <a:pathLst>
              <a:path h="1469418" w="1985700">
                <a:moveTo>
                  <a:pt x="0" y="0"/>
                </a:moveTo>
                <a:lnTo>
                  <a:pt x="1985700" y="0"/>
                </a:lnTo>
                <a:lnTo>
                  <a:pt x="1985700" y="1469418"/>
                </a:lnTo>
                <a:lnTo>
                  <a:pt x="0" y="1469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DAGv9OMwfbc</dc:identifier>
  <dcterms:modified xsi:type="dcterms:W3CDTF">2011-08-01T06:04:30Z</dcterms:modified>
  <cp:revision>1</cp:revision>
  <dc:title>AR_REMCREAD M2:Introduction to Social Media</dc:title>
</cp:coreProperties>
</file>