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8288000" cy="10287000"/>
  <p:notesSz cx="6858000" cy="9144000"/>
  <p:embeddedFontLst>
    <p:embeddedFont>
      <p:font typeface="Canva Sans Bold" charset="1" panose="020B0803030501040103"/>
      <p:regular r:id="rId39"/>
    </p:embeddedFont>
    <p:embeddedFont>
      <p:font typeface="Canva Sans" charset="1" panose="020B0503030501040103"/>
      <p:regular r:id="rId40"/>
    </p:embeddedFont>
    <p:embeddedFont>
      <p:font typeface="Helveticish Bold" charset="1" panose="020B0704020202020204"/>
      <p:regular r:id="rId41"/>
    </p:embeddedFont>
    <p:embeddedFont>
      <p:font typeface="Now Heavy" charset="1" panose="00000A00000000000000"/>
      <p:regular r:id="rId42"/>
    </p:embeddedFont>
    <p:embeddedFont>
      <p:font typeface="Open Sans Extra Bold" charset="1" panose="020B0906030804020204"/>
      <p:regular r:id="rId43"/>
    </p:embeddedFont>
    <p:embeddedFont>
      <p:font typeface="Open Sans 1" charset="1" panose="020B0606030504020204"/>
      <p:regular r:id="rId44"/>
    </p:embeddedFont>
    <p:embeddedFont>
      <p:font typeface="Kollektif Bold" charset="1" panose="020B0604020101010102"/>
      <p:regular r:id="rId45"/>
    </p:embeddedFont>
    <p:embeddedFont>
      <p:font typeface="Open Sans 2 Bold" charset="1" panose="00000000000000000000"/>
      <p:regular r:id="rId46"/>
    </p:embeddedFont>
    <p:embeddedFont>
      <p:font typeface="Open Sans 2" charset="1" panose="0000000000000000000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2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5.pn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40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2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7.png" Type="http://schemas.openxmlformats.org/officeDocument/2006/relationships/image"/><Relationship Id="rId6" Target="../media/image4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Relationship Id="rId3" Target="../media/image5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5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1.png" Type="http://schemas.openxmlformats.org/officeDocument/2006/relationships/image"/><Relationship Id="rId4" Target="../media/image56.png" Type="http://schemas.openxmlformats.org/officeDocument/2006/relationships/image"/><Relationship Id="rId5" Target="https://www.remcreadwomen.eu" TargetMode="External" Type="http://schemas.openxmlformats.org/officeDocument/2006/relationships/hyperlink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635690" y="6373635"/>
            <a:ext cx="3297043" cy="0"/>
          </a:xfrm>
          <a:prstGeom prst="line">
            <a:avLst/>
          </a:prstGeom>
          <a:ln cap="flat" w="133350">
            <a:solidFill>
              <a:srgbClr val="01D5C7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35690" y="22806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927" r="0" b="-1754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35690" y="8894778"/>
            <a:ext cx="4241790" cy="869567"/>
          </a:xfrm>
          <a:custGeom>
            <a:avLst/>
            <a:gdLst/>
            <a:ahLst/>
            <a:cxnLst/>
            <a:rect r="r" b="b" t="t" l="l"/>
            <a:pathLst>
              <a:path h="869567" w="4241790">
                <a:moveTo>
                  <a:pt x="0" y="0"/>
                </a:moveTo>
                <a:lnTo>
                  <a:pt x="4241790" y="0"/>
                </a:lnTo>
                <a:lnTo>
                  <a:pt x="4241790" y="869567"/>
                </a:lnTo>
                <a:lnTo>
                  <a:pt x="0" y="869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0599307" y="52007"/>
            <a:ext cx="7502835" cy="10182986"/>
            <a:chOff x="0" y="0"/>
            <a:chExt cx="5508686" cy="74764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08686" cy="7475220"/>
            </a:xfrm>
            <a:custGeom>
              <a:avLst/>
              <a:gdLst/>
              <a:ahLst/>
              <a:cxnLst/>
              <a:rect r="r" b="b" t="t" l="l"/>
              <a:pathLst>
                <a:path h="7475220" w="5508686">
                  <a:moveTo>
                    <a:pt x="395729" y="6818630"/>
                  </a:moveTo>
                  <a:lnTo>
                    <a:pt x="0" y="6818630"/>
                  </a:lnTo>
                  <a:lnTo>
                    <a:pt x="0" y="742950"/>
                  </a:lnTo>
                  <a:lnTo>
                    <a:pt x="395729" y="742950"/>
                  </a:lnTo>
                  <a:lnTo>
                    <a:pt x="395729" y="6818630"/>
                  </a:lnTo>
                  <a:close/>
                  <a:moveTo>
                    <a:pt x="942045" y="438150"/>
                  </a:moveTo>
                  <a:lnTo>
                    <a:pt x="451761" y="438150"/>
                  </a:lnTo>
                  <a:lnTo>
                    <a:pt x="451761" y="7113270"/>
                  </a:lnTo>
                  <a:lnTo>
                    <a:pt x="942045" y="7113270"/>
                  </a:lnTo>
                  <a:lnTo>
                    <a:pt x="942045" y="438150"/>
                  </a:lnTo>
                  <a:close/>
                  <a:moveTo>
                    <a:pt x="1362288" y="0"/>
                  </a:moveTo>
                  <a:lnTo>
                    <a:pt x="1097885" y="0"/>
                  </a:lnTo>
                  <a:lnTo>
                    <a:pt x="1097885" y="7103110"/>
                  </a:lnTo>
                  <a:lnTo>
                    <a:pt x="1362288" y="7103110"/>
                  </a:lnTo>
                  <a:lnTo>
                    <a:pt x="1362288" y="0"/>
                  </a:lnTo>
                  <a:close/>
                  <a:moveTo>
                    <a:pt x="4624424" y="6370320"/>
                  </a:moveTo>
                  <a:lnTo>
                    <a:pt x="5020153" y="6370320"/>
                  </a:lnTo>
                  <a:lnTo>
                    <a:pt x="5020153" y="294640"/>
                  </a:lnTo>
                  <a:lnTo>
                    <a:pt x="4624424" y="294640"/>
                  </a:lnTo>
                  <a:lnTo>
                    <a:pt x="4624424" y="6370320"/>
                  </a:lnTo>
                  <a:close/>
                  <a:moveTo>
                    <a:pt x="5112957" y="6404610"/>
                  </a:moveTo>
                  <a:lnTo>
                    <a:pt x="5508686" y="6404610"/>
                  </a:lnTo>
                  <a:lnTo>
                    <a:pt x="5508686" y="1520190"/>
                  </a:lnTo>
                  <a:lnTo>
                    <a:pt x="5112957" y="1520190"/>
                  </a:lnTo>
                  <a:lnTo>
                    <a:pt x="5112957" y="6404610"/>
                  </a:lnTo>
                  <a:close/>
                  <a:moveTo>
                    <a:pt x="4076357" y="6675120"/>
                  </a:moveTo>
                  <a:lnTo>
                    <a:pt x="4566641" y="6675120"/>
                  </a:lnTo>
                  <a:lnTo>
                    <a:pt x="4566641" y="0"/>
                  </a:lnTo>
                  <a:lnTo>
                    <a:pt x="4076357" y="0"/>
                  </a:lnTo>
                  <a:lnTo>
                    <a:pt x="4076357" y="6675120"/>
                  </a:lnTo>
                  <a:close/>
                  <a:moveTo>
                    <a:pt x="3657865" y="7113270"/>
                  </a:moveTo>
                  <a:lnTo>
                    <a:pt x="3922268" y="7113270"/>
                  </a:lnTo>
                  <a:lnTo>
                    <a:pt x="3922268" y="10160"/>
                  </a:lnTo>
                  <a:lnTo>
                    <a:pt x="3657865" y="10160"/>
                  </a:lnTo>
                  <a:lnTo>
                    <a:pt x="3657865" y="7113270"/>
                  </a:lnTo>
                  <a:close/>
                  <a:moveTo>
                    <a:pt x="1744008" y="372110"/>
                  </a:moveTo>
                  <a:lnTo>
                    <a:pt x="1479606" y="372110"/>
                  </a:lnTo>
                  <a:lnTo>
                    <a:pt x="1479606" y="7475220"/>
                  </a:lnTo>
                  <a:lnTo>
                    <a:pt x="1744008" y="7475220"/>
                  </a:lnTo>
                  <a:lnTo>
                    <a:pt x="1744008" y="372110"/>
                  </a:lnTo>
                  <a:close/>
                  <a:moveTo>
                    <a:pt x="3521287" y="148590"/>
                  </a:moveTo>
                  <a:lnTo>
                    <a:pt x="1814049" y="148590"/>
                  </a:lnTo>
                  <a:lnTo>
                    <a:pt x="1814049" y="7251700"/>
                  </a:lnTo>
                  <a:lnTo>
                    <a:pt x="3521287" y="7251700"/>
                  </a:lnTo>
                  <a:lnTo>
                    <a:pt x="3521287" y="148590"/>
                  </a:lnTo>
                  <a:close/>
                </a:path>
              </a:pathLst>
            </a:custGeom>
            <a:blipFill>
              <a:blip r:embed="rId4">
                <a:alphaModFix amt="86000"/>
              </a:blip>
              <a:stretch>
                <a:fillRect l="-80014" t="0" r="-23279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635690" y="3812115"/>
            <a:ext cx="9381867" cy="2333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INTRODUZIONE AI SOCIAL MEDIA</a:t>
            </a:r>
          </a:p>
          <a:p>
            <a:pPr algn="l">
              <a:lnSpc>
                <a:spcPts val="6299"/>
              </a:lnSpc>
            </a:pPr>
            <a:r>
              <a:rPr lang="en-US" b="true" sz="4499">
                <a:solidFill>
                  <a:srgbClr val="FFBD5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LABORATORIO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35690" y="7449960"/>
            <a:ext cx="9697422" cy="1234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spc="480" b="true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[MODULO 2 •</a:t>
            </a:r>
          </a:p>
          <a:p>
            <a:pPr algn="l">
              <a:lnSpc>
                <a:spcPts val="3359"/>
              </a:lnSpc>
            </a:pPr>
            <a:r>
              <a:rPr lang="en-US" sz="2400" spc="480" b="true">
                <a:solidFill>
                  <a:srgbClr val="FD1C6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Alfabetizzazione Digitale nei Servizi di Formazione]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TERMINI GENERALI USATI SU TIK-TOK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Il termine con cui vengono chiamati gli utenti su TikTok. I post, invece, sono brevi video unici.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715396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funzione che permette agli utenti di creare un video affiancato a uno già esistente, utilizzata per reagire al video di qualcun altro.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095845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funzione che permette agli utenti di incorporare un estratto del video di un altro utente nel proprio.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238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Il feed principale di TikTok, dove i contenuti sono selezionati in base alle preferenze e al comportamento dell’utente.</a:t>
            </a:r>
          </a:p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30775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lista selezionata di video che vengono riprodotti in sequenza, spesso organizzata per tema o argomento..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tendenza in cui gli utenti partecipano a un’attività specifica, spesso utilizzando un suono o un hashtag particolare.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CREATOR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DUET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STITCH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6839304"/>
            <a:ext cx="2867241" cy="958120"/>
            <a:chOff x="0" y="0"/>
            <a:chExt cx="3822988" cy="12774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822988" cy="1277494"/>
              <a:chOff x="0" y="0"/>
              <a:chExt cx="3203557" cy="1070504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203557" cy="1070504"/>
              </a:xfrm>
              <a:custGeom>
                <a:avLst/>
                <a:gdLst/>
                <a:ahLst/>
                <a:cxnLst/>
                <a:rect r="r" b="b" t="t" l="l"/>
                <a:pathLst>
                  <a:path h="1070504" w="3203557">
                    <a:moveTo>
                      <a:pt x="3079097" y="1070504"/>
                    </a:moveTo>
                    <a:lnTo>
                      <a:pt x="124460" y="1070504"/>
                    </a:lnTo>
                    <a:cubicBezTo>
                      <a:pt x="55880" y="1070504"/>
                      <a:pt x="0" y="1014624"/>
                      <a:pt x="0" y="94604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79097" y="0"/>
                    </a:lnTo>
                    <a:cubicBezTo>
                      <a:pt x="3147677" y="0"/>
                      <a:pt x="3203557" y="55880"/>
                      <a:pt x="3203557" y="124460"/>
                    </a:cubicBezTo>
                    <a:lnTo>
                      <a:pt x="3203557" y="946044"/>
                    </a:lnTo>
                    <a:cubicBezTo>
                      <a:pt x="3203557" y="1014624"/>
                      <a:pt x="3147677" y="1070504"/>
                      <a:pt x="3079097" y="1070504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822988" cy="9376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FOR YOU PAGE (FYP)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CAPTIONS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CHALLENGE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Terminologia di Tik-Tok 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3696" y="596566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7" y="0"/>
                </a:lnTo>
                <a:lnTo>
                  <a:pt x="1540097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73315" y="-527685"/>
            <a:ext cx="10814685" cy="10814685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31875" t="0" r="-7437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1863717"/>
            <a:ext cx="7379434" cy="179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DOMANDE PER LA RIFLESSIONE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9742" y="5544540"/>
            <a:ext cx="7014623" cy="1474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Conoscevi questi termini?</a:t>
            </a:r>
          </a:p>
          <a:p>
            <a:pPr algn="l" marL="798826" indent="-399413" lvl="1">
              <a:lnSpc>
                <a:spcPts val="6030"/>
              </a:lnSpc>
              <a:buFont typeface="Arial"/>
              <a:buChar char="•"/>
            </a:pP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Cos’altro agg</a:t>
            </a:r>
            <a:r>
              <a:rPr lang="en-US" sz="3699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iungeresti?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3192038">
            <a:off x="5903452" y="6825278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1"/>
                </a:moveTo>
                <a:lnTo>
                  <a:pt x="2109891" y="2702101"/>
                </a:lnTo>
                <a:lnTo>
                  <a:pt x="2109891" y="0"/>
                </a:lnTo>
                <a:lnTo>
                  <a:pt x="0" y="0"/>
                </a:lnTo>
                <a:lnTo>
                  <a:pt x="0" y="270210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047257" y="601574"/>
            <a:ext cx="8463083" cy="8463083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5474" t="-16657" r="-39907" b="-19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268919" y="3906373"/>
            <a:ext cx="7855939" cy="4518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Piattaforme di Soci</a:t>
            </a: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 Media</a:t>
            </a:r>
          </a:p>
          <a:p>
            <a:pPr algn="l">
              <a:lnSpc>
                <a:spcPts val="8127"/>
              </a:lnSpc>
            </a:pPr>
            <a:r>
              <a:rPr lang="en-US" sz="63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Panoramica</a:t>
            </a:r>
          </a:p>
          <a:p>
            <a:pPr algn="l">
              <a:lnSpc>
                <a:spcPts val="9288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1D1D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ATTIVITÀ 2.1.2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638175"/>
            <a:ext cx="3268362" cy="1011460"/>
            <a:chOff x="0" y="0"/>
            <a:chExt cx="4357816" cy="13486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357816" cy="1348614"/>
              <a:chOff x="0" y="0"/>
              <a:chExt cx="3651728" cy="11301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651728" cy="1130101"/>
              </a:xfrm>
              <a:custGeom>
                <a:avLst/>
                <a:gdLst/>
                <a:ahLst/>
                <a:cxnLst/>
                <a:rect r="r" b="b" t="t" l="l"/>
                <a:pathLst>
                  <a:path h="1130101" w="3651728">
                    <a:moveTo>
                      <a:pt x="3527268" y="1130100"/>
                    </a:moveTo>
                    <a:lnTo>
                      <a:pt x="124460" y="1130100"/>
                    </a:lnTo>
                    <a:cubicBezTo>
                      <a:pt x="55880" y="1130100"/>
                      <a:pt x="0" y="1074220"/>
                      <a:pt x="0" y="10056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27268" y="0"/>
                    </a:lnTo>
                    <a:cubicBezTo>
                      <a:pt x="3595848" y="0"/>
                      <a:pt x="3651728" y="55880"/>
                      <a:pt x="3651728" y="124460"/>
                    </a:cubicBezTo>
                    <a:lnTo>
                      <a:pt x="3651728" y="1005641"/>
                    </a:lnTo>
                    <a:cubicBezTo>
                      <a:pt x="3651728" y="1074220"/>
                      <a:pt x="3595848" y="1130101"/>
                      <a:pt x="3527268" y="1130101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357816" cy="1060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CARATTERISTICHE PRINCIPALI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DEMOGRAFIA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841179" y="2748206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592181" y="6455885"/>
            <a:ext cx="3749704" cy="3831115"/>
          </a:xfrm>
          <a:custGeom>
            <a:avLst/>
            <a:gdLst/>
            <a:ahLst/>
            <a:cxnLst/>
            <a:rect r="r" b="b" t="t" l="l"/>
            <a:pathLst>
              <a:path h="3831115" w="3749704">
                <a:moveTo>
                  <a:pt x="0" y="0"/>
                </a:moveTo>
                <a:lnTo>
                  <a:pt x="3749704" y="0"/>
                </a:lnTo>
                <a:lnTo>
                  <a:pt x="3749704" y="3831115"/>
                </a:lnTo>
                <a:lnTo>
                  <a:pt x="0" y="3831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93849" y="2144580"/>
            <a:ext cx="5858203" cy="5417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Contenuti visivi: Si concentra principalmente sulla condivisione di foto e video.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Storie: Post temporanei che durano 24 ore.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Reels: Video brevi e coinvolgenti fino a 90 secondi.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IGTV: Video di lunga durata fino a 60 minuti.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Hashtag: Utilizzati per categorizzare i contenuti e aumentarne la visibilità.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DM (Messaggi Diretti): Funzione di messaggistica privata.</a:t>
            </a:r>
          </a:p>
          <a:p>
            <a:pPr algn="ctr">
              <a:lnSpc>
                <a:spcPts val="336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1784272" y="2047514"/>
            <a:ext cx="4761779" cy="1226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Popolare tra i giovani (18-34 anni).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Crescente utilizzo nella fascia 35-44 anni.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7184" y="673247"/>
            <a:ext cx="5326666" cy="1540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PANORAMICA DI </a:t>
            </a:r>
            <a:r>
              <a:rPr lang="en-US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INSTAGRAM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297984" y="127678"/>
            <a:ext cx="5701557" cy="5119370"/>
            <a:chOff x="0" y="0"/>
            <a:chExt cx="7602076" cy="682582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745067"/>
              <a:ext cx="7602076" cy="60807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Narrazione visiva: Ideale per creare contenuti visivamente accattivanti.</a:t>
              </a:r>
            </a:p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Alto coinvolgimento: Gli utenti interagiscono con i contenuti tramite like, commenti e condivisioni.</a:t>
              </a:r>
            </a:p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Marketing con influencer: Piattaforma potente per campagne guidate dagli influencer.</a:t>
              </a:r>
            </a:p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Strumento di branding efficace: Eccellente per costruire e mantenere un brand personale.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9525"/>
              <a:ext cx="7602076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PUNTI DI FORZA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197231" y="5646493"/>
            <a:ext cx="5893538" cy="4281170"/>
            <a:chOff x="0" y="0"/>
            <a:chExt cx="7858051" cy="5708227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745067"/>
              <a:ext cx="7858051" cy="49631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3390" indent="-226695" lvl="1">
                <a:lnSpc>
                  <a:spcPts val="3360"/>
                </a:lnSpc>
                <a:buAutoNum type="arabicPeriod" startAt="1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Dipendenza dall’algoritmo: La visibilità dei contenuti dipende fortemente dall’algoritmo di Instagram.</a:t>
              </a:r>
            </a:p>
            <a:p>
              <a:pPr algn="l" marL="453390" indent="-226695" lvl="1">
                <a:lnSpc>
                  <a:spcPts val="3360"/>
                </a:lnSpc>
                <a:buAutoNum type="arabicPeriod" startAt="1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Condivisione limitata di link: È consentito un solo link cliccabile nella bio, limitando il traffico diretto verso siti esterni.</a:t>
              </a:r>
            </a:p>
            <a:p>
              <a:pPr algn="l" marL="453390" indent="-226695" lvl="1">
                <a:lnSpc>
                  <a:spcPts val="3360"/>
                </a:lnSpc>
                <a:buAutoNum type="arabicPeriod" startAt="1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Saturazione dei contenuti: La piattaforma è altamente competitiva, rendendo difficile distinguersi.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-9525"/>
              <a:ext cx="78580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PUNTI DI DEBOLEZZA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347" t="0" r="-80347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388" t="0" r="-83388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039083" y="765521"/>
            <a:ext cx="3373315" cy="1011460"/>
            <a:chOff x="0" y="0"/>
            <a:chExt cx="4497753" cy="13486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497753" cy="1348614"/>
              <a:chOff x="0" y="0"/>
              <a:chExt cx="3768991" cy="11301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768991" cy="1130101"/>
              </a:xfrm>
              <a:custGeom>
                <a:avLst/>
                <a:gdLst/>
                <a:ahLst/>
                <a:cxnLst/>
                <a:rect r="r" b="b" t="t" l="l"/>
                <a:pathLst>
                  <a:path h="1130101" w="3768991">
                    <a:moveTo>
                      <a:pt x="3644531" y="1130100"/>
                    </a:moveTo>
                    <a:lnTo>
                      <a:pt x="124460" y="1130100"/>
                    </a:lnTo>
                    <a:cubicBezTo>
                      <a:pt x="55880" y="1130100"/>
                      <a:pt x="0" y="1074220"/>
                      <a:pt x="0" y="10056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644531" y="0"/>
                    </a:lnTo>
                    <a:cubicBezTo>
                      <a:pt x="3713111" y="0"/>
                      <a:pt x="3768991" y="55880"/>
                      <a:pt x="3768991" y="124460"/>
                    </a:cubicBezTo>
                    <a:lnTo>
                      <a:pt x="3768991" y="1005641"/>
                    </a:lnTo>
                    <a:cubicBezTo>
                      <a:pt x="3768991" y="1074220"/>
                      <a:pt x="3713111" y="1130101"/>
                      <a:pt x="3644531" y="1130101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497753" cy="1060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CARATTERISTICHE PRINCIPALI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DEMOGRAFIA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793849" y="2144580"/>
            <a:ext cx="5858203" cy="4998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Post: È possibile condividere testo, immagini, video e link.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Storie: Post temporanei che durano 24 ore.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Gruppi: Spazi privati o pubblici in cui le comunità possono interagire.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Pagine: Utilizzate da aziende, organizzazioni e personaggi pubblici per connettersi con i follower.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Marketplace: Funzione per comprare e vendere oggetti.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Messenger: App di messaggistica integrata per comunicazioni dirette.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683579" y="2736577"/>
            <a:ext cx="1638171" cy="1638171"/>
          </a:xfrm>
          <a:custGeom>
            <a:avLst/>
            <a:gdLst/>
            <a:ahLst/>
            <a:cxnLst/>
            <a:rect r="r" b="b" t="t" l="l"/>
            <a:pathLst>
              <a:path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845984" y="6172200"/>
            <a:ext cx="4166886" cy="4114800"/>
          </a:xfrm>
          <a:custGeom>
            <a:avLst/>
            <a:gdLst/>
            <a:ahLst/>
            <a:cxnLst/>
            <a:rect r="r" b="b" t="t" l="l"/>
            <a:pathLst>
              <a:path h="4114800" w="4166886">
                <a:moveTo>
                  <a:pt x="0" y="0"/>
                </a:moveTo>
                <a:lnTo>
                  <a:pt x="4166886" y="0"/>
                </a:lnTo>
                <a:lnTo>
                  <a:pt x="41668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784272" y="2047514"/>
            <a:ext cx="4761779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Ampia base di utenti in tutte le fasce d’età.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Particolarmente popolare tra i 25 e i 55+ anni.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98374" y="501250"/>
            <a:ext cx="5062125" cy="1540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PANORAMICA DI F</a:t>
            </a:r>
            <a:r>
              <a:rPr lang="en-US" b="true" sz="5600" strike="noStrike" u="none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ACEBOOK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519" t="0" r="-108855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336" t="0" r="-48532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6297984" y="240606"/>
            <a:ext cx="5701557" cy="5538470"/>
            <a:chOff x="0" y="0"/>
            <a:chExt cx="7602076" cy="7384627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745067"/>
              <a:ext cx="7602076" cy="66395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Ampia portata: La grande e diversificata base di utenti la rende una buona piattaforma per raggiungere diversi segmenti demografici.</a:t>
              </a:r>
            </a:p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Costruzione di comunità: Gruppi e Pagine permettono di creare e mantenere comunità coinvolte.</a:t>
              </a:r>
            </a:p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Promozione di eventi: Ottima per organizzare e promuovere eventi.</a:t>
              </a:r>
            </a:p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Versatilità: Supporta diversi tipi di contenuti (testo, immagini, video).</a:t>
              </a:r>
            </a:p>
            <a:p>
              <a:pPr algn="l">
                <a:lnSpc>
                  <a:spcPts val="3360"/>
                </a:lnSpc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-9525"/>
              <a:ext cx="7602076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PUNTI DI FORZA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297984" y="5656993"/>
            <a:ext cx="5701557" cy="4879482"/>
            <a:chOff x="0" y="0"/>
            <a:chExt cx="7602076" cy="6505977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656874"/>
              <a:ext cx="7602076" cy="5849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99444" indent="-199722" lvl="1">
                <a:lnSpc>
                  <a:spcPts val="2960"/>
                </a:lnSpc>
                <a:buFont typeface="Arial"/>
                <a:buChar char="•"/>
              </a:pPr>
              <a:r>
                <a:rPr lang="en-US" sz="185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Calo del coinvolgimento dei giovani: Gli utenti più giovani si stanno spostando verso altre piattaforme come Instagram e TikTok.</a:t>
              </a:r>
            </a:p>
            <a:p>
              <a:pPr algn="l" marL="399444" indent="-199722" lvl="1">
                <a:lnSpc>
                  <a:spcPts val="2960"/>
                </a:lnSpc>
                <a:buFont typeface="Arial"/>
                <a:buChar char="•"/>
              </a:pPr>
              <a:r>
                <a:rPr lang="en-US" sz="185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Sfide legate all’algoritmo: La portata organica può essere limitata a causa delle modifiche algoritmiche.</a:t>
              </a:r>
            </a:p>
            <a:p>
              <a:pPr algn="l" marL="399444" indent="-199722" lvl="1">
                <a:lnSpc>
                  <a:spcPts val="2960"/>
                </a:lnSpc>
                <a:buFont typeface="Arial"/>
                <a:buChar char="•"/>
              </a:pPr>
              <a:r>
                <a:rPr lang="en-US" sz="185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Preoccupazioni sulla privacy: Persistono timori riguardo alla privacy dei dati e al loro possibile uso improprio.</a:t>
              </a:r>
            </a:p>
            <a:p>
              <a:pPr algn="l" marL="399444" indent="-199722" lvl="1">
                <a:lnSpc>
                  <a:spcPts val="2960"/>
                </a:lnSpc>
                <a:buFont typeface="Arial"/>
                <a:buChar char="•"/>
              </a:pPr>
              <a:r>
                <a:rPr lang="en-US" sz="185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Sovraccarico di contenuti: L’elevato volume di contenuti può far sì che post importanti vengano trascurati.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0"/>
              <a:ext cx="7602076" cy="4475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3"/>
                </a:lnSpc>
              </a:pPr>
              <a:r>
                <a:rPr lang="en-US" b="true" sz="2202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PUNTI DI DEBOLEZZA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671749" y="638175"/>
            <a:ext cx="3294601" cy="1011460"/>
            <a:chOff x="0" y="0"/>
            <a:chExt cx="4392801" cy="13486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392801" cy="1348614"/>
              <a:chOff x="0" y="0"/>
              <a:chExt cx="3681044" cy="11301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681044" cy="1130101"/>
              </a:xfrm>
              <a:custGeom>
                <a:avLst/>
                <a:gdLst/>
                <a:ahLst/>
                <a:cxnLst/>
                <a:rect r="r" b="b" t="t" l="l"/>
                <a:pathLst>
                  <a:path h="1130101" w="3681044">
                    <a:moveTo>
                      <a:pt x="3556584" y="1130100"/>
                    </a:moveTo>
                    <a:lnTo>
                      <a:pt x="124460" y="1130100"/>
                    </a:lnTo>
                    <a:cubicBezTo>
                      <a:pt x="55880" y="1130100"/>
                      <a:pt x="0" y="1074220"/>
                      <a:pt x="0" y="10056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56584" y="0"/>
                    </a:lnTo>
                    <a:cubicBezTo>
                      <a:pt x="3625164" y="0"/>
                      <a:pt x="3681044" y="55880"/>
                      <a:pt x="3681044" y="124460"/>
                    </a:cubicBezTo>
                    <a:lnTo>
                      <a:pt x="3681044" y="1005641"/>
                    </a:lnTo>
                    <a:cubicBezTo>
                      <a:pt x="3681044" y="1074220"/>
                      <a:pt x="3625164" y="1130101"/>
                      <a:pt x="3556584" y="1130101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392801" cy="1060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CARATTERISTICHE PRINCIPALI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DEMOGRAFIA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5793849" y="2144580"/>
            <a:ext cx="5858203" cy="457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Video di lunga durata: Ideali per tutorial, vlog, webinar e contenuti educativi.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Canali: Gli utenti possono iscriversi ai canali per seguire i loro creator preferiti.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Playlist: Organizzano i video in collezioni per una fruizione più semplice.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Dirette streaming: Permette ai creator di trasmettere eventi o sessioni in diretta.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Commenti: Gli utenti possono interagire con i contenuti tramite commenti e discussioni.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784272" y="6172200"/>
            <a:ext cx="3888486" cy="4114800"/>
          </a:xfrm>
          <a:custGeom>
            <a:avLst/>
            <a:gdLst/>
            <a:ahLst/>
            <a:cxnLst/>
            <a:rect r="r" b="b" t="t" l="l"/>
            <a:pathLst>
              <a:path h="4114800" w="3888486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784272" y="2047514"/>
            <a:ext cx="4761779" cy="20650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Ampia fascia d’età, con particolare popolarità tra i 18 e i 49 anni.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Utilizzato a livello globale, rendendolo accessibile a un pubblico diversificato.</a:t>
            </a: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7184" y="879634"/>
            <a:ext cx="5193316" cy="1540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PANORAMICA DI YOUTUBE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297984" y="450156"/>
            <a:ext cx="5462003" cy="4904277"/>
            <a:chOff x="0" y="0"/>
            <a:chExt cx="7282670" cy="6539036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701036"/>
              <a:ext cx="7282670" cy="5838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34341" indent="-217170" lvl="1">
                <a:lnSpc>
                  <a:spcPts val="3218"/>
                </a:lnSpc>
                <a:buFont typeface="Arial"/>
                <a:buChar char="•"/>
              </a:pPr>
              <a:r>
                <a:rPr lang="en-US" sz="201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Contenuti educativi: La piattaforma è una risorsa principale per tutorial, lezioni e video educativi.</a:t>
              </a:r>
            </a:p>
            <a:p>
              <a:pPr algn="l" marL="434341" indent="-217170" lvl="1">
                <a:lnSpc>
                  <a:spcPts val="3218"/>
                </a:lnSpc>
                <a:buFont typeface="Arial"/>
                <a:buChar char="•"/>
              </a:pPr>
              <a:r>
                <a:rPr lang="en-US" sz="201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Potere del motore di ricerca: Essendo parte di Google, i video di YouTube spesso ottengono posizioni elevate nei risultati di ricerca.</a:t>
              </a:r>
            </a:p>
            <a:p>
              <a:pPr algn="l" marL="434341" indent="-217170" lvl="1">
                <a:lnSpc>
                  <a:spcPts val="3218"/>
                </a:lnSpc>
                <a:buFont typeface="Arial"/>
                <a:buChar char="•"/>
              </a:pPr>
              <a:r>
                <a:rPr lang="en-US" sz="201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Contenuti evergreen: Video ben realizzati possono rimanere rilevanti e continuare ad attrarre visualizzazioni nel tempo.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9525"/>
              <a:ext cx="7282670" cy="477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3"/>
                </a:lnSpc>
              </a:pPr>
              <a:r>
                <a:rPr lang="en-US" b="true" sz="2394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PUNTI DI FORZA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97231" y="5470581"/>
            <a:ext cx="5893538" cy="4700270"/>
            <a:chOff x="0" y="0"/>
            <a:chExt cx="7858051" cy="6267027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745067"/>
              <a:ext cx="7858051" cy="5521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Alto impegno nella produzione: Creare contenuti video di alta qualità può richiedere molto tempo e risorse.</a:t>
              </a:r>
            </a:p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Saturazione dei contenuti: Con l’enorme quantità di contenuti caricati ogni giorno, distinguersi può essere difficile.</a:t>
              </a:r>
            </a:p>
            <a:p>
              <a:pPr algn="l" marL="453390" indent="-226695" lvl="1">
                <a:lnSpc>
                  <a:spcPts val="336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Moderazione dei commenti: Gestire i commenti e l’interazione con la community può essere impegnativo, soprattutto per i canali più grandi.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9525"/>
              <a:ext cx="7858051" cy="517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b="true" sz="250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PUNTI DI DEBOLEZZA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407" t="0" r="-97987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631" t="0" r="-76631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206802" y="8856921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859389" y="638175"/>
            <a:ext cx="3320839" cy="1011460"/>
            <a:chOff x="0" y="0"/>
            <a:chExt cx="4427785" cy="13486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4427785" cy="1348614"/>
              <a:chOff x="0" y="0"/>
              <a:chExt cx="3710360" cy="11301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3710360" cy="1130101"/>
              </a:xfrm>
              <a:custGeom>
                <a:avLst/>
                <a:gdLst/>
                <a:ahLst/>
                <a:cxnLst/>
                <a:rect r="r" b="b" t="t" l="l"/>
                <a:pathLst>
                  <a:path h="1130101" w="3710360">
                    <a:moveTo>
                      <a:pt x="3585899" y="1130100"/>
                    </a:moveTo>
                    <a:lnTo>
                      <a:pt x="124460" y="1130100"/>
                    </a:lnTo>
                    <a:cubicBezTo>
                      <a:pt x="55880" y="1130100"/>
                      <a:pt x="0" y="1074220"/>
                      <a:pt x="0" y="10056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585900" y="0"/>
                    </a:lnTo>
                    <a:cubicBezTo>
                      <a:pt x="3654480" y="0"/>
                      <a:pt x="3710360" y="55880"/>
                      <a:pt x="3710360" y="124460"/>
                    </a:cubicBezTo>
                    <a:lnTo>
                      <a:pt x="3710360" y="1005641"/>
                    </a:lnTo>
                    <a:cubicBezTo>
                      <a:pt x="3710360" y="1074220"/>
                      <a:pt x="3654480" y="1130101"/>
                      <a:pt x="3585900" y="1130101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158476"/>
              <a:ext cx="4427785" cy="10602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CARATTERISTICHE PRINCIPALI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2297096" y="1028700"/>
            <a:ext cx="3736132" cy="620935"/>
            <a:chOff x="0" y="0"/>
            <a:chExt cx="4981509" cy="827914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4981509" cy="827914"/>
              <a:chOff x="0" y="0"/>
              <a:chExt cx="4174365" cy="693768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4174365" cy="693769"/>
              </a:xfrm>
              <a:custGeom>
                <a:avLst/>
                <a:gdLst/>
                <a:ahLst/>
                <a:cxnLst/>
                <a:rect r="r" b="b" t="t" l="l"/>
                <a:pathLst>
                  <a:path h="693769" w="4174365">
                    <a:moveTo>
                      <a:pt x="4049905" y="693768"/>
                    </a:moveTo>
                    <a:lnTo>
                      <a:pt x="124460" y="693768"/>
                    </a:lnTo>
                    <a:cubicBezTo>
                      <a:pt x="55880" y="693768"/>
                      <a:pt x="0" y="637889"/>
                      <a:pt x="0" y="56930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049905" y="0"/>
                    </a:lnTo>
                    <a:cubicBezTo>
                      <a:pt x="4118485" y="0"/>
                      <a:pt x="4174365" y="55880"/>
                      <a:pt x="4174365" y="124460"/>
                    </a:cubicBezTo>
                    <a:lnTo>
                      <a:pt x="4174365" y="569309"/>
                    </a:lnTo>
                    <a:cubicBezTo>
                      <a:pt x="4174365" y="637889"/>
                      <a:pt x="4118485" y="693769"/>
                      <a:pt x="4049905" y="693769"/>
                    </a:cubicBezTo>
                    <a:close/>
                  </a:path>
                </a:pathLst>
              </a:custGeom>
              <a:solidFill>
                <a:srgbClr val="287D7D"/>
              </a:solidFill>
            </p:spPr>
          </p:sp>
        </p:grpSp>
        <p:sp>
          <p:nvSpPr>
            <p:cNvPr name="TextBox 10" id="10"/>
            <p:cNvSpPr txBox="true"/>
            <p:nvPr/>
          </p:nvSpPr>
          <p:spPr>
            <a:xfrm rot="0">
              <a:off x="0" y="158476"/>
              <a:ext cx="4981509" cy="5395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799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DEMOGRAFIA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625713" y="2851215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8" y="0"/>
                </a:lnTo>
                <a:lnTo>
                  <a:pt x="1540098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930908" y="5829735"/>
            <a:ext cx="5400019" cy="4457265"/>
          </a:xfrm>
          <a:custGeom>
            <a:avLst/>
            <a:gdLst/>
            <a:ahLst/>
            <a:cxnLst/>
            <a:rect r="r" b="b" t="t" l="l"/>
            <a:pathLst>
              <a:path h="4457265" w="5400019">
                <a:moveTo>
                  <a:pt x="0" y="0"/>
                </a:moveTo>
                <a:lnTo>
                  <a:pt x="5400019" y="0"/>
                </a:lnTo>
                <a:lnTo>
                  <a:pt x="5400019" y="4457265"/>
                </a:lnTo>
                <a:lnTo>
                  <a:pt x="0" y="4457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93849" y="2144580"/>
            <a:ext cx="5137059" cy="583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Video brevi: Video fino a 3 minuti (i contenuti più popolari durano solitamente 15-60 secondi).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For You Page (FYP): Il feed principale di TikTok, guidato da un potente algoritmo di raccomandazione.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Challenge: Gli utenti partecipano a sfide di tendenza, spesso utilizzando canzoni o temi specifici.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Duet e Stitch: Permette agli utenti di collaborare o rispondere ai contenuti di altri utenti.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Filtri ed effetti: Vari strumenti per migliorare creativamente i video.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784272" y="2047514"/>
            <a:ext cx="4761779" cy="164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Dominata da utenti più giovani (13-24 anni).</a:t>
            </a:r>
          </a:p>
          <a:p>
            <a:pPr algn="l" marL="453390" indent="-226695" lvl="1">
              <a:lnSpc>
                <a:spcPts val="3360"/>
              </a:lnSpc>
              <a:buFont typeface="Arial"/>
              <a:buChar char="•"/>
            </a:pPr>
            <a:r>
              <a:rPr lang="en-US" sz="2100">
                <a:solidFill>
                  <a:srgbClr val="3B3838"/>
                </a:solidFill>
                <a:latin typeface="Open Sans 1"/>
                <a:ea typeface="Open Sans 1"/>
                <a:cs typeface="Open Sans 1"/>
                <a:sym typeface="Open Sans 1"/>
              </a:rPr>
              <a:t> Crescente popolarità tra le fasce d’età più adulte (25-44 anni).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67184" y="879634"/>
            <a:ext cx="5326666" cy="1540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544"/>
              </a:lnSpc>
              <a:spcBef>
                <a:spcPct val="0"/>
              </a:spcBef>
            </a:pPr>
            <a:r>
              <a:rPr lang="en-US" b="true" sz="5600">
                <a:solidFill>
                  <a:srgbClr val="FE6D73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PANORAMICA DI TIK-TOK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7F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00018" y="4822316"/>
            <a:ext cx="11534965" cy="11534919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-49813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10800000">
            <a:off x="156700" y="4206494"/>
            <a:ext cx="9357691" cy="1231644"/>
            <a:chOff x="0" y="0"/>
            <a:chExt cx="2464577" cy="32438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0800000">
            <a:off x="105503" y="5560308"/>
            <a:ext cx="9357691" cy="1231644"/>
            <a:chOff x="0" y="0"/>
            <a:chExt cx="2464577" cy="32438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10800000">
            <a:off x="105503" y="6915777"/>
            <a:ext cx="9357691" cy="1231644"/>
            <a:chOff x="0" y="0"/>
            <a:chExt cx="2464577" cy="3243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-10800000">
            <a:off x="105503" y="8271247"/>
            <a:ext cx="9357691" cy="1231644"/>
            <a:chOff x="0" y="0"/>
            <a:chExt cx="2464577" cy="32438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464577" cy="324384"/>
            </a:xfrm>
            <a:custGeom>
              <a:avLst/>
              <a:gdLst/>
              <a:ahLst/>
              <a:cxnLst/>
              <a:rect r="r" b="b" t="t" l="l"/>
              <a:pathLst>
                <a:path h="324384" w="2464577">
                  <a:moveTo>
                    <a:pt x="61223" y="0"/>
                  </a:moveTo>
                  <a:lnTo>
                    <a:pt x="2403354" y="0"/>
                  </a:lnTo>
                  <a:cubicBezTo>
                    <a:pt x="2437167" y="0"/>
                    <a:pt x="2464577" y="27410"/>
                    <a:pt x="2464577" y="61223"/>
                  </a:cubicBezTo>
                  <a:lnTo>
                    <a:pt x="2464577" y="263161"/>
                  </a:lnTo>
                  <a:cubicBezTo>
                    <a:pt x="2464577" y="296973"/>
                    <a:pt x="2437167" y="324384"/>
                    <a:pt x="2403354" y="324384"/>
                  </a:cubicBezTo>
                  <a:lnTo>
                    <a:pt x="61223" y="324384"/>
                  </a:lnTo>
                  <a:cubicBezTo>
                    <a:pt x="27410" y="324384"/>
                    <a:pt x="0" y="296973"/>
                    <a:pt x="0" y="263161"/>
                  </a:cubicBezTo>
                  <a:lnTo>
                    <a:pt x="0" y="61223"/>
                  </a:lnTo>
                  <a:cubicBezTo>
                    <a:pt x="0" y="27410"/>
                    <a:pt x="27410" y="0"/>
                    <a:pt x="6122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CDFFD8">
                    <a:alpha val="100000"/>
                  </a:srgbClr>
                </a:gs>
                <a:gs pos="100000">
                  <a:srgbClr val="94B9FF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0"/>
              <a:ext cx="2464577" cy="3243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465837" y="4406391"/>
            <a:ext cx="8719302" cy="831850"/>
            <a:chOff x="0" y="0"/>
            <a:chExt cx="11625736" cy="1109133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Terminologia comune, diversi tipi di piattaforme online e le loro caratteristiche/servizi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</a:pPr>
              <a:r>
                <a:rPr lang="en-US" b="true" sz="5500" spc="-110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465837" y="5801588"/>
            <a:ext cx="8719302" cy="831850"/>
            <a:chOff x="0" y="0"/>
            <a:chExt cx="11625736" cy="1109133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Come scegliere la piattaforma giusta per il proprio gruppo target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424698" y="7114019"/>
            <a:ext cx="8719302" cy="831850"/>
            <a:chOff x="0" y="0"/>
            <a:chExt cx="11625736" cy="1109133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3195619" y="56727"/>
              <a:ext cx="8430117" cy="9575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Come identificare i rischi per la sicurezza sui Social Media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424698" y="8471144"/>
            <a:ext cx="8719302" cy="831850"/>
            <a:chOff x="0" y="0"/>
            <a:chExt cx="11625736" cy="1109133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3195619" y="304377"/>
              <a:ext cx="8430117" cy="4622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1D1D1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Come creare una persona per il tuo target group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-104775"/>
              <a:ext cx="1302789" cy="12139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7700"/>
                </a:lnSpc>
                <a:spcBef>
                  <a:spcPct val="0"/>
                </a:spcBef>
              </a:pPr>
              <a:r>
                <a:rPr lang="en-US" b="true" sz="5500" spc="-110" u="none">
                  <a:solidFill>
                    <a:srgbClr val="F7F7F7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04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814859" y="4600885"/>
            <a:ext cx="512788" cy="442862"/>
            <a:chOff x="0" y="0"/>
            <a:chExt cx="812800" cy="701964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814859" y="5996082"/>
            <a:ext cx="512788" cy="442862"/>
            <a:chOff x="0" y="0"/>
            <a:chExt cx="812800" cy="70196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814859" y="7310168"/>
            <a:ext cx="512788" cy="442862"/>
            <a:chOff x="0" y="0"/>
            <a:chExt cx="812800" cy="70196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1814859" y="8709397"/>
            <a:ext cx="512788" cy="442862"/>
            <a:chOff x="0" y="0"/>
            <a:chExt cx="812800" cy="701964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701964"/>
            </a:xfrm>
            <a:custGeom>
              <a:avLst/>
              <a:gdLst/>
              <a:ahLst/>
              <a:cxnLst/>
              <a:rect r="r" b="b" t="t" l="l"/>
              <a:pathLst>
                <a:path h="701964" w="812800">
                  <a:moveTo>
                    <a:pt x="812800" y="350982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498764"/>
                  </a:lnTo>
                  <a:lnTo>
                    <a:pt x="406400" y="498764"/>
                  </a:lnTo>
                  <a:lnTo>
                    <a:pt x="406400" y="701964"/>
                  </a:lnTo>
                  <a:lnTo>
                    <a:pt x="812800" y="350982"/>
                  </a:lnTo>
                  <a:close/>
                </a:path>
              </a:pathLst>
            </a:custGeom>
            <a:solidFill>
              <a:srgbClr val="F7F7F7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203200"/>
              <a:ext cx="711200" cy="29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268919" y="2123364"/>
            <a:ext cx="8231100" cy="1536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4400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 QUESTO LABORATORIO IMPARERAI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096379" y="0"/>
            <a:ext cx="6095242" cy="5646493"/>
            <a:chOff x="0" y="0"/>
            <a:chExt cx="2061847" cy="1910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61847" cy="1910048"/>
            </a:xfrm>
            <a:custGeom>
              <a:avLst/>
              <a:gdLst/>
              <a:ahLst/>
              <a:cxnLst/>
              <a:rect r="r" b="b" t="t" l="l"/>
              <a:pathLst>
                <a:path h="19100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910048"/>
                  </a:lnTo>
                  <a:lnTo>
                    <a:pt x="0" y="1910048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96379" y="5354433"/>
            <a:ext cx="6095242" cy="4932567"/>
            <a:chOff x="0" y="0"/>
            <a:chExt cx="2061847" cy="16685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1847" cy="1668548"/>
            </a:xfrm>
            <a:custGeom>
              <a:avLst/>
              <a:gdLst/>
              <a:ahLst/>
              <a:cxnLst/>
              <a:rect r="r" b="b" t="t" l="l"/>
              <a:pathLst>
                <a:path h="1668548" w="2061847">
                  <a:moveTo>
                    <a:pt x="0" y="0"/>
                  </a:moveTo>
                  <a:lnTo>
                    <a:pt x="2061847" y="0"/>
                  </a:lnTo>
                  <a:lnTo>
                    <a:pt x="2061847" y="1668548"/>
                  </a:lnTo>
                  <a:lnTo>
                    <a:pt x="0" y="1668548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5400000">
            <a:off x="12091884" y="7132242"/>
            <a:ext cx="1346439" cy="1166017"/>
            <a:chOff x="0" y="0"/>
            <a:chExt cx="6350000" cy="54991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0C600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-5400000">
            <a:off x="4849775" y="1988742"/>
            <a:ext cx="1346439" cy="1166017"/>
            <a:chOff x="0" y="0"/>
            <a:chExt cx="6350000" cy="54991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7C008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293222" y="0"/>
            <a:ext cx="5124338" cy="5354433"/>
            <a:chOff x="0" y="0"/>
            <a:chExt cx="6832450" cy="7139243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661923"/>
              <a:ext cx="6832450" cy="64773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07489" indent="-203745" lvl="1">
                <a:lnSpc>
                  <a:spcPts val="3019"/>
                </a:lnSpc>
                <a:buFont typeface="Arial"/>
                <a:buChar char="•"/>
              </a:pPr>
              <a:r>
                <a:rPr lang="en-US" sz="1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Potenziale virale: I contenuti possono diventare virali rapidamente grazie all’algoritmo di TikTok.</a:t>
              </a:r>
            </a:p>
            <a:p>
              <a:pPr algn="l" marL="407489" indent="-203745" lvl="1">
                <a:lnSpc>
                  <a:spcPts val="3019"/>
                </a:lnSpc>
                <a:buFont typeface="Arial"/>
                <a:buChar char="•"/>
              </a:pPr>
              <a:r>
                <a:rPr lang="en-US" sz="1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Espressione creativa: Incoraggia la creatività e la sperimentazione dei contenuti.</a:t>
              </a:r>
            </a:p>
            <a:p>
              <a:pPr algn="l" marL="407489" indent="-203745" lvl="1">
                <a:lnSpc>
                  <a:spcPts val="3019"/>
                </a:lnSpc>
                <a:buFont typeface="Arial"/>
                <a:buChar char="•"/>
              </a:pPr>
              <a:r>
                <a:rPr lang="en-US" sz="1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Alto coinvolgimento: Gli utenti trascorrono molto tempo sull’app, portando a tassi di coinvolgimento elevati.</a:t>
              </a:r>
            </a:p>
            <a:p>
              <a:pPr algn="l" marL="407489" indent="-203745" lvl="1">
                <a:lnSpc>
                  <a:spcPts val="3019"/>
                </a:lnSpc>
                <a:buFont typeface="Arial"/>
                <a:buChar char="•"/>
              </a:pPr>
              <a:r>
                <a:rPr lang="en-US" sz="1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Contenuti diversificati: Supporta diverse nicchie di contenut</a:t>
              </a:r>
              <a:r>
                <a:rPr lang="en-US" sz="1887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i, dall’intrattenimento all’educazione.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9525"/>
              <a:ext cx="6832450" cy="4470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96"/>
                </a:lnSpc>
              </a:pPr>
              <a:r>
                <a:rPr lang="en-US" b="true" sz="2246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PUNTI DI FORZA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197231" y="5556336"/>
            <a:ext cx="5984865" cy="4528760"/>
            <a:chOff x="0" y="0"/>
            <a:chExt cx="7979820" cy="6038347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705574"/>
              <a:ext cx="7979820" cy="5332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36846" indent="-218423" lvl="1">
                <a:lnSpc>
                  <a:spcPts val="3237"/>
                </a:lnSpc>
                <a:buFont typeface="Arial"/>
                <a:buChar char="•"/>
              </a:pPr>
              <a:r>
                <a:rPr lang="en-US" sz="2023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Breve durata dei contenuti: I contenuti possono essere rapidamente dimenticati poiché le tendenze cambiano rapidamente.</a:t>
              </a:r>
            </a:p>
            <a:p>
              <a:pPr algn="l" marL="436846" indent="-218423" lvl="1">
                <a:lnSpc>
                  <a:spcPts val="3237"/>
                </a:lnSpc>
                <a:buFont typeface="Arial"/>
                <a:buChar char="•"/>
              </a:pPr>
              <a:r>
                <a:rPr lang="en-US" sz="2023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Demografia ristretta: Fortemente orientata verso un pubblico giovane, il che potrebbe limitarne l’efficacia per le fasce d’età più adulte.</a:t>
              </a:r>
            </a:p>
            <a:p>
              <a:pPr algn="l" marL="436846" indent="-218423" lvl="1">
                <a:lnSpc>
                  <a:spcPts val="3237"/>
                </a:lnSpc>
                <a:buFont typeface="Arial"/>
                <a:buChar char="•"/>
              </a:pPr>
              <a:r>
                <a:rPr lang="en-US" sz="2023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Preoccupazioni sulla privacy: Persistono timori riguardo alla privacy dei dati, soprattutto per gli utenti più giovani.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9525"/>
              <a:ext cx="7979820" cy="4799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0"/>
                </a:lnSpc>
              </a:pPr>
              <a:r>
                <a:rPr lang="en-US" b="true" sz="2408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PUNTI DI DEBOLEZZA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0" y="0"/>
            <a:ext cx="6106003" cy="10287000"/>
          </a:xfrm>
          <a:custGeom>
            <a:avLst/>
            <a:gdLst/>
            <a:ahLst/>
            <a:cxnLst/>
            <a:rect r="r" b="b" t="t" l="l"/>
            <a:pathLst>
              <a:path h="10287000" w="6106003">
                <a:moveTo>
                  <a:pt x="0" y="0"/>
                </a:moveTo>
                <a:lnTo>
                  <a:pt x="6106003" y="0"/>
                </a:lnTo>
                <a:lnTo>
                  <a:pt x="610600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09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191522" y="0"/>
            <a:ext cx="6096478" cy="10287000"/>
          </a:xfrm>
          <a:custGeom>
            <a:avLst/>
            <a:gdLst/>
            <a:ahLst/>
            <a:cxnLst/>
            <a:rect r="r" b="b" t="t" l="l"/>
            <a:pathLst>
              <a:path h="10287000" w="6096478">
                <a:moveTo>
                  <a:pt x="0" y="0"/>
                </a:moveTo>
                <a:lnTo>
                  <a:pt x="6096478" y="0"/>
                </a:lnTo>
                <a:lnTo>
                  <a:pt x="60964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606" t="0" r="-97657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-2582957">
            <a:off x="4571965" y="6074308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20094" y="-547187"/>
            <a:ext cx="10730792" cy="10730792"/>
            <a:chOff x="0" y="0"/>
            <a:chExt cx="12700000" cy="1270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19656" t="0" r="-1965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58827" y="3935780"/>
            <a:ext cx="6824011" cy="583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Caccia al Tesoro sui Social Media </a:t>
            </a:r>
          </a:p>
          <a:p>
            <a:pPr algn="l">
              <a:lnSpc>
                <a:spcPts val="9288"/>
              </a:lnSpc>
            </a:pPr>
          </a:p>
          <a:p>
            <a:pPr algn="l">
              <a:lnSpc>
                <a:spcPts val="9288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1D1D1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ATTIVITA’ 2.2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333" r="0" b="-933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49065" y="2587361"/>
            <a:ext cx="7117755" cy="6461710"/>
            <a:chOff x="0" y="0"/>
            <a:chExt cx="1874635" cy="17018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884741" y="4947623"/>
            <a:ext cx="6882079" cy="29650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7"/>
              </a:lnSpc>
            </a:pPr>
            <a:r>
              <a:rPr lang="en-US" sz="2432" spc="-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Dividi il gruppo in 4 sottogruppi e assegna a ciascuno una piattaforma di social media.</a:t>
            </a:r>
          </a:p>
          <a:p>
            <a:pPr algn="just">
              <a:lnSpc>
                <a:spcPts val="3357"/>
              </a:lnSpc>
            </a:pPr>
            <a:r>
              <a:rPr lang="en-US" sz="2432" spc="-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Consegna a ogni gruppo i materiali di supporto.</a:t>
            </a:r>
          </a:p>
          <a:p>
            <a:pPr algn="just">
              <a:lnSpc>
                <a:spcPts val="3357"/>
              </a:lnSpc>
            </a:pPr>
            <a:r>
              <a:rPr lang="en-US" sz="2432" spc="-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Hanno 30 minuti per completare i compiti e successivamente dovranno presentare i loro risultati.</a:t>
            </a:r>
            <a:r>
              <a:rPr lang="en-US" sz="2432" spc="-48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3357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649065" y="3068743"/>
            <a:ext cx="5586640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COMPITO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557208" y="-443792"/>
            <a:ext cx="10730792" cy="10730792"/>
            <a:chOff x="0" y="0"/>
            <a:chExt cx="12700000" cy="1270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3"/>
              <a:stretch>
                <a:fillRect l="-11878" t="0" r="-11878" b="0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268919" y="3935780"/>
            <a:ext cx="7534362" cy="3489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Social Media </a:t>
            </a:r>
          </a:p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Rischi e misure di sicurezza</a:t>
            </a:r>
          </a:p>
        </p:txBody>
      </p:sp>
      <p:sp>
        <p:nvSpPr>
          <p:cNvPr name="Freeform 6" id="6"/>
          <p:cNvSpPr/>
          <p:nvPr/>
        </p:nvSpPr>
        <p:spPr>
          <a:xfrm flipH="false" flipV="true" rot="-3119379">
            <a:off x="5034204" y="6845271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ATTIVITÀ 2.3.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777" r="0" b="-1677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2587361"/>
            <a:ext cx="7117755" cy="6461710"/>
            <a:chOff x="0" y="0"/>
            <a:chExt cx="1874635" cy="170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84741" y="3068743"/>
            <a:ext cx="5980680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COMPITO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4741" y="4940348"/>
            <a:ext cx="6359714" cy="351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74"/>
              </a:lnSpc>
            </a:pPr>
            <a:r>
              <a:rPr lang="en-US" sz="28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Dividi il gruppo in 4 o più sottogruppi e assegna a ciascuno uno scenario.</a:t>
            </a:r>
          </a:p>
          <a:p>
            <a:pPr algn="just">
              <a:lnSpc>
                <a:spcPts val="3974"/>
              </a:lnSpc>
            </a:pPr>
            <a:r>
              <a:rPr lang="en-US" sz="28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Chiedi di discuterne all’interno del gruppo sulla base delle domande che hanno su ciascun foglio.</a:t>
            </a:r>
          </a:p>
          <a:p>
            <a:pPr algn="just">
              <a:lnSpc>
                <a:spcPts val="3974"/>
              </a:lnSpc>
            </a:pPr>
            <a:r>
              <a:rPr lang="en-US" sz="288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Hanno 20 minuti di tempo.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539577" y="260293"/>
            <a:ext cx="12601860" cy="3497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04"/>
              </a:lnSpc>
              <a:spcBef>
                <a:spcPct val="0"/>
              </a:spcBef>
            </a:pPr>
            <a:r>
              <a:rPr lang="en-US" b="true" sz="8276" spc="-165">
                <a:solidFill>
                  <a:srgbClr val="2B292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Principali problemi di sicurezza sui Social Media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12878" y="412878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4"/>
                </a:lnTo>
                <a:lnTo>
                  <a:pt x="0" y="12316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09092" y="3848965"/>
            <a:ext cx="3335356" cy="798583"/>
            <a:chOff x="0" y="0"/>
            <a:chExt cx="4447142" cy="106477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4447142" cy="1064777"/>
              <a:chOff x="0" y="0"/>
              <a:chExt cx="1697367" cy="4064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17780" y="22860"/>
                <a:ext cx="1671968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671968">
                    <a:moveTo>
                      <a:pt x="1671968" y="180340"/>
                    </a:moveTo>
                    <a:cubicBezTo>
                      <a:pt x="1671968" y="81280"/>
                      <a:pt x="1591958" y="0"/>
                      <a:pt x="149162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491627" y="360680"/>
                    </a:lnTo>
                    <a:cubicBezTo>
                      <a:pt x="1590687" y="360680"/>
                      <a:pt x="1671968" y="279400"/>
                      <a:pt x="1671968" y="180340"/>
                    </a:cubicBezTo>
                    <a:close/>
                  </a:path>
                </a:pathLst>
              </a:custGeom>
              <a:solidFill>
                <a:srgbClr val="FFCB12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357653" y="251930"/>
              <a:ext cx="3731835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2B2929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INSTAGRAM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5182136" y="3868015"/>
            <a:ext cx="3355227" cy="789058"/>
            <a:chOff x="0" y="0"/>
            <a:chExt cx="4473636" cy="1052077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4473636" cy="1052077"/>
              <a:chOff x="0" y="0"/>
              <a:chExt cx="1707480" cy="4064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17780" y="22860"/>
                <a:ext cx="1682080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682080">
                    <a:moveTo>
                      <a:pt x="1682080" y="180340"/>
                    </a:moveTo>
                    <a:cubicBezTo>
                      <a:pt x="1682080" y="81280"/>
                      <a:pt x="1602070" y="0"/>
                      <a:pt x="1501740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501740" y="360680"/>
                    </a:lnTo>
                    <a:cubicBezTo>
                      <a:pt x="1600800" y="360680"/>
                      <a:pt x="1682080" y="279400"/>
                      <a:pt x="1682080" y="180340"/>
                    </a:cubicBezTo>
                    <a:close/>
                  </a:path>
                </a:pathLst>
              </a:custGeom>
              <a:solidFill>
                <a:srgbClr val="DD5642"/>
              </a:solidFill>
            </p:spPr>
          </p:sp>
        </p:grpSp>
        <p:sp>
          <p:nvSpPr>
            <p:cNvPr name="TextBox 11" id="11"/>
            <p:cNvSpPr txBox="true"/>
            <p:nvPr/>
          </p:nvSpPr>
          <p:spPr>
            <a:xfrm rot="0">
              <a:off x="359784" y="245580"/>
              <a:ext cx="3754068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FACEBOOK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945052" y="3848965"/>
            <a:ext cx="2897444" cy="789058"/>
            <a:chOff x="0" y="0"/>
            <a:chExt cx="3863259" cy="105207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3863259" cy="1052077"/>
              <a:chOff x="0" y="0"/>
              <a:chExt cx="1474513" cy="4064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17780" y="22860"/>
                <a:ext cx="1449114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449114">
                    <a:moveTo>
                      <a:pt x="1449114" y="180340"/>
                    </a:moveTo>
                    <a:cubicBezTo>
                      <a:pt x="1449114" y="81280"/>
                      <a:pt x="1369104" y="0"/>
                      <a:pt x="126877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8773" y="360680"/>
                    </a:lnTo>
                    <a:cubicBezTo>
                      <a:pt x="1367833" y="360680"/>
                      <a:pt x="1449114" y="279400"/>
                      <a:pt x="1449114" y="180340"/>
                    </a:cubicBezTo>
                    <a:close/>
                  </a:path>
                </a:pathLst>
              </a:custGeom>
              <a:solidFill>
                <a:srgbClr val="2F945C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310696" y="245580"/>
              <a:ext cx="3241867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TIKTOK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4692716" y="3868015"/>
            <a:ext cx="2897444" cy="789058"/>
            <a:chOff x="0" y="0"/>
            <a:chExt cx="3863259" cy="1052077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863259" cy="1052077"/>
              <a:chOff x="0" y="0"/>
              <a:chExt cx="1474513" cy="4064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17780" y="22860"/>
                <a:ext cx="1449114" cy="360680"/>
              </a:xfrm>
              <a:custGeom>
                <a:avLst/>
                <a:gdLst/>
                <a:ahLst/>
                <a:cxnLst/>
                <a:rect r="r" b="b" t="t" l="l"/>
                <a:pathLst>
                  <a:path h="360680" w="1449114">
                    <a:moveTo>
                      <a:pt x="1449114" y="180340"/>
                    </a:moveTo>
                    <a:cubicBezTo>
                      <a:pt x="1449114" y="81280"/>
                      <a:pt x="1369104" y="0"/>
                      <a:pt x="1268773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268773" y="360680"/>
                    </a:lnTo>
                    <a:cubicBezTo>
                      <a:pt x="1367833" y="360680"/>
                      <a:pt x="1449114" y="279400"/>
                      <a:pt x="1449114" y="180340"/>
                    </a:cubicBezTo>
                    <a:close/>
                  </a:path>
                </a:pathLst>
              </a:custGeom>
              <a:solidFill>
                <a:srgbClr val="1BA1B8"/>
              </a:solidFill>
            </p:spPr>
          </p:sp>
        </p:grpSp>
        <p:sp>
          <p:nvSpPr>
            <p:cNvPr name="TextBox 19" id="19"/>
            <p:cNvSpPr txBox="true"/>
            <p:nvPr/>
          </p:nvSpPr>
          <p:spPr>
            <a:xfrm rot="0">
              <a:off x="310696" y="245580"/>
              <a:ext cx="3241867" cy="532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250"/>
                </a:lnSpc>
                <a:spcBef>
                  <a:spcPct val="0"/>
                </a:spcBef>
              </a:pPr>
              <a:r>
                <a:rPr lang="en-US" b="true" sz="2500" spc="-75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YOUTUBE</a:t>
              </a:r>
            </a:p>
          </p:txBody>
        </p:sp>
      </p:grpSp>
      <p:sp>
        <p:nvSpPr>
          <p:cNvPr name="AutoShape 20" id="20"/>
          <p:cNvSpPr/>
          <p:nvPr/>
        </p:nvSpPr>
        <p:spPr>
          <a:xfrm rot="0">
            <a:off x="4641975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  <p:sp>
        <p:nvSpPr>
          <p:cNvPr name="AutoShape 21" id="21"/>
          <p:cNvSpPr/>
          <p:nvPr/>
        </p:nvSpPr>
        <p:spPr>
          <a:xfrm rot="0">
            <a:off x="9448179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  <p:sp>
        <p:nvSpPr>
          <p:cNvPr name="TextBox 22" id="22"/>
          <p:cNvSpPr txBox="true"/>
          <p:nvPr/>
        </p:nvSpPr>
        <p:spPr>
          <a:xfrm rot="0">
            <a:off x="511566" y="5673364"/>
            <a:ext cx="4130410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Violazioni della privacy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11566" y="6814205"/>
            <a:ext cx="4130410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Cyberbullismo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11566" y="7955046"/>
            <a:ext cx="4130410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Pressione degli 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Influencer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21876" y="5673364"/>
            <a:ext cx="3075747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Disinformazione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 e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 Fake News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21876" y="6814205"/>
            <a:ext cx="3075747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Privacy dei dati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321876" y="7955046"/>
            <a:ext cx="3075747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Truffe e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 Phishing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799021" y="5673364"/>
            <a:ext cx="3189504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Sfide e Tendenze rischiose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799021" y="6814205"/>
            <a:ext cx="3189504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Invasione della 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Privacy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799021" y="7955046"/>
            <a:ext cx="3189504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Contenuto 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Inappropriato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132933" y="5673364"/>
            <a:ext cx="401700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Problemi di 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Copyright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132933" y="6814205"/>
            <a:ext cx="4017009" cy="464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Truffe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132933" y="7955046"/>
            <a:ext cx="4017009" cy="94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79"/>
              </a:lnSpc>
              <a:spcBef>
                <a:spcPct val="0"/>
              </a:spcBef>
            </a:pPr>
            <a:r>
              <a:rPr lang="en-US" sz="2700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Discorsi di odio n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e</a:t>
            </a:r>
            <a:r>
              <a:rPr lang="en-US" sz="2700" strike="noStrike" u="none">
                <a:solidFill>
                  <a:srgbClr val="2B2929"/>
                </a:solidFill>
                <a:latin typeface="Canva Sans"/>
                <a:ea typeface="Canva Sans"/>
                <a:cs typeface="Canva Sans"/>
                <a:sym typeface="Canva Sans"/>
              </a:rPr>
              <a:t>i commenti </a:t>
            </a:r>
          </a:p>
        </p:txBody>
      </p:sp>
      <p:sp>
        <p:nvSpPr>
          <p:cNvPr name="AutoShape 34" id="34"/>
          <p:cNvSpPr/>
          <p:nvPr/>
        </p:nvSpPr>
        <p:spPr>
          <a:xfrm rot="0">
            <a:off x="13664801" y="5304773"/>
            <a:ext cx="9525" cy="3540834"/>
          </a:xfrm>
          <a:prstGeom prst="rect">
            <a:avLst/>
          </a:prstGeom>
          <a:solidFill>
            <a:srgbClr val="2B2929"/>
          </a:solid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20094" y="-547187"/>
            <a:ext cx="10730792" cy="10730792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-15944" t="0" r="-15944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true" rot="-3119379">
            <a:off x="5034204" y="6845271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3955923"/>
            <a:ext cx="7051175" cy="2318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8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Creazione di una Persona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ATTIVITÀ 2.4.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97298" y="2699127"/>
            <a:ext cx="2812311" cy="3007819"/>
          </a:xfrm>
          <a:custGeom>
            <a:avLst/>
            <a:gdLst/>
            <a:ahLst/>
            <a:cxnLst/>
            <a:rect r="r" b="b" t="t" l="l"/>
            <a:pathLst>
              <a:path h="3007819" w="2812311">
                <a:moveTo>
                  <a:pt x="0" y="0"/>
                </a:moveTo>
                <a:lnTo>
                  <a:pt x="2812311" y="0"/>
                </a:lnTo>
                <a:lnTo>
                  <a:pt x="2812311" y="3007819"/>
                </a:lnTo>
                <a:lnTo>
                  <a:pt x="0" y="30078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63897" y="6810715"/>
            <a:ext cx="2591491" cy="3022147"/>
          </a:xfrm>
          <a:custGeom>
            <a:avLst/>
            <a:gdLst/>
            <a:ahLst/>
            <a:cxnLst/>
            <a:rect r="r" b="b" t="t" l="l"/>
            <a:pathLst>
              <a:path h="3022147" w="2591491">
                <a:moveTo>
                  <a:pt x="0" y="0"/>
                </a:moveTo>
                <a:lnTo>
                  <a:pt x="2591491" y="0"/>
                </a:lnTo>
                <a:lnTo>
                  <a:pt x="2591491" y="3022147"/>
                </a:lnTo>
                <a:lnTo>
                  <a:pt x="0" y="302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66502" y="3031989"/>
            <a:ext cx="9610289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persona è un profilo fittizio, basato sul tuo pubblico ideale e reale.</a:t>
            </a:r>
          </a:p>
          <a:p>
            <a:pPr algn="ctr" marL="431800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Viene creata sulla base di ricerche precedenti e informazioni tratte dalla vita reale.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Cos’è una Persona?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866502" y="4216317"/>
            <a:ext cx="9610289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431800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Descrive il loro background, bisogni, obiettivi, sfide, abitudini, comportamenti e motivazioni, in modo da comprenderli meglio e creare contenuti che possano entrare in sintonia con loro.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986654" y="5800642"/>
            <a:ext cx="9610289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 aiuta a: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Vedere il mondo dalla loro prospettiva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Scegliere la piattaforma e il formato giusti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Comunicare in modo che comprendano e si connettano con te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7" t="0" r="-3827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9065" y="3240193"/>
            <a:ext cx="7117755" cy="6461710"/>
            <a:chOff x="0" y="0"/>
            <a:chExt cx="1874635" cy="17018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74635" cy="1701850"/>
            </a:xfrm>
            <a:custGeom>
              <a:avLst/>
              <a:gdLst/>
              <a:ahLst/>
              <a:cxnLst/>
              <a:rect r="r" b="b" t="t" l="l"/>
              <a:pathLst>
                <a:path h="1701850" w="1874635">
                  <a:moveTo>
                    <a:pt x="101155" y="0"/>
                  </a:moveTo>
                  <a:lnTo>
                    <a:pt x="1773480" y="0"/>
                  </a:lnTo>
                  <a:cubicBezTo>
                    <a:pt x="1800308" y="0"/>
                    <a:pt x="1826037" y="10657"/>
                    <a:pt x="1845007" y="29628"/>
                  </a:cubicBezTo>
                  <a:cubicBezTo>
                    <a:pt x="1863978" y="48598"/>
                    <a:pt x="1874635" y="74327"/>
                    <a:pt x="1874635" y="101155"/>
                  </a:cubicBezTo>
                  <a:lnTo>
                    <a:pt x="1874635" y="1600694"/>
                  </a:lnTo>
                  <a:cubicBezTo>
                    <a:pt x="1874635" y="1656561"/>
                    <a:pt x="1829346" y="1701850"/>
                    <a:pt x="1773480" y="1701850"/>
                  </a:cubicBezTo>
                  <a:lnTo>
                    <a:pt x="101155" y="1701850"/>
                  </a:lnTo>
                  <a:cubicBezTo>
                    <a:pt x="74327" y="1701850"/>
                    <a:pt x="48598" y="1691192"/>
                    <a:pt x="29628" y="1672222"/>
                  </a:cubicBezTo>
                  <a:cubicBezTo>
                    <a:pt x="10657" y="1653252"/>
                    <a:pt x="0" y="1627522"/>
                    <a:pt x="0" y="1600694"/>
                  </a:cubicBezTo>
                  <a:lnTo>
                    <a:pt x="0" y="101155"/>
                  </a:lnTo>
                  <a:cubicBezTo>
                    <a:pt x="0" y="74327"/>
                    <a:pt x="10657" y="48598"/>
                    <a:pt x="29628" y="29628"/>
                  </a:cubicBezTo>
                  <a:cubicBezTo>
                    <a:pt x="48598" y="10657"/>
                    <a:pt x="74327" y="0"/>
                    <a:pt x="101155" y="0"/>
                  </a:cubicBezTo>
                  <a:close/>
                </a:path>
              </a:pathLst>
            </a:custGeom>
            <a:solidFill>
              <a:srgbClr val="7C0086">
                <a:alpha val="81961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0"/>
              <a:ext cx="1874635" cy="170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7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3068743"/>
            <a:ext cx="7766820" cy="15665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true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COMPITO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10262" y="5095875"/>
            <a:ext cx="6195360" cy="4355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863"/>
              </a:lnSpc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Dividi il gruppo in sottogruppi e consegna a ciascun gruppo un foglio con un modello per creare una persona.</a:t>
            </a:r>
          </a:p>
          <a:p>
            <a:pPr algn="just">
              <a:lnSpc>
                <a:spcPts val="3863"/>
              </a:lnSpc>
            </a:pPr>
            <a:r>
              <a:rPr lang="en-US" sz="27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Ogni gruppo creerà una persona basata sulle persone con cui lavorano abitualmente e che desiderano raggiungere meglio attraverso la loro comunicazione.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25238" y="2989095"/>
            <a:ext cx="12802816" cy="718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Nome: Olena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Informazioni di base: 35 anni — ucraina, arrivata 4 mesi fa, vive con il figlio adolescente. Parla ucraino, polacco di base e un po’ di inglese.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Profilo digitale e dispositivi: iPhone (modello medio) con SIM ricaricabile; utilizza occasionalmente Wi-Fi pubblico gratuito.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Competenze digitali: Intermedie — sa usare Facebook, Instagram, Telegram, YouTube; è a suo agio nel scaricare app; non sempre sicura nelle impostazioni di privacy.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Routine quotidiana e tempo online: Lavora part-time in un negozio locale; online soprattutto durante la pausa pranzo e la sera (1–2 ore totali).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Obiettivi e motivazioni (top 3):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Migliorare le competenze linguistiche locali (polacco)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Trovare opportunità di lavoro e formazione professionale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Rimanere in contatto con amici e familiari in Ucraina e informarsi su eventi locali e risorse della comunità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Sfide (top 3):Rete sociale locale limitata.Incertezza sulle informazioni online affidabili</a:t>
            </a:r>
          </a:p>
          <a:p>
            <a:pPr algn="l" marL="431801" indent="-215900" lvl="1">
              <a:lnSpc>
                <a:spcPts val="3200"/>
              </a:lnSpc>
              <a:buFont typeface="Arial"/>
              <a:buChar char="•"/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Preoccupazioni riguardo truffe e disinformazione online; a volte fatica a navigare nei siti governativi in lingua locale</a:t>
            </a:r>
          </a:p>
          <a:p>
            <a:pPr algn="l">
              <a:lnSpc>
                <a:spcPts val="320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2733552" y="4619196"/>
            <a:ext cx="5554448" cy="5667804"/>
          </a:xfrm>
          <a:custGeom>
            <a:avLst/>
            <a:gdLst/>
            <a:ahLst/>
            <a:cxnLst/>
            <a:rect r="r" b="b" t="t" l="l"/>
            <a:pathLst>
              <a:path h="5667804" w="5554448">
                <a:moveTo>
                  <a:pt x="0" y="0"/>
                </a:moveTo>
                <a:lnTo>
                  <a:pt x="5554448" y="0"/>
                </a:lnTo>
                <a:lnTo>
                  <a:pt x="5554448" y="5667804"/>
                </a:lnTo>
                <a:lnTo>
                  <a:pt x="0" y="5667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Esempio di Persona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74645" y="7073918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4"/>
                </a:lnTo>
                <a:lnTo>
                  <a:pt x="0" y="1211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84888" y="4194471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01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374645" y="4125817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39549" y="7079800"/>
            <a:ext cx="148837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02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0692" y="7011146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1" y="0"/>
                </a:lnTo>
                <a:lnTo>
                  <a:pt x="2067231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06031" y="4125817"/>
            <a:ext cx="2067230" cy="1211914"/>
          </a:xfrm>
          <a:custGeom>
            <a:avLst/>
            <a:gdLst/>
            <a:ahLst/>
            <a:cxnLst/>
            <a:rect r="r" b="b" t="t" l="l"/>
            <a:pathLst>
              <a:path h="1211914" w="2067230">
                <a:moveTo>
                  <a:pt x="0" y="0"/>
                </a:moveTo>
                <a:lnTo>
                  <a:pt x="2067230" y="0"/>
                </a:lnTo>
                <a:lnTo>
                  <a:pt x="2067230" y="1211913"/>
                </a:lnTo>
                <a:lnTo>
                  <a:pt x="0" y="1211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90890" y="-1621312"/>
            <a:ext cx="7385554" cy="7385554"/>
          </a:xfrm>
          <a:custGeom>
            <a:avLst/>
            <a:gdLst/>
            <a:ahLst/>
            <a:cxnLst/>
            <a:rect r="r" b="b" t="t" l="l"/>
            <a:pathLst>
              <a:path h="7385554" w="7385554">
                <a:moveTo>
                  <a:pt x="0" y="0"/>
                </a:moveTo>
                <a:lnTo>
                  <a:pt x="7385553" y="0"/>
                </a:lnTo>
                <a:lnTo>
                  <a:pt x="7385553" y="7385553"/>
                </a:lnTo>
                <a:lnTo>
                  <a:pt x="0" y="7385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347827"/>
            <a:ext cx="5070143" cy="1101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b="true" sz="64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CONTENUTI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84888" y="5639546"/>
            <a:ext cx="5422774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ATTIVITA’ 2.1 - INTRODUZIONE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39549" y="8277225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ATTIVITA’ 2.2 - CACCIA AL TESORO SUI SOCIAL MEDIA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53502" y="4194471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953502" y="5372846"/>
            <a:ext cx="6777180" cy="147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ATTIVITA’ 2.3 - RISCHI E MISURE DI SICUREZZA SULLE PIATTAFORME DI SOCIAL MEDIA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953502" y="7142572"/>
            <a:ext cx="1200172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400"/>
              </a:lnSpc>
            </a:pPr>
            <a:r>
              <a:rPr lang="en-US" b="true" sz="6000" spc="-120">
                <a:solidFill>
                  <a:srgbClr val="FD1C62"/>
                </a:solidFill>
                <a:latin typeface="Helveticish Bold"/>
                <a:ea typeface="Helveticish Bold"/>
                <a:cs typeface="Helveticish Bold"/>
                <a:sym typeface="Helveticish Bold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46988" y="8323932"/>
            <a:ext cx="5422774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ATTIVITA’ 2.4 - CREARE UNA PERSONA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05135" y="5044515"/>
            <a:ext cx="5982865" cy="5242485"/>
          </a:xfrm>
          <a:custGeom>
            <a:avLst/>
            <a:gdLst/>
            <a:ahLst/>
            <a:cxnLst/>
            <a:rect r="r" b="b" t="t" l="l"/>
            <a:pathLst>
              <a:path h="5242485" w="5982865">
                <a:moveTo>
                  <a:pt x="0" y="0"/>
                </a:moveTo>
                <a:lnTo>
                  <a:pt x="5982865" y="0"/>
                </a:lnTo>
                <a:lnTo>
                  <a:pt x="5982865" y="5242485"/>
                </a:lnTo>
                <a:lnTo>
                  <a:pt x="0" y="52424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8919" y="2857553"/>
            <a:ext cx="16577761" cy="666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Fonti e reti affidabili: Gruppi Facebook della comunità ucraina, canali </a:t>
            </a: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Telegram di ONG.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Preferenze dei contenuti: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Video brevi e informativi (1–3 minuti) con sottotitoli in ucraino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Infografiche con icone semplici e testo minimo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Guide visive passo-passo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Tono positivo e incoraggiante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Preoccupazioni su privacy e sicurezza: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Evita di condividere la posizione in tempo reale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Condivide foto selettivamente, principalmente con amici/familiari stretti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Vuole mantenere separata la vita personale da quella lavorativa online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Principali 2–3 piattaforme utilizzate: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Instagram: segue pagine della diaspora ucraina, eventi locali, annunci di lavoro, contenuti di cucina/DIY</a:t>
            </a:r>
          </a:p>
          <a:p>
            <a:pPr algn="l" marL="395673" indent="-197837" lvl="1">
              <a:lnSpc>
                <a:spcPts val="2932"/>
              </a:lnSpc>
              <a:buFont typeface="Arial"/>
              <a:buChar char="•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TikTok: suggerimenti linguistici, life hacks, video motivazionali, sintesi di notizie</a:t>
            </a:r>
          </a:p>
          <a:p>
            <a:pPr algn="l">
              <a:lnSpc>
                <a:spcPts val="2932"/>
              </a:lnSpc>
            </a:pPr>
          </a:p>
          <a:p>
            <a:pPr algn="l">
              <a:lnSpc>
                <a:spcPts val="2932"/>
              </a:lnSpc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Idee per il contenuto:</a:t>
            </a:r>
          </a:p>
          <a:p>
            <a:pPr algn="l" marL="395673" indent="-197837" lvl="1">
              <a:lnSpc>
                <a:spcPts val="2932"/>
              </a:lnSpc>
              <a:buAutoNum type="arabicPeriod" startAt="1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Instagram Reel in ucraino: “3 eventi locali gratuiti questa settimana” con foto e sottotitoli.</a:t>
            </a:r>
          </a:p>
          <a:p>
            <a:pPr algn="l" marL="395673" indent="-197837" lvl="1">
              <a:lnSpc>
                <a:spcPts val="2932"/>
              </a:lnSpc>
              <a:buAutoNum type="arabicPeriod" startAt="1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Video TikTok (meno di 30 secondi): “Frasi polacche semplici per fare la spesa” con testo sullo schermo.</a:t>
            </a:r>
          </a:p>
          <a:p>
            <a:pPr algn="l" marL="395673" indent="-197837" lvl="1">
              <a:lnSpc>
                <a:spcPts val="2932"/>
              </a:lnSpc>
              <a:buAutoNum type="arabicPeriod" startAt="1"/>
            </a:pPr>
            <a:r>
              <a:rPr lang="en-US" sz="1832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Instagram Story Highlights: “Aiuto per gli ucraini” con risorse su alloggi, lavoro e corsi di lingua.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Esempio di Persona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473315" y="-527685"/>
            <a:ext cx="10814685" cy="10814685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11430" y="857250"/>
              <a:ext cx="13009880" cy="11644630"/>
            </a:xfrm>
            <a:custGeom>
              <a:avLst/>
              <a:gdLst/>
              <a:ahLst/>
              <a:cxnLst/>
              <a:rect r="r" b="b" t="t" l="l"/>
              <a:pathLst>
                <a:path h="11644630" w="1300988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2"/>
              <a:stretch>
                <a:fillRect l="0" t="-2657" r="0" b="-2657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9742" y="1863717"/>
            <a:ext cx="7379434" cy="1798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7"/>
              </a:lnSpc>
            </a:pPr>
            <a:r>
              <a:rPr lang="en-US" b="true" sz="519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DOMANDE PER LA RIFLESSIONE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979989" y="4196219"/>
            <a:ext cx="3592483" cy="5645330"/>
          </a:xfrm>
          <a:custGeom>
            <a:avLst/>
            <a:gdLst/>
            <a:ahLst/>
            <a:cxnLst/>
            <a:rect r="r" b="b" t="t" l="l"/>
            <a:pathLst>
              <a:path h="5645330" w="3592483">
                <a:moveTo>
                  <a:pt x="0" y="0"/>
                </a:moveTo>
                <a:lnTo>
                  <a:pt x="3592483" y="0"/>
                </a:lnTo>
                <a:lnTo>
                  <a:pt x="3592483" y="5645330"/>
                </a:lnTo>
                <a:lnTo>
                  <a:pt x="0" y="5645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8919" y="5455932"/>
            <a:ext cx="7014623" cy="3400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3390" indent="-226695" lvl="1">
              <a:lnSpc>
                <a:spcPts val="3422"/>
              </a:lnSpc>
              <a:buFont typeface="Arial"/>
              <a:buChar char="•"/>
            </a:pPr>
            <a:r>
              <a:rPr lang="en-US" sz="21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Quali nuovi insight hai ottenuto sul tuo gruppo target mentre creavi la persona?</a:t>
            </a:r>
          </a:p>
          <a:p>
            <a:pPr algn="l" marL="453390" indent="-226695" lvl="1">
              <a:lnSpc>
                <a:spcPts val="3422"/>
              </a:lnSpc>
              <a:buFont typeface="Arial"/>
              <a:buChar char="•"/>
            </a:pPr>
            <a:r>
              <a:rPr lang="en-US" sz="21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In che modo pensare dal punto di vista della persona cambia il modo in cui pianifichi i contenuti?</a:t>
            </a:r>
          </a:p>
          <a:p>
            <a:pPr algn="l" marL="453390" indent="-226695" lvl="1">
              <a:lnSpc>
                <a:spcPts val="3422"/>
              </a:lnSpc>
              <a:buFont typeface="Arial"/>
              <a:buChar char="•"/>
            </a:pPr>
            <a:r>
              <a:rPr lang="en-US" sz="21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Quali passi puoi compiere per garantire c</a:t>
            </a:r>
            <a:r>
              <a:rPr lang="en-US" sz="21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he i tuoi contenuti siano rispettosi e culturalmente sensibili?</a:t>
            </a:r>
          </a:p>
        </p:txBody>
      </p:sp>
      <p:sp>
        <p:nvSpPr>
          <p:cNvPr name="AutoShape 7" id="7"/>
          <p:cNvSpPr/>
          <p:nvPr/>
        </p:nvSpPr>
        <p:spPr>
          <a:xfrm>
            <a:off x="-259642" y="3928992"/>
            <a:ext cx="7543183" cy="0"/>
          </a:xfrm>
          <a:prstGeom prst="line">
            <a:avLst/>
          </a:prstGeom>
          <a:ln cap="rnd" w="57150">
            <a:solidFill>
              <a:srgbClr val="01D5C7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14775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4953965" cy="3405328"/>
          </a:xfrm>
          <a:custGeom>
            <a:avLst/>
            <a:gdLst/>
            <a:ahLst/>
            <a:cxnLst/>
            <a:rect r="r" b="b" t="t" l="l"/>
            <a:pathLst>
              <a:path h="3405328" w="4953965">
                <a:moveTo>
                  <a:pt x="0" y="0"/>
                </a:moveTo>
                <a:lnTo>
                  <a:pt x="4953964" y="0"/>
                </a:lnTo>
                <a:lnTo>
                  <a:pt x="4953964" y="3405327"/>
                </a:lnTo>
                <a:lnTo>
                  <a:pt x="0" y="3405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62000" y="4098538"/>
            <a:ext cx="5097374" cy="1044962"/>
            <a:chOff x="0" y="0"/>
            <a:chExt cx="5655720" cy="11594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655691" cy="1159383"/>
            </a:xfrm>
            <a:custGeom>
              <a:avLst/>
              <a:gdLst/>
              <a:ahLst/>
              <a:cxnLst/>
              <a:rect r="r" b="b" t="t" l="l"/>
              <a:pathLst>
                <a:path h="1159383" w="5655691">
                  <a:moveTo>
                    <a:pt x="0" y="0"/>
                  </a:moveTo>
                  <a:lnTo>
                    <a:pt x="5655691" y="0"/>
                  </a:lnTo>
                  <a:lnTo>
                    <a:pt x="5655691" y="1159383"/>
                  </a:lnTo>
                  <a:lnTo>
                    <a:pt x="0" y="1159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1267" r="0" b="-127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762000" y="5381625"/>
            <a:ext cx="7570832" cy="278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4"/>
              </a:lnSpc>
            </a:pPr>
            <a:r>
              <a:rPr lang="en-US" sz="2288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Finanziato dall’Unione Europea. Le opinioni e i punti di vista espressi sono tuttavia esclusivamente quelli dell’autore o degli autori e non riflettono necessariamente quelli dell’Unione Europea o dell’Agenzia esecutiva europea per l’istruzione e la cultura (EACEA). Né l’Unione Europea né l’EACEA possono esserne ritenute responsabili.</a:t>
            </a:r>
            <a:r>
              <a:rPr lang="en-US" sz="2288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40259" y="8130540"/>
            <a:ext cx="7202686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Progetto </a:t>
            </a:r>
            <a:r>
              <a:rPr lang="en-US" b="true" sz="240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no. 2023-1-PL01-KA220-ADU-000156610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45221" y="9043670"/>
            <a:ext cx="4995862" cy="815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Ulteriori informazioni sul progetto: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  <a:hlinkClick r:id="rId5" tooltip="https://www.remcreadwomen.eu"/>
              </a:rPr>
              <a:t>https://www.remcreadwomen.eu/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CB7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178594" y="102054"/>
            <a:ext cx="9873225" cy="10082893"/>
            <a:chOff x="0" y="0"/>
            <a:chExt cx="5513070" cy="563014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2540" y="-15240"/>
              <a:ext cx="5515610" cy="5645385"/>
            </a:xfrm>
            <a:custGeom>
              <a:avLst/>
              <a:gdLst/>
              <a:ahLst/>
              <a:cxnLst/>
              <a:rect r="r" b="b" t="t" l="l"/>
              <a:pathLst>
                <a:path h="5645385" w="5515610">
                  <a:moveTo>
                    <a:pt x="4991100" y="2465582"/>
                  </a:moveTo>
                  <a:cubicBezTo>
                    <a:pt x="5048250" y="2431326"/>
                    <a:pt x="5124450" y="2447447"/>
                    <a:pt x="5189220" y="2413190"/>
                  </a:cubicBezTo>
                  <a:cubicBezTo>
                    <a:pt x="5326380" y="2338632"/>
                    <a:pt x="5435600" y="2219742"/>
                    <a:pt x="5515610" y="2084732"/>
                  </a:cubicBezTo>
                  <a:cubicBezTo>
                    <a:pt x="5499100" y="1945691"/>
                    <a:pt x="5494020" y="1869118"/>
                    <a:pt x="5505450" y="1752243"/>
                  </a:cubicBezTo>
                  <a:cubicBezTo>
                    <a:pt x="5495290" y="1744182"/>
                    <a:pt x="5473700" y="1766348"/>
                    <a:pt x="5472430" y="1734107"/>
                  </a:cubicBezTo>
                  <a:cubicBezTo>
                    <a:pt x="5469890" y="1641413"/>
                    <a:pt x="5441950" y="1607157"/>
                    <a:pt x="5415280" y="1528568"/>
                  </a:cubicBezTo>
                  <a:cubicBezTo>
                    <a:pt x="5210810" y="1574915"/>
                    <a:pt x="4838700" y="1828816"/>
                    <a:pt x="4617720" y="1806650"/>
                  </a:cubicBezTo>
                  <a:cubicBezTo>
                    <a:pt x="4753610" y="1653504"/>
                    <a:pt x="4851400" y="1482221"/>
                    <a:pt x="4853940" y="1256532"/>
                  </a:cubicBezTo>
                  <a:cubicBezTo>
                    <a:pt x="4842510" y="1238396"/>
                    <a:pt x="4777740" y="1226306"/>
                    <a:pt x="4762500" y="1234366"/>
                  </a:cubicBezTo>
                  <a:cubicBezTo>
                    <a:pt x="4710430" y="1218245"/>
                    <a:pt x="4657090" y="1143687"/>
                    <a:pt x="4634230" y="1097340"/>
                  </a:cubicBezTo>
                  <a:cubicBezTo>
                    <a:pt x="4612640" y="1119506"/>
                    <a:pt x="4608830" y="1095325"/>
                    <a:pt x="4589780" y="1111446"/>
                  </a:cubicBezTo>
                  <a:cubicBezTo>
                    <a:pt x="4508500" y="1012707"/>
                    <a:pt x="4337050" y="1161823"/>
                    <a:pt x="4254500" y="1069129"/>
                  </a:cubicBezTo>
                  <a:cubicBezTo>
                    <a:pt x="4292600" y="909937"/>
                    <a:pt x="4215130" y="873666"/>
                    <a:pt x="4163060" y="797093"/>
                  </a:cubicBezTo>
                  <a:cubicBezTo>
                    <a:pt x="4182110" y="672158"/>
                    <a:pt x="4135120" y="605660"/>
                    <a:pt x="4091940" y="488785"/>
                  </a:cubicBezTo>
                  <a:cubicBezTo>
                    <a:pt x="4038600" y="529086"/>
                    <a:pt x="4042410" y="466619"/>
                    <a:pt x="4048760" y="426317"/>
                  </a:cubicBezTo>
                  <a:cubicBezTo>
                    <a:pt x="4009390" y="444453"/>
                    <a:pt x="3985260" y="420272"/>
                    <a:pt x="3963670" y="388031"/>
                  </a:cubicBezTo>
                  <a:cubicBezTo>
                    <a:pt x="3887470" y="434378"/>
                    <a:pt x="3817620" y="436393"/>
                    <a:pt x="3756660" y="446468"/>
                  </a:cubicBezTo>
                  <a:cubicBezTo>
                    <a:pt x="3445510" y="498860"/>
                    <a:pt x="3059430" y="631856"/>
                    <a:pt x="2780030" y="654022"/>
                  </a:cubicBezTo>
                  <a:cubicBezTo>
                    <a:pt x="3036570" y="480724"/>
                    <a:pt x="3333750" y="369895"/>
                    <a:pt x="3522980" y="220779"/>
                  </a:cubicBezTo>
                  <a:cubicBezTo>
                    <a:pt x="3529330" y="136145"/>
                    <a:pt x="3528060" y="97858"/>
                    <a:pt x="3524250" y="19270"/>
                  </a:cubicBezTo>
                  <a:cubicBezTo>
                    <a:pt x="3319780" y="0"/>
                    <a:pt x="3006090" y="146220"/>
                    <a:pt x="2715260" y="291307"/>
                  </a:cubicBezTo>
                  <a:cubicBezTo>
                    <a:pt x="2040890" y="627826"/>
                    <a:pt x="1228090" y="1010692"/>
                    <a:pt x="845820" y="1607157"/>
                  </a:cubicBezTo>
                  <a:cubicBezTo>
                    <a:pt x="855980" y="1695820"/>
                    <a:pt x="839470" y="1810680"/>
                    <a:pt x="881380" y="1887253"/>
                  </a:cubicBezTo>
                  <a:cubicBezTo>
                    <a:pt x="741680" y="2008158"/>
                    <a:pt x="581660" y="2116973"/>
                    <a:pt x="445770" y="2241908"/>
                  </a:cubicBezTo>
                  <a:cubicBezTo>
                    <a:pt x="450850" y="2346692"/>
                    <a:pt x="485140" y="2455507"/>
                    <a:pt x="499110" y="2473643"/>
                  </a:cubicBezTo>
                  <a:cubicBezTo>
                    <a:pt x="454660" y="2511929"/>
                    <a:pt x="523240" y="2483718"/>
                    <a:pt x="520700" y="2524020"/>
                  </a:cubicBezTo>
                  <a:cubicBezTo>
                    <a:pt x="501650" y="2538126"/>
                    <a:pt x="514350" y="2572382"/>
                    <a:pt x="486410" y="2582457"/>
                  </a:cubicBezTo>
                  <a:cubicBezTo>
                    <a:pt x="383540" y="2556261"/>
                    <a:pt x="269240" y="2683211"/>
                    <a:pt x="163830" y="2721498"/>
                  </a:cubicBezTo>
                  <a:cubicBezTo>
                    <a:pt x="160020" y="2747694"/>
                    <a:pt x="198120" y="2743664"/>
                    <a:pt x="173990" y="2765830"/>
                  </a:cubicBezTo>
                  <a:cubicBezTo>
                    <a:pt x="104140" y="2792026"/>
                    <a:pt x="96520" y="2850463"/>
                    <a:pt x="26670" y="2876660"/>
                  </a:cubicBezTo>
                  <a:cubicBezTo>
                    <a:pt x="24130" y="2900841"/>
                    <a:pt x="21590" y="2925021"/>
                    <a:pt x="25400" y="2953233"/>
                  </a:cubicBezTo>
                  <a:cubicBezTo>
                    <a:pt x="35560" y="2973384"/>
                    <a:pt x="96520" y="2949203"/>
                    <a:pt x="80010" y="2983459"/>
                  </a:cubicBezTo>
                  <a:cubicBezTo>
                    <a:pt x="43180" y="3003610"/>
                    <a:pt x="0" y="2997565"/>
                    <a:pt x="1270" y="3053987"/>
                  </a:cubicBezTo>
                  <a:cubicBezTo>
                    <a:pt x="21590" y="3090259"/>
                    <a:pt x="63500" y="3066077"/>
                    <a:pt x="74930" y="3124515"/>
                  </a:cubicBezTo>
                  <a:cubicBezTo>
                    <a:pt x="66040" y="3152726"/>
                    <a:pt x="38100" y="3168847"/>
                    <a:pt x="45720" y="3205119"/>
                  </a:cubicBezTo>
                  <a:cubicBezTo>
                    <a:pt x="105410" y="3203103"/>
                    <a:pt x="158750" y="3221239"/>
                    <a:pt x="220980" y="3215194"/>
                  </a:cubicBezTo>
                  <a:cubicBezTo>
                    <a:pt x="201930" y="3231315"/>
                    <a:pt x="236220" y="3267586"/>
                    <a:pt x="287020" y="3251466"/>
                  </a:cubicBezTo>
                  <a:cubicBezTo>
                    <a:pt x="284480" y="3279676"/>
                    <a:pt x="240030" y="3283707"/>
                    <a:pt x="243840" y="3313933"/>
                  </a:cubicBezTo>
                  <a:cubicBezTo>
                    <a:pt x="317500" y="3291767"/>
                    <a:pt x="337820" y="3247435"/>
                    <a:pt x="406400" y="3231315"/>
                  </a:cubicBezTo>
                  <a:cubicBezTo>
                    <a:pt x="360680" y="3289752"/>
                    <a:pt x="302260" y="3380431"/>
                    <a:pt x="245110" y="3400581"/>
                  </a:cubicBezTo>
                  <a:cubicBezTo>
                    <a:pt x="228600" y="3436853"/>
                    <a:pt x="234950" y="3485215"/>
                    <a:pt x="226060" y="3523502"/>
                  </a:cubicBezTo>
                  <a:cubicBezTo>
                    <a:pt x="210820" y="3515441"/>
                    <a:pt x="212090" y="3642392"/>
                    <a:pt x="251460" y="3672618"/>
                  </a:cubicBezTo>
                  <a:cubicBezTo>
                    <a:pt x="300990" y="3652467"/>
                    <a:pt x="412750" y="3662543"/>
                    <a:pt x="485140" y="3686724"/>
                  </a:cubicBezTo>
                  <a:cubicBezTo>
                    <a:pt x="480060" y="3708890"/>
                    <a:pt x="463550" y="3725010"/>
                    <a:pt x="472440" y="3757252"/>
                  </a:cubicBezTo>
                  <a:cubicBezTo>
                    <a:pt x="496570" y="3771357"/>
                    <a:pt x="554990" y="3690754"/>
                    <a:pt x="579120" y="3720980"/>
                  </a:cubicBezTo>
                  <a:cubicBezTo>
                    <a:pt x="614680" y="3741131"/>
                    <a:pt x="551180" y="3761282"/>
                    <a:pt x="568960" y="3801583"/>
                  </a:cubicBezTo>
                  <a:cubicBezTo>
                    <a:pt x="805180" y="3614181"/>
                    <a:pt x="994410" y="3579924"/>
                    <a:pt x="1234440" y="3489245"/>
                  </a:cubicBezTo>
                  <a:cubicBezTo>
                    <a:pt x="966470" y="3674633"/>
                    <a:pt x="604520" y="4174374"/>
                    <a:pt x="598170" y="4337596"/>
                  </a:cubicBezTo>
                  <a:cubicBezTo>
                    <a:pt x="631190" y="4337596"/>
                    <a:pt x="659130" y="4349686"/>
                    <a:pt x="689610" y="4359762"/>
                  </a:cubicBezTo>
                  <a:cubicBezTo>
                    <a:pt x="679450" y="4402078"/>
                    <a:pt x="664210" y="4442380"/>
                    <a:pt x="661670" y="4488727"/>
                  </a:cubicBezTo>
                  <a:cubicBezTo>
                    <a:pt x="678180" y="4442380"/>
                    <a:pt x="736600" y="4420215"/>
                    <a:pt x="741680" y="4504848"/>
                  </a:cubicBezTo>
                  <a:cubicBezTo>
                    <a:pt x="701040" y="4510893"/>
                    <a:pt x="701040" y="4531044"/>
                    <a:pt x="701040" y="4579406"/>
                  </a:cubicBezTo>
                  <a:cubicBezTo>
                    <a:pt x="742950" y="4587466"/>
                    <a:pt x="807720" y="4529029"/>
                    <a:pt x="828040" y="4591497"/>
                  </a:cubicBezTo>
                  <a:cubicBezTo>
                    <a:pt x="801370" y="4617692"/>
                    <a:pt x="791210" y="4593511"/>
                    <a:pt x="765810" y="4615677"/>
                  </a:cubicBezTo>
                  <a:cubicBezTo>
                    <a:pt x="767080" y="4655979"/>
                    <a:pt x="792480" y="4625753"/>
                    <a:pt x="801370" y="4645904"/>
                  </a:cubicBezTo>
                  <a:cubicBezTo>
                    <a:pt x="727710" y="4694266"/>
                    <a:pt x="731520" y="4712402"/>
                    <a:pt x="707390" y="4776884"/>
                  </a:cubicBezTo>
                  <a:cubicBezTo>
                    <a:pt x="687070" y="4724492"/>
                    <a:pt x="633730" y="5061011"/>
                    <a:pt x="676910" y="5056981"/>
                  </a:cubicBezTo>
                  <a:cubicBezTo>
                    <a:pt x="641350" y="5115419"/>
                    <a:pt x="709930" y="5081162"/>
                    <a:pt x="726440" y="5103328"/>
                  </a:cubicBezTo>
                  <a:cubicBezTo>
                    <a:pt x="711200" y="5145644"/>
                    <a:pt x="745490" y="5157735"/>
                    <a:pt x="749300" y="5202067"/>
                  </a:cubicBezTo>
                  <a:cubicBezTo>
                    <a:pt x="768350" y="5210127"/>
                    <a:pt x="805180" y="5167810"/>
                    <a:pt x="803910" y="5232293"/>
                  </a:cubicBezTo>
                  <a:cubicBezTo>
                    <a:pt x="767080" y="5238339"/>
                    <a:pt x="778510" y="5222218"/>
                    <a:pt x="753110" y="5262519"/>
                  </a:cubicBezTo>
                  <a:cubicBezTo>
                    <a:pt x="744220" y="5248414"/>
                    <a:pt x="725170" y="5234308"/>
                    <a:pt x="706120" y="5264535"/>
                  </a:cubicBezTo>
                  <a:cubicBezTo>
                    <a:pt x="720090" y="5306852"/>
                    <a:pt x="715010" y="5339093"/>
                    <a:pt x="712470" y="5373349"/>
                  </a:cubicBezTo>
                  <a:cubicBezTo>
                    <a:pt x="779780" y="5355213"/>
                    <a:pt x="732790" y="5391485"/>
                    <a:pt x="795020" y="5399545"/>
                  </a:cubicBezTo>
                  <a:cubicBezTo>
                    <a:pt x="814070" y="5435817"/>
                    <a:pt x="786130" y="5445892"/>
                    <a:pt x="782320" y="5470073"/>
                  </a:cubicBezTo>
                  <a:cubicBezTo>
                    <a:pt x="904240" y="5476118"/>
                    <a:pt x="967740" y="5556722"/>
                    <a:pt x="1071880" y="5595008"/>
                  </a:cubicBezTo>
                  <a:cubicBezTo>
                    <a:pt x="1071880" y="5631280"/>
                    <a:pt x="1090930" y="5617174"/>
                    <a:pt x="1093470" y="5645385"/>
                  </a:cubicBezTo>
                  <a:cubicBezTo>
                    <a:pt x="1291590" y="5609114"/>
                    <a:pt x="1422400" y="5643370"/>
                    <a:pt x="1651000" y="5532540"/>
                  </a:cubicBezTo>
                  <a:cubicBezTo>
                    <a:pt x="1623060" y="5492239"/>
                    <a:pt x="1544320" y="5524480"/>
                    <a:pt x="1529080" y="5504329"/>
                  </a:cubicBezTo>
                  <a:cubicBezTo>
                    <a:pt x="1684020" y="5401560"/>
                    <a:pt x="1873250" y="5365289"/>
                    <a:pt x="2058670" y="5306852"/>
                  </a:cubicBezTo>
                  <a:cubicBezTo>
                    <a:pt x="2236470" y="5252444"/>
                    <a:pt x="2411730" y="5270580"/>
                    <a:pt x="2586990" y="5147660"/>
                  </a:cubicBezTo>
                  <a:cubicBezTo>
                    <a:pt x="2628900" y="5173856"/>
                    <a:pt x="2661920" y="5123479"/>
                    <a:pt x="2701290" y="5105343"/>
                  </a:cubicBezTo>
                  <a:cubicBezTo>
                    <a:pt x="2907030" y="5006604"/>
                    <a:pt x="3168650" y="4928016"/>
                    <a:pt x="3371850" y="4901819"/>
                  </a:cubicBezTo>
                  <a:cubicBezTo>
                    <a:pt x="3407410" y="4897789"/>
                    <a:pt x="3448050" y="4865548"/>
                    <a:pt x="3464560" y="4847412"/>
                  </a:cubicBezTo>
                  <a:cubicBezTo>
                    <a:pt x="3530600" y="4863532"/>
                    <a:pt x="3644900" y="4795020"/>
                    <a:pt x="3704590" y="4768824"/>
                  </a:cubicBezTo>
                  <a:cubicBezTo>
                    <a:pt x="3702050" y="4750688"/>
                    <a:pt x="3691890" y="4730537"/>
                    <a:pt x="3703320" y="4720462"/>
                  </a:cubicBezTo>
                  <a:cubicBezTo>
                    <a:pt x="3785870" y="4690236"/>
                    <a:pt x="3902710" y="4657994"/>
                    <a:pt x="3978910" y="4585451"/>
                  </a:cubicBezTo>
                  <a:cubicBezTo>
                    <a:pt x="3968750" y="4577391"/>
                    <a:pt x="3947160" y="4599557"/>
                    <a:pt x="3945890" y="4567315"/>
                  </a:cubicBezTo>
                  <a:cubicBezTo>
                    <a:pt x="4018280" y="4539104"/>
                    <a:pt x="4107180" y="4527013"/>
                    <a:pt x="4175760" y="4482682"/>
                  </a:cubicBezTo>
                  <a:cubicBezTo>
                    <a:pt x="4161790" y="4478652"/>
                    <a:pt x="4146550" y="4478652"/>
                    <a:pt x="4133850" y="4468576"/>
                  </a:cubicBezTo>
                  <a:cubicBezTo>
                    <a:pt x="4218940" y="4365807"/>
                    <a:pt x="4254500" y="4315430"/>
                    <a:pt x="4371340" y="4293264"/>
                  </a:cubicBezTo>
                  <a:cubicBezTo>
                    <a:pt x="4362450" y="4232812"/>
                    <a:pt x="4389120" y="4194525"/>
                    <a:pt x="4448810" y="4172359"/>
                  </a:cubicBezTo>
                  <a:cubicBezTo>
                    <a:pt x="4465320" y="4136087"/>
                    <a:pt x="4414520" y="4150193"/>
                    <a:pt x="4433570" y="4105861"/>
                  </a:cubicBezTo>
                  <a:cubicBezTo>
                    <a:pt x="4645660" y="4061529"/>
                    <a:pt x="4704080" y="3759267"/>
                    <a:pt x="4801870" y="3589999"/>
                  </a:cubicBezTo>
                  <a:cubicBezTo>
                    <a:pt x="4805680" y="3583954"/>
                    <a:pt x="4822190" y="3567834"/>
                    <a:pt x="4824730" y="3563803"/>
                  </a:cubicBezTo>
                  <a:cubicBezTo>
                    <a:pt x="4959350" y="3434838"/>
                    <a:pt x="5125720" y="3416702"/>
                    <a:pt x="5228590" y="3239375"/>
                  </a:cubicBezTo>
                  <a:cubicBezTo>
                    <a:pt x="5267960" y="3104364"/>
                    <a:pt x="5372100" y="2933082"/>
                    <a:pt x="5256530" y="2822252"/>
                  </a:cubicBezTo>
                  <a:cubicBezTo>
                    <a:pt x="5269230" y="2794041"/>
                    <a:pt x="5262880" y="2755755"/>
                    <a:pt x="5250180" y="2713438"/>
                  </a:cubicBezTo>
                  <a:cubicBezTo>
                    <a:pt x="5198110" y="2735604"/>
                    <a:pt x="4958080" y="2661046"/>
                    <a:pt x="4904740" y="2626789"/>
                  </a:cubicBezTo>
                  <a:cubicBezTo>
                    <a:pt x="4916170" y="2584473"/>
                    <a:pt x="4892040" y="2542156"/>
                    <a:pt x="4898390" y="2517975"/>
                  </a:cubicBezTo>
                  <a:cubicBezTo>
                    <a:pt x="4947920" y="2513944"/>
                    <a:pt x="4961890" y="2483718"/>
                    <a:pt x="4991100" y="2465582"/>
                  </a:cubicBezTo>
                  <a:close/>
                </a:path>
              </a:pathLst>
            </a:custGeom>
            <a:blipFill>
              <a:blip r:embed="rId2"/>
              <a:stretch>
                <a:fillRect l="-39381" t="0" r="-39381" b="0"/>
              </a:stretch>
            </a:blipFill>
            <a:ln w="38100" cap="sq">
              <a:solidFill>
                <a:srgbClr val="FFFFFF"/>
              </a:solidFill>
              <a:prstDash val="sysDot"/>
              <a:miter/>
            </a:ln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01316" y="409719"/>
            <a:ext cx="3751925" cy="2579052"/>
          </a:xfrm>
          <a:custGeom>
            <a:avLst/>
            <a:gdLst/>
            <a:ahLst/>
            <a:cxnLst/>
            <a:rect r="r" b="b" t="t" l="l"/>
            <a:pathLst>
              <a:path h="2579052" w="3751925">
                <a:moveTo>
                  <a:pt x="0" y="0"/>
                </a:moveTo>
                <a:lnTo>
                  <a:pt x="3751925" y="0"/>
                </a:lnTo>
                <a:lnTo>
                  <a:pt x="3751925" y="2579052"/>
                </a:lnTo>
                <a:lnTo>
                  <a:pt x="0" y="2579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7927" r="0" b="-1754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88104" y="3839652"/>
            <a:ext cx="13880725" cy="147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9600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”SMETTI DI SOGNARE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88104" y="5425503"/>
            <a:ext cx="12044053" cy="147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9600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E INIZIA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8104" y="7011355"/>
            <a:ext cx="12044053" cy="147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9600">
                <a:solidFill>
                  <a:srgbClr val="227C9D"/>
                </a:solidFill>
                <a:latin typeface="Kollektif Bold"/>
                <a:ea typeface="Kollektif Bold"/>
                <a:cs typeface="Kollektif Bold"/>
                <a:sym typeface="Kollektif Bold"/>
              </a:rPr>
              <a:t>AD AGIRE”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E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47917" y="306160"/>
            <a:ext cx="10724902" cy="9238535"/>
          </a:xfrm>
          <a:custGeom>
            <a:avLst/>
            <a:gdLst/>
            <a:ahLst/>
            <a:cxnLst/>
            <a:rect r="r" b="b" t="t" l="l"/>
            <a:pathLst>
              <a:path h="9238535" w="10724902">
                <a:moveTo>
                  <a:pt x="0" y="0"/>
                </a:moveTo>
                <a:lnTo>
                  <a:pt x="10724901" y="0"/>
                </a:lnTo>
                <a:lnTo>
                  <a:pt x="10724901" y="9238535"/>
                </a:lnTo>
                <a:lnTo>
                  <a:pt x="0" y="9238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71" t="-10610" r="-5296" b="-169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-3192038">
            <a:off x="5429224" y="6934715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47048" y="4126280"/>
            <a:ext cx="6720580" cy="2792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Terminologia nei Social Media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47048" y="2948418"/>
            <a:ext cx="5763511" cy="485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00"/>
              </a:lnSpc>
            </a:pPr>
            <a:r>
              <a:rPr lang="en-US" b="true" sz="3000" spc="-8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ATTIVITA’ 2.1.1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7048" y="3813810"/>
            <a:ext cx="6720580" cy="3707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200" b="true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 principali piattaforme dei Social Media</a:t>
            </a:r>
          </a:p>
        </p:txBody>
      </p:sp>
      <p:sp>
        <p:nvSpPr>
          <p:cNvPr name="Freeform 4" id="4"/>
          <p:cNvSpPr/>
          <p:nvPr/>
        </p:nvSpPr>
        <p:spPr>
          <a:xfrm flipH="false" flipV="true" rot="-3192038">
            <a:off x="4398917" y="5301753"/>
            <a:ext cx="2109891" cy="2702102"/>
          </a:xfrm>
          <a:custGeom>
            <a:avLst/>
            <a:gdLst/>
            <a:ahLst/>
            <a:cxnLst/>
            <a:rect r="r" b="b" t="t" l="l"/>
            <a:pathLst>
              <a:path h="2702102" w="2109891">
                <a:moveTo>
                  <a:pt x="0" y="2702102"/>
                </a:moveTo>
                <a:lnTo>
                  <a:pt x="2109891" y="2702102"/>
                </a:lnTo>
                <a:lnTo>
                  <a:pt x="2109891" y="0"/>
                </a:lnTo>
                <a:lnTo>
                  <a:pt x="0" y="0"/>
                </a:lnTo>
                <a:lnTo>
                  <a:pt x="0" y="27021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421970" y="1462127"/>
            <a:ext cx="10545548" cy="7796173"/>
            <a:chOff x="0" y="0"/>
            <a:chExt cx="1637780" cy="12107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37780" cy="1210787"/>
            </a:xfrm>
            <a:custGeom>
              <a:avLst/>
              <a:gdLst/>
              <a:ahLst/>
              <a:cxnLst/>
              <a:rect r="r" b="b" t="t" l="l"/>
              <a:pathLst>
                <a:path h="1210787" w="1637780">
                  <a:moveTo>
                    <a:pt x="0" y="0"/>
                  </a:moveTo>
                  <a:lnTo>
                    <a:pt x="1637780" y="0"/>
                  </a:lnTo>
                  <a:lnTo>
                    <a:pt x="1637780" y="1210787"/>
                  </a:lnTo>
                  <a:lnTo>
                    <a:pt x="0" y="1210787"/>
                  </a:lnTo>
                  <a:close/>
                </a:path>
              </a:pathLst>
            </a:custGeom>
            <a:solidFill>
              <a:srgbClr val="FFBD59"/>
            </a:solidFill>
          </p:spPr>
        </p:sp>
      </p:grpSp>
      <p:sp>
        <p:nvSpPr>
          <p:cNvPr name="AutoShape 7" id="7"/>
          <p:cNvSpPr/>
          <p:nvPr/>
        </p:nvSpPr>
        <p:spPr>
          <a:xfrm flipV="true">
            <a:off x="12662087" y="1028588"/>
            <a:ext cx="0" cy="9502644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8116323" y="3493639"/>
            <a:ext cx="4176886" cy="1438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 piattaforma di social media più utilizzata al mondo con oltre 2,9 mi</a:t>
            </a:r>
            <a:r>
              <a:rPr lang="en-US" b="true" sz="24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liardi di utenti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205012" y="3455539"/>
            <a:ext cx="4254818" cy="180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Piattaforma di foto/video in cui gli utenti interagiscono tramite immagini e video in diversi formati</a:t>
            </a:r>
          </a:p>
          <a:p>
            <a:pPr algn="ctr">
              <a:lnSpc>
                <a:spcPts val="287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7626455" y="6986179"/>
            <a:ext cx="4982548" cy="231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4"/>
              </a:lnSpc>
            </a:pPr>
            <a:r>
              <a:rPr lang="en-US" sz="2545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Piattaforma di hosting video in cui gli utenti possono caricare, guardare, commentare, valutare e condividere video caricati o in diretta.</a:t>
            </a:r>
          </a:p>
          <a:p>
            <a:pPr algn="ctr">
              <a:lnSpc>
                <a:spcPts val="3294"/>
              </a:lnSpc>
            </a:pPr>
            <a:r>
              <a:rPr lang="en-US" b="true" sz="2745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205012" y="7436635"/>
            <a:ext cx="4473692" cy="21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Piattaforma di condivisione di video brevi, utilizzata principalmente da un pubblico giovane tra i 13 e i 24 anni</a:t>
            </a:r>
          </a:p>
          <a:p>
            <a:pPr algn="ctr">
              <a:lnSpc>
                <a:spcPts val="2879"/>
              </a:lnSpc>
            </a:pPr>
          </a:p>
        </p:txBody>
      </p:sp>
      <p:sp>
        <p:nvSpPr>
          <p:cNvPr name="AutoShape 12" id="12"/>
          <p:cNvSpPr/>
          <p:nvPr/>
        </p:nvSpPr>
        <p:spPr>
          <a:xfrm>
            <a:off x="7421970" y="5293864"/>
            <a:ext cx="10545548" cy="66350"/>
          </a:xfrm>
          <a:prstGeom prst="line">
            <a:avLst/>
          </a:prstGeom>
          <a:ln cap="flat" w="571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0">
            <a:off x="10829059" y="1570864"/>
            <a:ext cx="1638171" cy="1638171"/>
          </a:xfrm>
          <a:custGeom>
            <a:avLst/>
            <a:gdLst/>
            <a:ahLst/>
            <a:cxnLst/>
            <a:rect r="r" b="b" t="t" l="l"/>
            <a:pathLst>
              <a:path h="1638171" w="1638171">
                <a:moveTo>
                  <a:pt x="0" y="0"/>
                </a:moveTo>
                <a:lnTo>
                  <a:pt x="1638171" y="0"/>
                </a:lnTo>
                <a:lnTo>
                  <a:pt x="1638171" y="1638171"/>
                </a:lnTo>
                <a:lnTo>
                  <a:pt x="0" y="16381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38194" y="2217289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Facebook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6186482" y="1649664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2" y="0"/>
                </a:lnTo>
                <a:lnTo>
                  <a:pt x="1480572" y="1480572"/>
                </a:lnTo>
                <a:lnTo>
                  <a:pt x="0" y="1480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3072871" y="2217289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Instagr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am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938194" y="6157504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YouTub</a:t>
            </a: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e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6427420" y="5526073"/>
            <a:ext cx="1540097" cy="1767687"/>
          </a:xfrm>
          <a:custGeom>
            <a:avLst/>
            <a:gdLst/>
            <a:ahLst/>
            <a:cxnLst/>
            <a:rect r="r" b="b" t="t" l="l"/>
            <a:pathLst>
              <a:path h="1767687" w="1540097">
                <a:moveTo>
                  <a:pt x="0" y="0"/>
                </a:moveTo>
                <a:lnTo>
                  <a:pt x="1540098" y="0"/>
                </a:lnTo>
                <a:lnTo>
                  <a:pt x="1540098" y="1767687"/>
                </a:lnTo>
                <a:lnTo>
                  <a:pt x="0" y="17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3460093" y="6157504"/>
            <a:ext cx="2967327" cy="495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9"/>
              </a:lnSpc>
              <a:spcBef>
                <a:spcPct val="0"/>
              </a:spcBef>
            </a:pPr>
            <a:r>
              <a:rPr lang="en-US" b="true" sz="3199">
                <a:solidFill>
                  <a:srgbClr val="000000"/>
                </a:solidFill>
                <a:latin typeface="Now Heavy"/>
                <a:ea typeface="Now Heavy"/>
                <a:cs typeface="Now Heavy"/>
                <a:sym typeface="Now Heavy"/>
              </a:rPr>
              <a:t>Tik-Tok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1121749" cy="638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TERMINI GENERALI UTILIZZATI SULLE VARIE PIATTAFORME DI SOCIAL MEDIA</a:t>
            </a:r>
          </a:p>
          <a:p>
            <a:pPr algn="ctr">
              <a:lnSpc>
                <a:spcPts val="253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4251296" cy="238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parola chiave o una frase preceduta dal simbolo cancelletto (#) utilizzata per categorizzare i contenuti e renderli facilmente rintracciabili.</a:t>
            </a:r>
          </a:p>
          <a:p>
            <a:pPr algn="ctr">
              <a:lnSpc>
                <a:spcPts val="320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Il flusso principale di contenuti che gli utenti vedono quando accedono a una piattaforma di social media.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529746" y="5095845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 Utenti che si iscrivono per vedere i tuoi post e aggiornamenti sui social media..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Menzionare un altro utente nel tuo post o commento, il che di solito lo notifica.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5958" y="7931150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 utente con un grande seguito che può influenzare le opinioni e le decisioni di acquisto del suo pubblico.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Argomenti, hashtag o contenuti attualmente popolari e ampiamente discussi su una piattaforma.</a:t>
            </a:r>
          </a:p>
          <a:p>
            <a:pPr algn="ctr">
              <a:lnSpc>
                <a:spcPts val="320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#HASHTAG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FEED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9592" y="4343702"/>
            <a:ext cx="2496392" cy="615220"/>
            <a:chOff x="0" y="0"/>
            <a:chExt cx="3328523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FOLLOWERS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7182204"/>
            <a:ext cx="2496392" cy="615220"/>
            <a:chOff x="0" y="0"/>
            <a:chExt cx="3328523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TAGGING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INFLUENCER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TRENDING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Terminologia Generale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TERMINI GENERALI USATI SU INSTAGRAM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 post temporaneo che scompare dopo 24 ore, spesso utilizzato per contenuti più informali o sensibili al tempo..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Video brevi e coinvolgenti fino a 90 secondi, simili ai video di TikTok, utilizzati per intrattenimento o educazione.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095845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pagina personalizzata in cui gli utenti possono scoprire nuovi contenuti in base ai loro interessi e alle loro attività.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raccolta di storie che scegli di mantenere permanentemente sul tuo profilo, spesso organizzata per temi.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3077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 post che contiene più foto o video attraverso cui gli utenti possono scorrere.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238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La piccola sezione sotto la tua immagine del profilo in cui puoi descrivere te stesso o il tuo brand e includere un link.</a:t>
            </a:r>
          </a:p>
          <a:p>
            <a:pPr algn="ctr">
              <a:lnSpc>
                <a:spcPts val="3200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STORY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REELS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EXPLORE PAGE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7182204"/>
            <a:ext cx="2496392" cy="615220"/>
            <a:chOff x="0" y="0"/>
            <a:chExt cx="3328523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HIGHLIGHT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CAROUSEL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BIO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72766"/>
            <a:ext cx="12937034" cy="1088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70"/>
              </a:lnSpc>
              <a:spcBef>
                <a:spcPct val="0"/>
              </a:spcBef>
            </a:pPr>
            <a:r>
              <a:rPr lang="en-US" b="true" sz="7700" spc="-154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Terminologia di Instragram 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905042" y="721841"/>
            <a:ext cx="1480571" cy="1480571"/>
          </a:xfrm>
          <a:custGeom>
            <a:avLst/>
            <a:gdLst/>
            <a:ahLst/>
            <a:cxnLst/>
            <a:rect r="r" b="b" t="t" l="l"/>
            <a:pathLst>
              <a:path h="1480571" w="1480571">
                <a:moveTo>
                  <a:pt x="0" y="0"/>
                </a:moveTo>
                <a:lnTo>
                  <a:pt x="1480571" y="0"/>
                </a:lnTo>
                <a:lnTo>
                  <a:pt x="1480571" y="1480571"/>
                </a:lnTo>
                <a:lnTo>
                  <a:pt x="0" y="14805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TERMINI GENERALI USATI SU FACEBOOK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 profilo pubblico creato per aziende, marchi, personaggi pubblici o organizzazioni per connettersi con i follower.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Uno spazio comunitario in cui gli utenti possono unirsi e interagire intorno a interessi o cause comuni.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095845"/>
            <a:ext cx="3791100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Il flusso principale di contenuti su Facebook dove gli utenti vedono i post degli amici, delle pagine che seguono e le inserzioni pubblicitarie.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8074025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La piattaforma di Facebook per comprare e vendere beni all’interno delle comunità locali.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30775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funzione che permette agli utenti o alle pagine di creare e promuovere eventi pubblici o privati.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29746" y="7931150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L’atto di ripubblicare i contenuti di qualcun altro sul proprio profilo, in un gruppo o con qualcuno tramite messaggio privato.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PAGE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GROUP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NEWS FEED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7182204"/>
            <a:ext cx="2496392" cy="615220"/>
            <a:chOff x="0" y="0"/>
            <a:chExt cx="3328523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MARKETPLACE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EVENT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SHARE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54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80"/>
              </a:lnSpc>
              <a:spcBef>
                <a:spcPct val="0"/>
              </a:spcBef>
            </a:pPr>
            <a:r>
              <a:rPr lang="en-US" b="true" sz="8800" spc="-176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Terminologia di Facebook 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6004142" y="596566"/>
            <a:ext cx="1516479" cy="1516479"/>
          </a:xfrm>
          <a:custGeom>
            <a:avLst/>
            <a:gdLst/>
            <a:ahLst/>
            <a:cxnLst/>
            <a:rect r="r" b="b" t="t" l="l"/>
            <a:pathLst>
              <a:path h="1516479" w="1516479">
                <a:moveTo>
                  <a:pt x="0" y="0"/>
                </a:moveTo>
                <a:lnTo>
                  <a:pt x="1516479" y="0"/>
                </a:lnTo>
                <a:lnTo>
                  <a:pt x="1516479" y="1516479"/>
                </a:lnTo>
                <a:lnTo>
                  <a:pt x="0" y="1516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226646" y="2269958"/>
            <a:ext cx="3834709" cy="0"/>
          </a:xfrm>
          <a:prstGeom prst="line">
            <a:avLst/>
          </a:prstGeom>
          <a:ln cap="flat" w="66675">
            <a:solidFill>
              <a:srgbClr val="F0C6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3741576" y="2590800"/>
            <a:ext cx="10804847" cy="32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TERMINI GENERALI USATI SU YOUTUBE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78779" y="5095845"/>
            <a:ext cx="3958771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Il profilo di un utente su YouTube dove vengono pubblicati i suoi video e gli spettatori possono iscriversi per ricevere aggiornamenti.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45958" y="5095845"/>
            <a:ext cx="3596084" cy="198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funzione che permette agli utenti di trasmettere contenuti video in diretta al loro pubblico in tempo reale audience in real-time.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692929" y="5095845"/>
            <a:ext cx="3596084" cy="118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L’atto di iscriversi a un canale YouTube per ricevere notifiche sui nuovi contenuti.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60123" y="7931150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Il processo di guadagno dai video tramite pubblicità, abbonamenti e contenuti sponsorizzati.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44934" y="7930775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Una lista selezionata di video che vengono riprodotti in sequenza, spesso organizzata per tema o argomento.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692929" y="7931150"/>
            <a:ext cx="3596084" cy="1584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>
                <a:solidFill>
                  <a:srgbClr val="7C0086"/>
                </a:solidFill>
                <a:latin typeface="Canva Sans"/>
                <a:ea typeface="Canva Sans"/>
                <a:cs typeface="Canva Sans"/>
                <a:sym typeface="Canva Sans"/>
              </a:rPr>
              <a:t>L’immagine che rappresenta un video su YouTube, spesso progettata per attirare gli spettatori.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709969" y="4343702"/>
            <a:ext cx="2496392" cy="615220"/>
            <a:chOff x="0" y="0"/>
            <a:chExt cx="3328523" cy="820294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CHANNEL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895804" y="4343702"/>
            <a:ext cx="2496392" cy="615220"/>
            <a:chOff x="0" y="0"/>
            <a:chExt cx="3328523" cy="82029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17" id="17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LIVESTREAM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078246" y="4343702"/>
            <a:ext cx="2825450" cy="615220"/>
            <a:chOff x="0" y="0"/>
            <a:chExt cx="3767267" cy="820294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3767267" cy="820294"/>
              <a:chOff x="0" y="0"/>
              <a:chExt cx="3156864" cy="687383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3156864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156864">
                    <a:moveTo>
                      <a:pt x="3032404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32404" y="0"/>
                    </a:lnTo>
                    <a:cubicBezTo>
                      <a:pt x="3100984" y="0"/>
                      <a:pt x="3156864" y="55880"/>
                      <a:pt x="3156864" y="124460"/>
                    </a:cubicBezTo>
                    <a:lnTo>
                      <a:pt x="3156864" y="562923"/>
                    </a:lnTo>
                    <a:cubicBezTo>
                      <a:pt x="3156864" y="631503"/>
                      <a:pt x="3100984" y="687383"/>
                      <a:pt x="3032404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0" y="189012"/>
              <a:ext cx="3767267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SUBSCRIBE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709969" y="7182204"/>
            <a:ext cx="2867241" cy="615220"/>
            <a:chOff x="0" y="0"/>
            <a:chExt cx="3822988" cy="820294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3822988" cy="820294"/>
              <a:chOff x="0" y="0"/>
              <a:chExt cx="3203557" cy="6873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3203557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3203557">
                    <a:moveTo>
                      <a:pt x="3079097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079097" y="0"/>
                    </a:lnTo>
                    <a:cubicBezTo>
                      <a:pt x="3147677" y="0"/>
                      <a:pt x="3203557" y="55880"/>
                      <a:pt x="3203557" y="124460"/>
                    </a:cubicBezTo>
                    <a:lnTo>
                      <a:pt x="3203557" y="562923"/>
                    </a:lnTo>
                    <a:cubicBezTo>
                      <a:pt x="3203557" y="631503"/>
                      <a:pt x="3147677" y="687383"/>
                      <a:pt x="3079097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0" y="189012"/>
              <a:ext cx="3822988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MONETIZATION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7895804" y="7182204"/>
            <a:ext cx="2496392" cy="615220"/>
            <a:chOff x="0" y="0"/>
            <a:chExt cx="3328523" cy="820294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227C9D"/>
              </a:solidFill>
            </p:spPr>
          </p:sp>
        </p:grpSp>
        <p:sp>
          <p:nvSpPr>
            <p:cNvPr name="TextBox 29" id="29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F0C600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PLAYLIST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3079592" y="7182204"/>
            <a:ext cx="2496392" cy="615220"/>
            <a:chOff x="0" y="0"/>
            <a:chExt cx="3328523" cy="820294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3328523" cy="820294"/>
              <a:chOff x="0" y="0"/>
              <a:chExt cx="2789209" cy="687383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789209" cy="687383"/>
              </a:xfrm>
              <a:custGeom>
                <a:avLst/>
                <a:gdLst/>
                <a:ahLst/>
                <a:cxnLst/>
                <a:rect r="r" b="b" t="t" l="l"/>
                <a:pathLst>
                  <a:path h="687383" w="2789209">
                    <a:moveTo>
                      <a:pt x="2664749" y="687383"/>
                    </a:moveTo>
                    <a:lnTo>
                      <a:pt x="124460" y="687383"/>
                    </a:lnTo>
                    <a:cubicBezTo>
                      <a:pt x="55880" y="687383"/>
                      <a:pt x="0" y="631503"/>
                      <a:pt x="0" y="56292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664749" y="0"/>
                    </a:lnTo>
                    <a:cubicBezTo>
                      <a:pt x="2733329" y="0"/>
                      <a:pt x="2789209" y="55880"/>
                      <a:pt x="2789209" y="124460"/>
                    </a:cubicBezTo>
                    <a:lnTo>
                      <a:pt x="2789209" y="562923"/>
                    </a:lnTo>
                    <a:cubicBezTo>
                      <a:pt x="2789209" y="631503"/>
                      <a:pt x="2733329" y="687383"/>
                      <a:pt x="2664749" y="687383"/>
                    </a:cubicBezTo>
                    <a:close/>
                  </a:path>
                </a:pathLst>
              </a:custGeom>
              <a:solidFill>
                <a:srgbClr val="F0C600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0" y="189012"/>
              <a:ext cx="3328523" cy="48048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9"/>
                </a:lnSpc>
              </a:pPr>
              <a:r>
                <a:rPr lang="en-US" sz="2499">
                  <a:solidFill>
                    <a:srgbClr val="287D7D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THUMBNAIL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2382958" y="682291"/>
            <a:ext cx="13522084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00"/>
              </a:lnSpc>
              <a:spcBef>
                <a:spcPct val="0"/>
              </a:spcBef>
            </a:pPr>
            <a:r>
              <a:rPr lang="en-US" b="true" sz="9000" spc="-179">
                <a:solidFill>
                  <a:srgbClr val="7C008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Terminologia di YouTube 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268919" y="230482"/>
            <a:ext cx="1231644" cy="1231644"/>
          </a:xfrm>
          <a:custGeom>
            <a:avLst/>
            <a:gdLst/>
            <a:ahLst/>
            <a:cxnLst/>
            <a:rect r="r" b="b" t="t" l="l"/>
            <a:pathLst>
              <a:path h="1231644" w="1231644">
                <a:moveTo>
                  <a:pt x="0" y="0"/>
                </a:moveTo>
                <a:lnTo>
                  <a:pt x="1231644" y="0"/>
                </a:lnTo>
                <a:lnTo>
                  <a:pt x="1231644" y="1231645"/>
                </a:lnTo>
                <a:lnTo>
                  <a:pt x="0" y="12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DAGv-Zwv9Qo</dc:identifier>
  <dcterms:modified xsi:type="dcterms:W3CDTF">2011-08-01T06:04:30Z</dcterms:modified>
  <cp:revision>1</cp:revision>
  <dc:title>IT_REMCREAD M2:Introduction to Social Media</dc:title>
</cp:coreProperties>
</file>