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x="18288000" cy="10287000"/>
  <p:notesSz cx="6858000" cy="9144000"/>
  <p:embeddedFontLst>
    <p:embeddedFont>
      <p:font typeface="Canva Sans Bold" charset="1" panose="020B0803030501040103"/>
      <p:regular r:id="rId57"/>
    </p:embeddedFont>
    <p:embeddedFont>
      <p:font typeface="Canva Sans" charset="1" panose="020B0503030501040103"/>
      <p:regular r:id="rId58"/>
    </p:embeddedFont>
    <p:embeddedFont>
      <p:font typeface="Helveticish Bold" charset="1" panose="020B0704020202020204"/>
      <p:regular r:id="rId59"/>
    </p:embeddedFont>
    <p:embeddedFont>
      <p:font typeface="Droid Arabic Naskh" charset="1" panose="020B0606030804020204"/>
      <p:regular r:id="rId60"/>
    </p:embeddedFont>
    <p:embeddedFont>
      <p:font typeface="Droid Arabic Naskh Bold" charset="1" panose="020B0806030804020204"/>
      <p:regular r:id="rId61"/>
    </p:embeddedFont>
    <p:embeddedFont>
      <p:font typeface="Open Sans Extra Bold" charset="1" panose="020B0906030804020204"/>
      <p:regular r:id="rId62"/>
    </p:embeddedFont>
    <p:embeddedFont>
      <p:font typeface="Open Sans 1" charset="1" panose="020B0606030504020204"/>
      <p:regular r:id="rId63"/>
    </p:embeddedFont>
    <p:embeddedFont>
      <p:font typeface="Open Sans 1 Bold" charset="1" panose="020B0806030504020204"/>
      <p:regular r:id="rId64"/>
    </p:embeddedFont>
    <p:embeddedFont>
      <p:font typeface="Arimo" charset="1" panose="020B0604020202020204"/>
      <p:regular r:id="rId65"/>
    </p:embeddedFont>
    <p:embeddedFont>
      <p:font typeface="Open Sans 2 Bold" charset="1" panose="00000000000000000000"/>
      <p:regular r:id="rId66"/>
    </p:embeddedFont>
    <p:embeddedFont>
      <p:font typeface="Open Sans 2" charset="1" panose="00000000000000000000"/>
      <p:regular r:id="rId67"/>
    </p:embeddedFont>
    <p:embeddedFont>
      <p:font typeface="Arial MT Pro Bold" charset="1" panose="020B0802020202020204"/>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4.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https://unsplash.com/@micheile?utm_content=creditCopyText&amp;utm_medium=referral&amp;utm_source=unsplash" TargetMode="External" Type="http://schemas.openxmlformats.org/officeDocument/2006/relationships/hyperlink"/><Relationship Id="rId4" Target="https://unsplash.com/photos/green-and-white-round-plastic-container-0FPO8-h7TYw?utm_content=creditCopyText&amp;utm_medium=referral&amp;utm_source=unsplash" TargetMode="External" Type="http://schemas.openxmlformats.org/officeDocument/2006/relationships/hyperlink"/><Relationship Id="rId5"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https://unsplash.com/@pedrodecimus?utm_content=creditCopyText&amp;utm_medium=referral&amp;utm_source=unsplash" TargetMode="External" Type="http://schemas.openxmlformats.org/officeDocument/2006/relationships/hyperlink"/><Relationship Id="rId3" Target="https://unsplash.com/photos/a-building-with-many-windows-VGpX9Mt-8uU?utm_content=creditCopyText&amp;utm_medium=referral&amp;utm_source=unsplash" TargetMode="External" Type="http://schemas.openxmlformats.org/officeDocument/2006/relationships/hyperlink"/><Relationship Id="rId4" Target="../media/image5.png" Type="http://schemas.openxmlformats.org/officeDocument/2006/relationships/image"/><Relationship Id="rId5" Target="../media/image37.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0.jpeg" Type="http://schemas.openxmlformats.org/officeDocument/2006/relationships/image"/><Relationship Id="rId4" Target="https://unsplash.com/@madbyte?utm_content=creditCopyText&amp;utm_medium=referral&amp;utm_source=unsplash" TargetMode="External" Type="http://schemas.openxmlformats.org/officeDocument/2006/relationships/hyperlink"/><Relationship Id="rId5" Target="https://unsplash.com/photos/white-and-brown-bridge-eZN8cFYz2oY?utm_content=creditCopyText&amp;utm_medium=referral&amp;utm_source=unsplash"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https://unsplash.com/@nataliekinnear?utm_content=creditCopyText&amp;utm_medium=referral&amp;utm_source=unsplash" TargetMode="External" Type="http://schemas.openxmlformats.org/officeDocument/2006/relationships/hyperlink"/><Relationship Id="rId4" Target="https://unsplash.com/photos/a-couple-of-garlics-sitting-on-top-of-a-wooden-table-bhZrESlHeFI?utm_content=creditCopyText&amp;utm_medium=referral&amp;utm_source=unsplash" TargetMode="External" Type="http://schemas.openxmlformats.org/officeDocument/2006/relationships/hyperlink"/><Relationship Id="rId5" Target="../media/image42.png" Type="http://schemas.openxmlformats.org/officeDocument/2006/relationships/image"/><Relationship Id="rId6" Target="https://unsplash.com/@nataliekinnear?utm_content=creditCopyText&amp;utm_medium=referral&amp;utm_source=unsplash" TargetMode="External" Type="http://schemas.openxmlformats.org/officeDocument/2006/relationships/hyperlink"/><Relationship Id="rId7" Target="https://unsplash.com/photos/a-couple-of-garlics-sitting-on-top-of-a-wooden-table-bhZrESlHeFI?utm_content=creditCopyText&amp;utm_medium=referral&amp;utm_source=unsplash"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4.jpeg" Type="http://schemas.openxmlformats.org/officeDocument/2006/relationships/image"/><Relationship Id="rId4" Target="https://unsplash.com/@christine_siracusa?utm_content=creditCopyText&amp;utm_medium=referral&amp;utm_source=unsplash" TargetMode="External" Type="http://schemas.openxmlformats.org/officeDocument/2006/relationships/hyperlink"/><Relationship Id="rId5" Target="https://unsplash.com/photos/green-fruit-ErMaQGihZvI?utm_content=creditCopyText&amp;utm_medium=referral&amp;utm_source=unsplash"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5.jpeg" Type="http://schemas.openxmlformats.org/officeDocument/2006/relationships/image"/><Relationship Id="rId4" Target="https://unsplash.com/@purzlbaum?utm_content=creditCopyText&amp;utm_medium=referral&amp;utm_source=unsplash" TargetMode="External" Type="http://schemas.openxmlformats.org/officeDocument/2006/relationships/hyperlink"/><Relationship Id="rId5" Target="https://unsplash.com/photos/red-white-and-blue-umbrella-g6-KkK2MuAE?utm_content=creditCopyText&amp;utm_medium=referral&amp;utm_source=unsplash"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4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7.jpeg" Type="http://schemas.openxmlformats.org/officeDocument/2006/relationships/image"/><Relationship Id="rId4" Target="https://www.youtube.com/watch?v=T6fnHEvLyAE" TargetMode="External" Type="http://schemas.openxmlformats.org/officeDocument/2006/relationships/hyperlink"/><Relationship Id="rId5" Target="https://www.youtube.com/watch?v=T6fnHEvLyAE" TargetMode="External" Type="http://schemas.openxmlformats.org/officeDocument/2006/relationships/hyperlink"/><Relationship Id="rId6" Target="https://www.youtube.com/watch?v=T6fnHEvLyAE" TargetMode="External" Type="http://schemas.openxmlformats.org/officeDocument/2006/relationships/hyperlink"/><Relationship Id="rId7" Target="../media/image18.gif"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media/image49.jpeg" Type="http://schemas.openxmlformats.org/officeDocument/2006/relationships/image"/><Relationship Id="rId4" Target="../media/image44.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2.jpeg" Type="http://schemas.openxmlformats.org/officeDocument/2006/relationships/image"/><Relationship Id="rId4" Target="https://unsplash.com/@elistnguyen2307?utm_content=creditCopyText&amp;utm_medium=referral&amp;utm_source=unsplash" TargetMode="External" Type="http://schemas.openxmlformats.org/officeDocument/2006/relationships/hyperlink"/><Relationship Id="rId5" Target="https://unsplash.com/photos/a-woman-standing-in-a-field-of-tall-grass-cbv8FyLCIX4?utm_content=creditCopyText&amp;utm_medium=referral&amp;utm_source=unsplash"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3.jpeg" Type="http://schemas.openxmlformats.org/officeDocument/2006/relationships/image"/><Relationship Id="rId4" Target="https://unsplash.com/@hanly2684?utm_content=creditCopyText&amp;utm_medium=referral&amp;utm_source=unsplash" TargetMode="External" Type="http://schemas.openxmlformats.org/officeDocument/2006/relationships/hyperlink"/><Relationship Id="rId5" Target="https://unsplash.com/photos/a-woman-standing-in-front-of-a-window-with-a-sunflower-in-her-hand-O_oFV4WwqCo?utm_content=creditCopyText&amp;utm_medium=referral&amp;utm_source=unsplash"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https://unsplash.com/@hanly2684?utm_content=creditCopyText&amp;utm_medium=referral&amp;utm_source=unsplash" TargetMode="External" Type="http://schemas.openxmlformats.org/officeDocument/2006/relationships/hyperlink"/><Relationship Id="rId4" Target="https://unsplash.com/photos/a-woman-standing-in-front-of-a-window-with-a-sunflower-in-her-hand-O_oFV4WwqCo?utm_content=creditCopyText&amp;utm_medium=referral&amp;utm_source=unsplash" TargetMode="External" Type="http://schemas.openxmlformats.org/officeDocument/2006/relationships/hyperlink"/><Relationship Id="rId5" Target="../media/image54.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https://unsplash.com/@hanly2684?utm_content=creditCopyText&amp;utm_medium=referral&amp;utm_source=unsplash" TargetMode="External" Type="http://schemas.openxmlformats.org/officeDocument/2006/relationships/hyperlink"/><Relationship Id="rId4" Target="https://unsplash.com/photos/a-woman-standing-in-front-of-a-window-with-a-sunflower-in-her-hand-O_oFV4WwqCo?utm_content=creditCopyText&amp;utm_medium=referral&amp;utm_source=unsplash" TargetMode="External" Type="http://schemas.openxmlformats.org/officeDocument/2006/relationships/hyperlink"/><Relationship Id="rId5" Target="../media/image55.jpeg" Type="http://schemas.openxmlformats.org/officeDocument/2006/relationships/image"/><Relationship Id="rId6" Target="https://unsplash.com/@frosteckiy?utm_content=creditCopyText&amp;utm_medium=referral&amp;utm_source=unsplash" TargetMode="External" Type="http://schemas.openxmlformats.org/officeDocument/2006/relationships/hyperlink"/><Relationship Id="rId7" Target="https://unsplash.com/photos/a-woman-sitting-on-a-bench-with-her-hand-on-her-head-D0LtZUq5JCA?utm_content=creditCopyText&amp;utm_medium=referral&amp;utm_source=unsplash"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5.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7.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8.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5.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2" Target="../media/image5.pn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9.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70.pn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jpeg" Type="http://schemas.openxmlformats.org/officeDocument/2006/relationships/image"/><Relationship Id="rId3"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jpeg" Type="http://schemas.openxmlformats.org/officeDocument/2006/relationships/image"/><Relationship Id="rId3" Target="../media/image1.png" Type="http://schemas.openxmlformats.org/officeDocument/2006/relationships/image"/><Relationship Id="rId4" Target="../media/image75.png" Type="http://schemas.openxmlformats.org/officeDocument/2006/relationships/image"/><Relationship Id="rId5" Target="https://www.remcreadwomen.eu"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jpeg" Type="http://schemas.openxmlformats.org/officeDocument/2006/relationships/image"/><Relationship Id="rId3"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5.png" Type="http://schemas.openxmlformats.org/officeDocument/2006/relationships/image"/><Relationship Id="rId6" Target="../media/image18.gif" Type="http://schemas.openxmlformats.org/officeDocument/2006/relationships/image"/><Relationship Id="rId7" Target="../media/image19.png" Type="http://schemas.openxmlformats.org/officeDocument/2006/relationships/image"/><Relationship Id="rId8" Target="https://stories.ourbetterworld.org/2019/12/photos-by-the-blind/index.html"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5.png" Type="http://schemas.openxmlformats.org/officeDocument/2006/relationships/image"/><Relationship Id="rId6" Target="../media/image18.gif" Type="http://schemas.openxmlformats.org/officeDocument/2006/relationships/image"/><Relationship Id="rId7" Target="../media/image19.png" Type="http://schemas.openxmlformats.org/officeDocument/2006/relationships/image"/><Relationship Id="rId8" Target="https://stories.ourbetterworld.org/2019/12/photos-by-the-blind/index.html"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a:off x="5846957" y="6338330"/>
            <a:ext cx="3297043" cy="0"/>
          </a:xfrm>
          <a:prstGeom prst="line">
            <a:avLst/>
          </a:prstGeom>
          <a:ln cap="flat" w="133350">
            <a:solidFill>
              <a:srgbClr val="01D5C7"/>
            </a:solidFill>
            <a:prstDash val="solid"/>
            <a:headEnd type="none" len="sm" w="sm"/>
            <a:tailEnd type="none" len="sm" w="sm"/>
          </a:ln>
        </p:spPr>
      </p:sp>
      <p:sp>
        <p:nvSpPr>
          <p:cNvPr name="Freeform 3" id="3"/>
          <p:cNvSpPr/>
          <p:nvPr/>
        </p:nvSpPr>
        <p:spPr>
          <a:xfrm flipH="false" flipV="false" rot="0">
            <a:off x="635690" y="22806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2"/>
            <a:stretch>
              <a:fillRect l="0" t="-27927" r="0" b="-17549"/>
            </a:stretch>
          </a:blipFill>
        </p:spPr>
      </p:sp>
      <p:sp>
        <p:nvSpPr>
          <p:cNvPr name="Freeform 4" id="4"/>
          <p:cNvSpPr/>
          <p:nvPr/>
        </p:nvSpPr>
        <p:spPr>
          <a:xfrm flipH="false" flipV="false" rot="0">
            <a:off x="635690" y="8894778"/>
            <a:ext cx="4241790" cy="869567"/>
          </a:xfrm>
          <a:custGeom>
            <a:avLst/>
            <a:gdLst/>
            <a:ahLst/>
            <a:cxnLst/>
            <a:rect r="r" b="b" t="t" l="l"/>
            <a:pathLst>
              <a:path h="869567" w="4241790">
                <a:moveTo>
                  <a:pt x="0" y="0"/>
                </a:moveTo>
                <a:lnTo>
                  <a:pt x="4241790" y="0"/>
                </a:lnTo>
                <a:lnTo>
                  <a:pt x="4241790" y="869567"/>
                </a:lnTo>
                <a:lnTo>
                  <a:pt x="0" y="869567"/>
                </a:lnTo>
                <a:lnTo>
                  <a:pt x="0" y="0"/>
                </a:lnTo>
                <a:close/>
              </a:path>
            </a:pathLst>
          </a:custGeom>
          <a:blipFill>
            <a:blip r:embed="rId3"/>
            <a:stretch>
              <a:fillRect l="0" t="0" r="0" b="0"/>
            </a:stretch>
          </a:blipFill>
        </p:spPr>
      </p:sp>
      <p:grpSp>
        <p:nvGrpSpPr>
          <p:cNvPr name="Group 5" id="5"/>
          <p:cNvGrpSpPr/>
          <p:nvPr/>
        </p:nvGrpSpPr>
        <p:grpSpPr>
          <a:xfrm rot="0">
            <a:off x="10599307" y="52007"/>
            <a:ext cx="7502835" cy="10182986"/>
            <a:chOff x="0" y="0"/>
            <a:chExt cx="5508686" cy="7476490"/>
          </a:xfrm>
        </p:grpSpPr>
        <p:sp>
          <p:nvSpPr>
            <p:cNvPr name="Freeform 6" id="6"/>
            <p:cNvSpPr/>
            <p:nvPr/>
          </p:nvSpPr>
          <p:spPr>
            <a:xfrm flipH="false" flipV="false" rot="0">
              <a:off x="0" y="0"/>
              <a:ext cx="5508686" cy="7475220"/>
            </a:xfrm>
            <a:custGeom>
              <a:avLst/>
              <a:gdLst/>
              <a:ahLst/>
              <a:cxnLst/>
              <a:rect r="r" b="b" t="t" l="l"/>
              <a:pathLst>
                <a:path h="7475220" w="5508686">
                  <a:moveTo>
                    <a:pt x="395729" y="6818630"/>
                  </a:moveTo>
                  <a:lnTo>
                    <a:pt x="0" y="6818630"/>
                  </a:lnTo>
                  <a:lnTo>
                    <a:pt x="0" y="742950"/>
                  </a:lnTo>
                  <a:lnTo>
                    <a:pt x="395729" y="742950"/>
                  </a:lnTo>
                  <a:lnTo>
                    <a:pt x="395729" y="6818630"/>
                  </a:lnTo>
                  <a:close/>
                  <a:moveTo>
                    <a:pt x="942045" y="438150"/>
                  </a:moveTo>
                  <a:lnTo>
                    <a:pt x="451761" y="438150"/>
                  </a:lnTo>
                  <a:lnTo>
                    <a:pt x="451761" y="7113270"/>
                  </a:lnTo>
                  <a:lnTo>
                    <a:pt x="942045" y="7113270"/>
                  </a:lnTo>
                  <a:lnTo>
                    <a:pt x="942045" y="438150"/>
                  </a:lnTo>
                  <a:close/>
                  <a:moveTo>
                    <a:pt x="1362288" y="0"/>
                  </a:moveTo>
                  <a:lnTo>
                    <a:pt x="1097885" y="0"/>
                  </a:lnTo>
                  <a:lnTo>
                    <a:pt x="1097885" y="7103110"/>
                  </a:lnTo>
                  <a:lnTo>
                    <a:pt x="1362288" y="7103110"/>
                  </a:lnTo>
                  <a:lnTo>
                    <a:pt x="1362288" y="0"/>
                  </a:lnTo>
                  <a:close/>
                  <a:moveTo>
                    <a:pt x="4624424" y="6370320"/>
                  </a:moveTo>
                  <a:lnTo>
                    <a:pt x="5020153" y="6370320"/>
                  </a:lnTo>
                  <a:lnTo>
                    <a:pt x="5020153" y="294640"/>
                  </a:lnTo>
                  <a:lnTo>
                    <a:pt x="4624424" y="294640"/>
                  </a:lnTo>
                  <a:lnTo>
                    <a:pt x="4624424" y="6370320"/>
                  </a:lnTo>
                  <a:close/>
                  <a:moveTo>
                    <a:pt x="5112957" y="6404610"/>
                  </a:moveTo>
                  <a:lnTo>
                    <a:pt x="5508686" y="6404610"/>
                  </a:lnTo>
                  <a:lnTo>
                    <a:pt x="5508686" y="1520190"/>
                  </a:lnTo>
                  <a:lnTo>
                    <a:pt x="5112957" y="1520190"/>
                  </a:lnTo>
                  <a:lnTo>
                    <a:pt x="5112957" y="6404610"/>
                  </a:lnTo>
                  <a:close/>
                  <a:moveTo>
                    <a:pt x="4076357" y="6675120"/>
                  </a:moveTo>
                  <a:lnTo>
                    <a:pt x="4566641" y="6675120"/>
                  </a:lnTo>
                  <a:lnTo>
                    <a:pt x="4566641" y="0"/>
                  </a:lnTo>
                  <a:lnTo>
                    <a:pt x="4076357" y="0"/>
                  </a:lnTo>
                  <a:lnTo>
                    <a:pt x="4076357" y="6675120"/>
                  </a:lnTo>
                  <a:close/>
                  <a:moveTo>
                    <a:pt x="3657865" y="7113270"/>
                  </a:moveTo>
                  <a:lnTo>
                    <a:pt x="3922268" y="7113270"/>
                  </a:lnTo>
                  <a:lnTo>
                    <a:pt x="3922268" y="10160"/>
                  </a:lnTo>
                  <a:lnTo>
                    <a:pt x="3657865" y="10160"/>
                  </a:lnTo>
                  <a:lnTo>
                    <a:pt x="3657865" y="7113270"/>
                  </a:lnTo>
                  <a:close/>
                  <a:moveTo>
                    <a:pt x="1744008" y="372110"/>
                  </a:moveTo>
                  <a:lnTo>
                    <a:pt x="1479606" y="372110"/>
                  </a:lnTo>
                  <a:lnTo>
                    <a:pt x="1479606" y="7475220"/>
                  </a:lnTo>
                  <a:lnTo>
                    <a:pt x="1744008" y="7475220"/>
                  </a:lnTo>
                  <a:lnTo>
                    <a:pt x="1744008" y="372110"/>
                  </a:lnTo>
                  <a:close/>
                  <a:moveTo>
                    <a:pt x="3521287" y="148590"/>
                  </a:moveTo>
                  <a:lnTo>
                    <a:pt x="1814049" y="148590"/>
                  </a:lnTo>
                  <a:lnTo>
                    <a:pt x="1814049" y="7251700"/>
                  </a:lnTo>
                  <a:lnTo>
                    <a:pt x="3521287" y="7251700"/>
                  </a:lnTo>
                  <a:lnTo>
                    <a:pt x="3521287" y="148590"/>
                  </a:lnTo>
                  <a:close/>
                </a:path>
              </a:pathLst>
            </a:custGeom>
            <a:blipFill>
              <a:blip r:embed="rId4">
                <a:alphaModFix amt="86000"/>
              </a:blip>
              <a:stretch>
                <a:fillRect l="-95293" t="0" r="-21390" b="0"/>
              </a:stretch>
            </a:blipFill>
          </p:spPr>
        </p:sp>
      </p:grpSp>
      <p:sp>
        <p:nvSpPr>
          <p:cNvPr name="TextBox 7" id="7"/>
          <p:cNvSpPr txBox="true"/>
          <p:nvPr/>
        </p:nvSpPr>
        <p:spPr>
          <a:xfrm rot="0">
            <a:off x="635690" y="3586257"/>
            <a:ext cx="9381867" cy="2333626"/>
          </a:xfrm>
          <a:prstGeom prst="rect">
            <a:avLst/>
          </a:prstGeom>
        </p:spPr>
        <p:txBody>
          <a:bodyPr anchor="t" rtlCol="false" tIns="0" lIns="0" bIns="0" rIns="0">
            <a:spAutoFit/>
          </a:bodyPr>
          <a:lstStyle/>
          <a:p>
            <a:pPr algn="r">
              <a:lnSpc>
                <a:spcPts val="6299"/>
              </a:lnSpc>
            </a:pPr>
            <a:r>
              <a:rPr lang="ar-EG" b="true" sz="4499">
                <a:solidFill>
                  <a:srgbClr val="7C0086"/>
                </a:solidFill>
                <a:latin typeface="Canva Sans Bold"/>
                <a:ea typeface="Canva Sans Bold"/>
                <a:cs typeface="Canva Sans Bold"/>
                <a:sym typeface="Canva Sans Bold"/>
                <a:rtl val="true"/>
              </a:rPr>
              <a:t>التصوير الفوتوغرافي/الفيديو بالهاتف الذكي</a:t>
            </a:r>
          </a:p>
          <a:p>
            <a:pPr algn="r" rtl="true">
              <a:lnSpc>
                <a:spcPts val="6299"/>
              </a:lnSpc>
            </a:pPr>
            <a:r>
              <a:rPr lang="ar-EG" b="true" sz="4499">
                <a:solidFill>
                  <a:srgbClr val="FFBD59"/>
                </a:solidFill>
                <a:latin typeface="Canva Sans Bold"/>
                <a:ea typeface="Canva Sans Bold"/>
                <a:cs typeface="Canva Sans Bold"/>
                <a:sym typeface="Canva Sans Bold"/>
                <a:rtl val="true"/>
              </a:rPr>
              <a:t>ورشة عمل</a:t>
            </a:r>
          </a:p>
        </p:txBody>
      </p:sp>
      <p:sp>
        <p:nvSpPr>
          <p:cNvPr name="TextBox 8" id="8"/>
          <p:cNvSpPr txBox="true"/>
          <p:nvPr/>
        </p:nvSpPr>
        <p:spPr>
          <a:xfrm rot="0">
            <a:off x="635690" y="7224103"/>
            <a:ext cx="9697422" cy="815340"/>
          </a:xfrm>
          <a:prstGeom prst="rect">
            <a:avLst/>
          </a:prstGeom>
        </p:spPr>
        <p:txBody>
          <a:bodyPr anchor="t" rtlCol="false" tIns="0" lIns="0" bIns="0" rIns="0">
            <a:spAutoFit/>
          </a:bodyPr>
          <a:lstStyle/>
          <a:p>
            <a:pPr algn="r">
              <a:lnSpc>
                <a:spcPts val="3359"/>
              </a:lnSpc>
            </a:pPr>
            <a:r>
              <a:rPr lang="en-US" b="true" sz="2400" spc="480">
                <a:solidFill>
                  <a:srgbClr val="FD1C62"/>
                </a:solidFill>
                <a:latin typeface="Canva Sans Bold"/>
                <a:ea typeface="Canva Sans Bold"/>
                <a:cs typeface="Canva Sans Bold"/>
                <a:sym typeface="Canva Sans Bold"/>
              </a:rPr>
              <a:t>[</a:t>
            </a:r>
            <a:r>
              <a:rPr lang="ar-EG" b="true" sz="2400" spc="480">
                <a:solidFill>
                  <a:srgbClr val="FD1C62"/>
                </a:solidFill>
                <a:latin typeface="Canva Sans Bold"/>
                <a:ea typeface="Canva Sans Bold"/>
                <a:cs typeface="Canva Sans Bold"/>
                <a:sym typeface="Canva Sans Bold"/>
                <a:rtl val="true"/>
              </a:rPr>
              <a:t>الوحدة </a:t>
            </a:r>
            <a:r>
              <a:rPr lang="en-US" b="true" sz="2400" spc="480">
                <a:solidFill>
                  <a:srgbClr val="FD1C62"/>
                </a:solidFill>
                <a:latin typeface="Canva Sans Bold"/>
                <a:ea typeface="Canva Sans Bold"/>
                <a:cs typeface="Canva Sans Bold"/>
                <a:sym typeface="Canva Sans Bold"/>
              </a:rPr>
              <a:t>4</a:t>
            </a:r>
            <a:r>
              <a:rPr lang="ar-EG" b="true" sz="2400" spc="480">
                <a:solidFill>
                  <a:srgbClr val="FD1C62"/>
                </a:solidFill>
                <a:latin typeface="Canva Sans Bold"/>
                <a:ea typeface="Canva Sans Bold"/>
                <a:cs typeface="Canva Sans Bold"/>
                <a:sym typeface="Canva Sans Bold"/>
                <a:rtl val="true"/>
              </a:rPr>
              <a:t> • التربية الرقمية في خدمة التدريب</a:t>
            </a:r>
            <a:r>
              <a:rPr lang="en-US" b="true" sz="2400" spc="480">
                <a:solidFill>
                  <a:srgbClr val="FD1C62"/>
                </a:solidFill>
                <a:latin typeface="Canva Sans Bold"/>
                <a:ea typeface="Canva Sans Bold"/>
                <a:cs typeface="Canva Sans Bold"/>
                <a:sym typeface="Canva Sans Bold"/>
              </a:rPr>
              <a:t>]</a:t>
            </a:r>
          </a:p>
          <a:p>
            <a:pPr algn="r">
              <a:lnSpc>
                <a:spcPts val="3359"/>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r" rtl="true">
              <a:lnSpc>
                <a:spcPts val="7227"/>
              </a:lnSpc>
            </a:pPr>
            <a:r>
              <a:rPr lang="ar-EG" b="true" sz="5199">
                <a:solidFill>
                  <a:srgbClr val="7C0086"/>
                </a:solidFill>
                <a:latin typeface="Canva Sans Bold"/>
                <a:ea typeface="Canva Sans Bold"/>
                <a:cs typeface="Canva Sans Bold"/>
                <a:sym typeface="Canva Sans Bold"/>
                <a:rtl val="true"/>
              </a:rPr>
              <a:t>أسئلة</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47558"/>
            <a:ext cx="8695855" cy="2236344"/>
          </a:xfrm>
          <a:prstGeom prst="rect">
            <a:avLst/>
          </a:prstGeom>
        </p:spPr>
        <p:txBody>
          <a:bodyPr anchor="t" rtlCol="false" tIns="0" lIns="0" bIns="0" rIns="0">
            <a:spAutoFit/>
          </a:bodyPr>
          <a:lstStyle/>
          <a:p>
            <a:pPr algn="r" rtl="true" marL="798826" indent="-399413" lvl="1">
              <a:lnSpc>
                <a:spcPts val="6030"/>
              </a:lnSpc>
              <a:buFont typeface="Arial"/>
              <a:buChar char="•"/>
            </a:pPr>
            <a:r>
              <a:rPr lang="ar-EG" sz="3699">
                <a:solidFill>
                  <a:srgbClr val="7C0086"/>
                </a:solidFill>
                <a:latin typeface="Canva Sans"/>
                <a:ea typeface="Canva Sans"/>
                <a:cs typeface="Canva Sans"/>
                <a:sym typeface="Canva Sans"/>
                <a:rtl val="true"/>
              </a:rPr>
              <a:t>ما الذي تصوره عادةً أكثر؟</a:t>
            </a:r>
          </a:p>
          <a:p>
            <a:pPr algn="r" rtl="true" marL="798826" indent="-399413" lvl="1">
              <a:lnSpc>
                <a:spcPts val="6030"/>
              </a:lnSpc>
              <a:buFont typeface="Arial"/>
              <a:buChar char="•"/>
            </a:pPr>
            <a:r>
              <a:rPr lang="ar-EG" sz="3699">
                <a:solidFill>
                  <a:srgbClr val="7C0086"/>
                </a:solidFill>
                <a:latin typeface="Canva Sans"/>
                <a:ea typeface="Canva Sans"/>
                <a:cs typeface="Canva Sans"/>
                <a:sym typeface="Canva Sans"/>
                <a:rtl val="true"/>
              </a:rPr>
              <a:t>ما الذي تستمتع بتصويره؟</a:t>
            </a:r>
          </a:p>
          <a:p>
            <a:pPr algn="r" rtl="true" marL="798826" indent="-399413" lvl="1">
              <a:lnSpc>
                <a:spcPts val="6030"/>
              </a:lnSpc>
              <a:buFont typeface="Arial"/>
              <a:buChar char="•"/>
            </a:pPr>
            <a:r>
              <a:rPr lang="ar-EG" sz="3699">
                <a:solidFill>
                  <a:srgbClr val="7C0086"/>
                </a:solidFill>
                <a:latin typeface="Canva Sans"/>
                <a:ea typeface="Canva Sans"/>
                <a:cs typeface="Canva Sans"/>
                <a:sym typeface="Canva Sans"/>
                <a:rtl val="true"/>
              </a:rPr>
              <a:t>ماذا تفعل بصورك بعد التقاطها؟</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93806" y="4764241"/>
            <a:ext cx="3005981" cy="1609636"/>
            <a:chOff x="0" y="0"/>
            <a:chExt cx="4007974" cy="2146181"/>
          </a:xfrm>
        </p:grpSpPr>
        <p:grpSp>
          <p:nvGrpSpPr>
            <p:cNvPr name="Group 3" id="3"/>
            <p:cNvGrpSpPr/>
            <p:nvPr/>
          </p:nvGrpSpPr>
          <p:grpSpPr>
            <a:xfrm rot="0">
              <a:off x="0" y="0"/>
              <a:ext cx="4007974" cy="2146181"/>
              <a:chOff x="0" y="0"/>
              <a:chExt cx="3358570" cy="1798440"/>
            </a:xfrm>
          </p:grpSpPr>
          <p:sp>
            <p:nvSpPr>
              <p:cNvPr name="Freeform 4" id="4"/>
              <p:cNvSpPr/>
              <p:nvPr/>
            </p:nvSpPr>
            <p:spPr>
              <a:xfrm flipH="false" flipV="false" rot="0">
                <a:off x="0" y="0"/>
                <a:ext cx="3358570" cy="1798440"/>
              </a:xfrm>
              <a:custGeom>
                <a:avLst/>
                <a:gdLst/>
                <a:ahLst/>
                <a:cxnLst/>
                <a:rect r="r" b="b" t="t" l="l"/>
                <a:pathLst>
                  <a:path h="1798440" w="3358570">
                    <a:moveTo>
                      <a:pt x="3234110" y="1798439"/>
                    </a:moveTo>
                    <a:lnTo>
                      <a:pt x="124460" y="1798439"/>
                    </a:lnTo>
                    <a:cubicBezTo>
                      <a:pt x="55880" y="1798439"/>
                      <a:pt x="0" y="1742560"/>
                      <a:pt x="0" y="1673979"/>
                    </a:cubicBezTo>
                    <a:lnTo>
                      <a:pt x="0" y="124460"/>
                    </a:lnTo>
                    <a:cubicBezTo>
                      <a:pt x="0" y="55880"/>
                      <a:pt x="55880" y="0"/>
                      <a:pt x="124460" y="0"/>
                    </a:cubicBezTo>
                    <a:lnTo>
                      <a:pt x="3234110" y="0"/>
                    </a:lnTo>
                    <a:cubicBezTo>
                      <a:pt x="3302690" y="0"/>
                      <a:pt x="3358570" y="55880"/>
                      <a:pt x="3358570" y="124460"/>
                    </a:cubicBezTo>
                    <a:lnTo>
                      <a:pt x="3358570" y="1673980"/>
                    </a:lnTo>
                    <a:cubicBezTo>
                      <a:pt x="3358570" y="1742560"/>
                      <a:pt x="3302690" y="1798440"/>
                      <a:pt x="3234110" y="1798440"/>
                    </a:cubicBezTo>
                    <a:close/>
                  </a:path>
                </a:pathLst>
              </a:custGeom>
              <a:solidFill>
                <a:srgbClr val="F0C600"/>
              </a:solidFill>
            </p:spPr>
          </p:sp>
        </p:grpSp>
        <p:sp>
          <p:nvSpPr>
            <p:cNvPr name="TextBox 5" id="5"/>
            <p:cNvSpPr txBox="true"/>
            <p:nvPr/>
          </p:nvSpPr>
          <p:spPr>
            <a:xfrm rot="0">
              <a:off x="0" y="72751"/>
              <a:ext cx="4007974" cy="1943528"/>
            </a:xfrm>
            <a:prstGeom prst="rect">
              <a:avLst/>
            </a:prstGeom>
          </p:spPr>
          <p:txBody>
            <a:bodyPr anchor="t" rtlCol="false" tIns="0" lIns="0" bIns="0" rIns="0">
              <a:spAutoFit/>
            </a:bodyPr>
            <a:lstStyle/>
            <a:p>
              <a:pPr algn="ctr" rtl="true">
                <a:lnSpc>
                  <a:spcPts val="3919"/>
                </a:lnSpc>
              </a:pPr>
              <a:r>
                <a:rPr lang="ar-EG" sz="2799">
                  <a:solidFill>
                    <a:srgbClr val="FFFFFF"/>
                  </a:solidFill>
                  <a:latin typeface="Open Sans Extra Bold"/>
                  <a:ea typeface="Open Sans Extra Bold"/>
                  <a:cs typeface="Open Sans Extra Bold"/>
                  <a:sym typeface="Open Sans Extra Bold"/>
                  <a:rtl val="true"/>
                </a:rPr>
                <a:t>نسبة العرض إلى الارتفاع</a:t>
              </a:r>
            </a:p>
            <a:p>
              <a:pPr algn="ctr" rtl="true">
                <a:lnSpc>
                  <a:spcPts val="3919"/>
                </a:lnSpc>
              </a:pPr>
              <a:r>
                <a:rPr lang="ar-EG" sz="2799">
                  <a:solidFill>
                    <a:srgbClr val="FFFFFF"/>
                  </a:solidFill>
                  <a:latin typeface="Open Sans Extra Bold"/>
                  <a:ea typeface="Open Sans Extra Bold"/>
                  <a:cs typeface="Open Sans Extra Bold"/>
                  <a:sym typeface="Open Sans Extra Bold"/>
                  <a:rtl val="true"/>
                </a:rPr>
                <a:t> (</a:t>
              </a:r>
              <a:r>
                <a:rPr lang="en-US" sz="2799">
                  <a:solidFill>
                    <a:srgbClr val="FFFFFF"/>
                  </a:solidFill>
                  <a:latin typeface="Open Sans Extra Bold"/>
                  <a:ea typeface="Open Sans Extra Bold"/>
                  <a:cs typeface="Open Sans Extra Bold"/>
                  <a:sym typeface="Open Sans Extra Bold"/>
                </a:rPr>
                <a:t>ASPECT RATIO</a:t>
              </a:r>
              <a:r>
                <a:rPr lang="ar-EG" sz="2799">
                  <a:solidFill>
                    <a:srgbClr val="FFFFFF"/>
                  </a:solidFill>
                  <a:latin typeface="Open Sans Extra Bold"/>
                  <a:ea typeface="Open Sans Extra Bold"/>
                  <a:cs typeface="Open Sans Extra Bold"/>
                  <a:sym typeface="Open Sans Extra Bold"/>
                  <a:rtl val="true"/>
                </a:rPr>
                <a:t>)</a:t>
              </a:r>
            </a:p>
          </p:txBody>
        </p:sp>
      </p:grpSp>
      <p:grpSp>
        <p:nvGrpSpPr>
          <p:cNvPr name="Group 6" id="6"/>
          <p:cNvGrpSpPr/>
          <p:nvPr/>
        </p:nvGrpSpPr>
        <p:grpSpPr>
          <a:xfrm rot="0">
            <a:off x="11922239" y="4339644"/>
            <a:ext cx="2751186" cy="1122718"/>
            <a:chOff x="0" y="0"/>
            <a:chExt cx="3668249" cy="1496958"/>
          </a:xfrm>
        </p:grpSpPr>
        <p:grpSp>
          <p:nvGrpSpPr>
            <p:cNvPr name="Group 7" id="7"/>
            <p:cNvGrpSpPr/>
            <p:nvPr/>
          </p:nvGrpSpPr>
          <p:grpSpPr>
            <a:xfrm rot="0">
              <a:off x="0" y="0"/>
              <a:ext cx="3668249" cy="1496958"/>
              <a:chOff x="0" y="0"/>
              <a:chExt cx="3073889" cy="1254409"/>
            </a:xfrm>
          </p:grpSpPr>
          <p:sp>
            <p:nvSpPr>
              <p:cNvPr name="Freeform 8" id="8"/>
              <p:cNvSpPr/>
              <p:nvPr/>
            </p:nvSpPr>
            <p:spPr>
              <a:xfrm flipH="false" flipV="false" rot="0">
                <a:off x="0" y="0"/>
                <a:ext cx="3073890" cy="1254409"/>
              </a:xfrm>
              <a:custGeom>
                <a:avLst/>
                <a:gdLst/>
                <a:ahLst/>
                <a:cxnLst/>
                <a:rect r="r" b="b" t="t" l="l"/>
                <a:pathLst>
                  <a:path h="1254409" w="3073890">
                    <a:moveTo>
                      <a:pt x="2949429" y="1254409"/>
                    </a:moveTo>
                    <a:lnTo>
                      <a:pt x="124460" y="1254409"/>
                    </a:lnTo>
                    <a:cubicBezTo>
                      <a:pt x="55880" y="1254409"/>
                      <a:pt x="0" y="1198529"/>
                      <a:pt x="0" y="1129949"/>
                    </a:cubicBezTo>
                    <a:lnTo>
                      <a:pt x="0" y="124460"/>
                    </a:lnTo>
                    <a:cubicBezTo>
                      <a:pt x="0" y="55880"/>
                      <a:pt x="55880" y="0"/>
                      <a:pt x="124460" y="0"/>
                    </a:cubicBezTo>
                    <a:lnTo>
                      <a:pt x="2949429" y="0"/>
                    </a:lnTo>
                    <a:cubicBezTo>
                      <a:pt x="3018009" y="0"/>
                      <a:pt x="3073890" y="55880"/>
                      <a:pt x="3073890" y="124460"/>
                    </a:cubicBezTo>
                    <a:lnTo>
                      <a:pt x="3073890" y="1129949"/>
                    </a:lnTo>
                    <a:cubicBezTo>
                      <a:pt x="3073890" y="1198529"/>
                      <a:pt x="3018009" y="1254409"/>
                      <a:pt x="2949429" y="1254409"/>
                    </a:cubicBezTo>
                    <a:close/>
                  </a:path>
                </a:pathLst>
              </a:custGeom>
              <a:solidFill>
                <a:srgbClr val="287D7D"/>
              </a:solidFill>
            </p:spPr>
          </p:sp>
        </p:grpSp>
        <p:sp>
          <p:nvSpPr>
            <p:cNvPr name="TextBox 9" id="9"/>
            <p:cNvSpPr txBox="true"/>
            <p:nvPr/>
          </p:nvSpPr>
          <p:spPr>
            <a:xfrm rot="0">
              <a:off x="0" y="63226"/>
              <a:ext cx="3668249" cy="1303830"/>
            </a:xfrm>
            <a:prstGeom prst="rect">
              <a:avLst/>
            </a:prstGeom>
          </p:spPr>
          <p:txBody>
            <a:bodyPr anchor="t" rtlCol="false" tIns="0" lIns="0" bIns="0" rIns="0">
              <a:spAutoFit/>
            </a:bodyPr>
            <a:lstStyle/>
            <a:p>
              <a:pPr algn="ctr" rtl="true">
                <a:lnSpc>
                  <a:spcPts val="4003"/>
                </a:lnSpc>
              </a:pPr>
              <a:r>
                <a:rPr lang="ar-EG" sz="2799">
                  <a:solidFill>
                    <a:srgbClr val="FFFFFF"/>
                  </a:solidFill>
                  <a:latin typeface="Open Sans Extra Bold"/>
                  <a:ea typeface="Open Sans Extra Bold"/>
                  <a:cs typeface="Open Sans Extra Bold"/>
                  <a:sym typeface="Open Sans Extra Bold"/>
                  <a:rtl val="true"/>
                </a:rPr>
                <a:t>إعدادات الفلاش (</a:t>
              </a:r>
              <a:r>
                <a:rPr lang="en-US" sz="2799">
                  <a:solidFill>
                    <a:srgbClr val="FFFFFF"/>
                  </a:solidFill>
                  <a:latin typeface="Open Sans Extra Bold"/>
                  <a:ea typeface="Open Sans Extra Bold"/>
                  <a:cs typeface="Open Sans Extra Bold"/>
                  <a:sym typeface="Open Sans Extra Bold"/>
                </a:rPr>
                <a:t>FLASH</a:t>
              </a:r>
              <a:r>
                <a:rPr lang="ar-EG" sz="2799">
                  <a:solidFill>
                    <a:srgbClr val="FFFFFF"/>
                  </a:solidFill>
                  <a:latin typeface="Open Sans Extra Bold"/>
                  <a:ea typeface="Open Sans Extra Bold"/>
                  <a:cs typeface="Open Sans Extra Bold"/>
                  <a:sym typeface="Open Sans Extra Bold"/>
                  <a:rtl val="true"/>
                </a:rPr>
                <a:t>)</a:t>
              </a:r>
            </a:p>
          </p:txBody>
        </p:sp>
      </p:grpSp>
      <p:grpSp>
        <p:nvGrpSpPr>
          <p:cNvPr name="Group 10" id="10"/>
          <p:cNvGrpSpPr/>
          <p:nvPr/>
        </p:nvGrpSpPr>
        <p:grpSpPr>
          <a:xfrm rot="0">
            <a:off x="9517384" y="6714715"/>
            <a:ext cx="2496392" cy="615220"/>
            <a:chOff x="0" y="0"/>
            <a:chExt cx="3328523" cy="820294"/>
          </a:xfrm>
        </p:grpSpPr>
        <p:grpSp>
          <p:nvGrpSpPr>
            <p:cNvPr name="Group 11" id="11"/>
            <p:cNvGrpSpPr/>
            <p:nvPr/>
          </p:nvGrpSpPr>
          <p:grpSpPr>
            <a:xfrm rot="0">
              <a:off x="0" y="0"/>
              <a:ext cx="3328523" cy="820294"/>
              <a:chOff x="0" y="0"/>
              <a:chExt cx="2789209" cy="687383"/>
            </a:xfrm>
          </p:grpSpPr>
          <p:sp>
            <p:nvSpPr>
              <p:cNvPr name="Freeform 12" id="12"/>
              <p:cNvSpPr/>
              <p:nvPr/>
            </p:nvSpPr>
            <p:spPr>
              <a:xfrm flipH="false" flipV="false" rot="0">
                <a:off x="0" y="0"/>
                <a:ext cx="2789209" cy="687383"/>
              </a:xfrm>
              <a:custGeom>
                <a:avLst/>
                <a:gdLst/>
                <a:ahLst/>
                <a:cxnLst/>
                <a:rect r="r" b="b" t="t" l="l"/>
                <a:pathLst>
                  <a:path h="687383" w="2789209">
                    <a:moveTo>
                      <a:pt x="2664749" y="687383"/>
                    </a:moveTo>
                    <a:lnTo>
                      <a:pt x="124460" y="687383"/>
                    </a:lnTo>
                    <a:cubicBezTo>
                      <a:pt x="55880" y="687383"/>
                      <a:pt x="0" y="631503"/>
                      <a:pt x="0" y="562923"/>
                    </a:cubicBezTo>
                    <a:lnTo>
                      <a:pt x="0" y="124460"/>
                    </a:lnTo>
                    <a:cubicBezTo>
                      <a:pt x="0" y="55880"/>
                      <a:pt x="55880" y="0"/>
                      <a:pt x="124460" y="0"/>
                    </a:cubicBezTo>
                    <a:lnTo>
                      <a:pt x="2664749" y="0"/>
                    </a:lnTo>
                    <a:cubicBezTo>
                      <a:pt x="2733329" y="0"/>
                      <a:pt x="2789209" y="55880"/>
                      <a:pt x="2789209" y="124460"/>
                    </a:cubicBezTo>
                    <a:lnTo>
                      <a:pt x="2789209" y="562923"/>
                    </a:lnTo>
                    <a:cubicBezTo>
                      <a:pt x="2789209" y="631503"/>
                      <a:pt x="2733329" y="687383"/>
                      <a:pt x="2664749" y="687383"/>
                    </a:cubicBezTo>
                    <a:close/>
                  </a:path>
                </a:pathLst>
              </a:custGeom>
              <a:solidFill>
                <a:srgbClr val="227C9D"/>
              </a:solidFill>
            </p:spPr>
          </p:sp>
        </p:grpSp>
        <p:sp>
          <p:nvSpPr>
            <p:cNvPr name="TextBox 13" id="13"/>
            <p:cNvSpPr txBox="true"/>
            <p:nvPr/>
          </p:nvSpPr>
          <p:spPr>
            <a:xfrm rot="0">
              <a:off x="0" y="189012"/>
              <a:ext cx="3328523" cy="480481"/>
            </a:xfrm>
            <a:prstGeom prst="rect">
              <a:avLst/>
            </a:prstGeom>
          </p:spPr>
          <p:txBody>
            <a:bodyPr anchor="t" rtlCol="false" tIns="0" lIns="0" bIns="0" rIns="0">
              <a:spAutoFit/>
            </a:bodyPr>
            <a:lstStyle/>
            <a:p>
              <a:pPr algn="ctr">
                <a:lnSpc>
                  <a:spcPts val="2749"/>
                </a:lnSpc>
              </a:pPr>
              <a:r>
                <a:rPr lang="ar-EG" sz="2499">
                  <a:solidFill>
                    <a:srgbClr val="F0C600"/>
                  </a:solidFill>
                  <a:latin typeface="Open Sans Extra Bold"/>
                  <a:ea typeface="Open Sans Extra Bold"/>
                  <a:cs typeface="Open Sans Extra Bold"/>
                  <a:sym typeface="Open Sans Extra Bold"/>
                  <a:rtl val="true"/>
                </a:rPr>
                <a:t>خاصية</a:t>
              </a:r>
              <a:r>
                <a:rPr lang="en-US" sz="2499">
                  <a:solidFill>
                    <a:srgbClr val="F0C600"/>
                  </a:solidFill>
                  <a:latin typeface="Open Sans Extra Bold"/>
                  <a:ea typeface="Open Sans Extra Bold"/>
                  <a:cs typeface="Open Sans Extra Bold"/>
                  <a:sym typeface="Open Sans Extra Bold"/>
                </a:rPr>
                <a:t> HDR</a:t>
              </a:r>
            </a:p>
          </p:txBody>
        </p:sp>
      </p:grpSp>
      <p:grpSp>
        <p:nvGrpSpPr>
          <p:cNvPr name="Group 14" id="14"/>
          <p:cNvGrpSpPr/>
          <p:nvPr/>
        </p:nvGrpSpPr>
        <p:grpSpPr>
          <a:xfrm rot="0">
            <a:off x="6848600" y="7329935"/>
            <a:ext cx="2496392" cy="1053376"/>
            <a:chOff x="0" y="0"/>
            <a:chExt cx="3328523" cy="1404501"/>
          </a:xfrm>
        </p:grpSpPr>
        <p:grpSp>
          <p:nvGrpSpPr>
            <p:cNvPr name="Group 15" id="15"/>
            <p:cNvGrpSpPr/>
            <p:nvPr/>
          </p:nvGrpSpPr>
          <p:grpSpPr>
            <a:xfrm rot="0">
              <a:off x="0" y="0"/>
              <a:ext cx="3328523" cy="1404501"/>
              <a:chOff x="0" y="0"/>
              <a:chExt cx="2789209" cy="1176932"/>
            </a:xfrm>
          </p:grpSpPr>
          <p:sp>
            <p:nvSpPr>
              <p:cNvPr name="Freeform 16" id="16"/>
              <p:cNvSpPr/>
              <p:nvPr/>
            </p:nvSpPr>
            <p:spPr>
              <a:xfrm flipH="false" flipV="false" rot="0">
                <a:off x="0" y="0"/>
                <a:ext cx="2789209" cy="1176933"/>
              </a:xfrm>
              <a:custGeom>
                <a:avLst/>
                <a:gdLst/>
                <a:ahLst/>
                <a:cxnLst/>
                <a:rect r="r" b="b" t="t" l="l"/>
                <a:pathLst>
                  <a:path h="1176933" w="2789209">
                    <a:moveTo>
                      <a:pt x="2664749" y="1176932"/>
                    </a:moveTo>
                    <a:lnTo>
                      <a:pt x="124460" y="1176932"/>
                    </a:lnTo>
                    <a:cubicBezTo>
                      <a:pt x="55880" y="1176932"/>
                      <a:pt x="0" y="1121053"/>
                      <a:pt x="0" y="1052472"/>
                    </a:cubicBezTo>
                    <a:lnTo>
                      <a:pt x="0" y="124460"/>
                    </a:lnTo>
                    <a:cubicBezTo>
                      <a:pt x="0" y="55880"/>
                      <a:pt x="55880" y="0"/>
                      <a:pt x="124460" y="0"/>
                    </a:cubicBezTo>
                    <a:lnTo>
                      <a:pt x="2664749" y="0"/>
                    </a:lnTo>
                    <a:cubicBezTo>
                      <a:pt x="2733329" y="0"/>
                      <a:pt x="2789209" y="55880"/>
                      <a:pt x="2789209" y="124460"/>
                    </a:cubicBezTo>
                    <a:lnTo>
                      <a:pt x="2789209" y="1052473"/>
                    </a:lnTo>
                    <a:cubicBezTo>
                      <a:pt x="2789209" y="1121053"/>
                      <a:pt x="2733329" y="1176933"/>
                      <a:pt x="2664749" y="1176933"/>
                    </a:cubicBezTo>
                    <a:close/>
                  </a:path>
                </a:pathLst>
              </a:custGeom>
              <a:solidFill>
                <a:srgbClr val="227C9D"/>
              </a:solidFill>
            </p:spPr>
          </p:sp>
        </p:grpSp>
        <p:sp>
          <p:nvSpPr>
            <p:cNvPr name="TextBox 17" id="17"/>
            <p:cNvSpPr txBox="true"/>
            <p:nvPr/>
          </p:nvSpPr>
          <p:spPr>
            <a:xfrm rot="0">
              <a:off x="0" y="122337"/>
              <a:ext cx="3328523" cy="1131363"/>
            </a:xfrm>
            <a:prstGeom prst="rect">
              <a:avLst/>
            </a:prstGeom>
          </p:spPr>
          <p:txBody>
            <a:bodyPr anchor="t" rtlCol="false" tIns="0" lIns="0" bIns="0" rIns="0">
              <a:spAutoFit/>
            </a:bodyPr>
            <a:lstStyle/>
            <a:p>
              <a:pPr algn="ctr">
                <a:lnSpc>
                  <a:spcPts val="3499"/>
                </a:lnSpc>
              </a:pPr>
              <a:r>
                <a:rPr lang="ar-EG" sz="2499">
                  <a:solidFill>
                    <a:srgbClr val="F0C600"/>
                  </a:solidFill>
                  <a:latin typeface="Open Sans Extra Bold"/>
                  <a:ea typeface="Open Sans Extra Bold"/>
                  <a:cs typeface="Open Sans Extra Bold"/>
                  <a:sym typeface="Open Sans Extra Bold"/>
                  <a:rtl val="true"/>
                </a:rPr>
                <a:t>خطوط الشبكة</a:t>
              </a:r>
              <a:r>
                <a:rPr lang="en-US" sz="2499">
                  <a:solidFill>
                    <a:srgbClr val="F0C600"/>
                  </a:solidFill>
                  <a:latin typeface="Open Sans Extra Bold"/>
                  <a:ea typeface="Open Sans Extra Bold"/>
                  <a:cs typeface="Open Sans Extra Bold"/>
                  <a:sym typeface="Open Sans Extra Bold"/>
                </a:rPr>
                <a:t> (GRIDLINES)</a:t>
              </a:r>
            </a:p>
          </p:txBody>
        </p:sp>
      </p:grpSp>
      <p:grpSp>
        <p:nvGrpSpPr>
          <p:cNvPr name="Group 18" id="18"/>
          <p:cNvGrpSpPr/>
          <p:nvPr/>
        </p:nvGrpSpPr>
        <p:grpSpPr>
          <a:xfrm rot="0">
            <a:off x="8473931" y="2099707"/>
            <a:ext cx="4569996" cy="1098842"/>
            <a:chOff x="0" y="0"/>
            <a:chExt cx="6093329" cy="1465122"/>
          </a:xfrm>
        </p:grpSpPr>
        <p:grpSp>
          <p:nvGrpSpPr>
            <p:cNvPr name="Group 19" id="19"/>
            <p:cNvGrpSpPr/>
            <p:nvPr/>
          </p:nvGrpSpPr>
          <p:grpSpPr>
            <a:xfrm rot="0">
              <a:off x="0" y="0"/>
              <a:ext cx="6093329" cy="1465122"/>
              <a:chOff x="0" y="0"/>
              <a:chExt cx="5106038" cy="1227731"/>
            </a:xfrm>
          </p:grpSpPr>
          <p:sp>
            <p:nvSpPr>
              <p:cNvPr name="Freeform 20" id="20"/>
              <p:cNvSpPr/>
              <p:nvPr/>
            </p:nvSpPr>
            <p:spPr>
              <a:xfrm flipH="false" flipV="false" rot="0">
                <a:off x="0" y="0"/>
                <a:ext cx="5106039" cy="1227731"/>
              </a:xfrm>
              <a:custGeom>
                <a:avLst/>
                <a:gdLst/>
                <a:ahLst/>
                <a:cxnLst/>
                <a:rect r="r" b="b" t="t" l="l"/>
                <a:pathLst>
                  <a:path h="1227731" w="5106039">
                    <a:moveTo>
                      <a:pt x="4981578" y="1227731"/>
                    </a:moveTo>
                    <a:lnTo>
                      <a:pt x="124460" y="1227731"/>
                    </a:lnTo>
                    <a:cubicBezTo>
                      <a:pt x="55880" y="1227731"/>
                      <a:pt x="0" y="1171851"/>
                      <a:pt x="0" y="1103271"/>
                    </a:cubicBezTo>
                    <a:lnTo>
                      <a:pt x="0" y="124460"/>
                    </a:lnTo>
                    <a:cubicBezTo>
                      <a:pt x="0" y="55880"/>
                      <a:pt x="55880" y="0"/>
                      <a:pt x="124460" y="0"/>
                    </a:cubicBezTo>
                    <a:lnTo>
                      <a:pt x="4981578" y="0"/>
                    </a:lnTo>
                    <a:cubicBezTo>
                      <a:pt x="5050158" y="0"/>
                      <a:pt x="5106039" y="55880"/>
                      <a:pt x="5106039" y="124460"/>
                    </a:cubicBezTo>
                    <a:lnTo>
                      <a:pt x="5106039" y="1103271"/>
                    </a:lnTo>
                    <a:cubicBezTo>
                      <a:pt x="5106039" y="1171851"/>
                      <a:pt x="5050158" y="1227731"/>
                      <a:pt x="4981578" y="1227731"/>
                    </a:cubicBezTo>
                    <a:close/>
                  </a:path>
                </a:pathLst>
              </a:custGeom>
              <a:solidFill>
                <a:srgbClr val="FE6D73"/>
              </a:solidFill>
            </p:spPr>
          </p:sp>
        </p:grpSp>
        <p:sp>
          <p:nvSpPr>
            <p:cNvPr name="TextBox 21" id="21"/>
            <p:cNvSpPr txBox="true"/>
            <p:nvPr/>
          </p:nvSpPr>
          <p:spPr>
            <a:xfrm rot="0">
              <a:off x="0" y="82276"/>
              <a:ext cx="6093329" cy="1252944"/>
            </a:xfrm>
            <a:prstGeom prst="rect">
              <a:avLst/>
            </a:prstGeom>
          </p:spPr>
          <p:txBody>
            <a:bodyPr anchor="t" rtlCol="false" tIns="0" lIns="0" bIns="0" rIns="0">
              <a:spAutoFit/>
            </a:bodyPr>
            <a:lstStyle/>
            <a:p>
              <a:pPr algn="ctr" rtl="true">
                <a:lnSpc>
                  <a:spcPts val="3891"/>
                </a:lnSpc>
              </a:pPr>
              <a:r>
                <a:rPr lang="ar-EG" sz="2799">
                  <a:solidFill>
                    <a:srgbClr val="FFFFFF"/>
                  </a:solidFill>
                  <a:latin typeface="Open Sans Extra Bold"/>
                  <a:ea typeface="Open Sans Extra Bold"/>
                  <a:cs typeface="Open Sans Extra Bold"/>
                  <a:sym typeface="Open Sans Extra Bold"/>
                  <a:rtl val="true"/>
                </a:rPr>
                <a:t>الوضع الأساسي </a:t>
              </a:r>
            </a:p>
            <a:p>
              <a:pPr algn="ctr" rtl="true">
                <a:lnSpc>
                  <a:spcPts val="3891"/>
                </a:lnSpc>
              </a:pPr>
              <a:r>
                <a:rPr lang="ar-EG" sz="2799">
                  <a:solidFill>
                    <a:srgbClr val="FFFFFF"/>
                  </a:solidFill>
                  <a:latin typeface="Open Sans Extra Bold"/>
                  <a:ea typeface="Open Sans Extra Bold"/>
                  <a:cs typeface="Open Sans Extra Bold"/>
                  <a:sym typeface="Open Sans Extra Bold"/>
                  <a:rtl val="true"/>
                </a:rPr>
                <a:t>(</a:t>
              </a:r>
              <a:r>
                <a:rPr lang="en-US" sz="2799">
                  <a:solidFill>
                    <a:srgbClr val="FFFFFF"/>
                  </a:solidFill>
                  <a:latin typeface="Open Sans Extra Bold"/>
                  <a:ea typeface="Open Sans Extra Bold"/>
                  <a:cs typeface="Open Sans Extra Bold"/>
                  <a:sym typeface="Open Sans Extra Bold"/>
                </a:rPr>
                <a:t>BASIC MODE</a:t>
              </a:r>
              <a:r>
                <a:rPr lang="ar-EG" sz="2799">
                  <a:solidFill>
                    <a:srgbClr val="FFFFFF"/>
                  </a:solidFill>
                  <a:latin typeface="Open Sans Extra Bold"/>
                  <a:ea typeface="Open Sans Extra Bold"/>
                  <a:cs typeface="Open Sans Extra Bold"/>
                  <a:sym typeface="Open Sans Extra Bold"/>
                  <a:rtl val="true"/>
                </a:rPr>
                <a:t>)</a:t>
              </a:r>
            </a:p>
          </p:txBody>
        </p:sp>
      </p:grpSp>
      <p:sp>
        <p:nvSpPr>
          <p:cNvPr name="Freeform 22" id="22"/>
          <p:cNvSpPr/>
          <p:nvPr/>
        </p:nvSpPr>
        <p:spPr>
          <a:xfrm flipH="false" flipV="false" rot="0">
            <a:off x="612106" y="0"/>
            <a:ext cx="4629150" cy="10287000"/>
          </a:xfrm>
          <a:custGeom>
            <a:avLst/>
            <a:gdLst/>
            <a:ahLst/>
            <a:cxnLst/>
            <a:rect r="r" b="b" t="t" l="l"/>
            <a:pathLst>
              <a:path h="10287000" w="4629150">
                <a:moveTo>
                  <a:pt x="0" y="0"/>
                </a:moveTo>
                <a:lnTo>
                  <a:pt x="4629150" y="0"/>
                </a:lnTo>
                <a:lnTo>
                  <a:pt x="4629150" y="10287000"/>
                </a:lnTo>
                <a:lnTo>
                  <a:pt x="0" y="10287000"/>
                </a:lnTo>
                <a:lnTo>
                  <a:pt x="0" y="0"/>
                </a:lnTo>
                <a:close/>
              </a:path>
            </a:pathLst>
          </a:custGeom>
          <a:blipFill>
            <a:blip r:embed="rId2"/>
            <a:stretch>
              <a:fillRect l="0" t="0" r="0" b="0"/>
            </a:stretch>
          </a:blipFill>
        </p:spPr>
      </p:sp>
      <p:sp>
        <p:nvSpPr>
          <p:cNvPr name="TextBox 23" id="23"/>
          <p:cNvSpPr txBox="true"/>
          <p:nvPr/>
        </p:nvSpPr>
        <p:spPr>
          <a:xfrm rot="0">
            <a:off x="6747263" y="422296"/>
            <a:ext cx="9898484" cy="907542"/>
          </a:xfrm>
          <a:prstGeom prst="rect">
            <a:avLst/>
          </a:prstGeom>
        </p:spPr>
        <p:txBody>
          <a:bodyPr anchor="t" rtlCol="false" tIns="0" lIns="0" bIns="0" rIns="0">
            <a:spAutoFit/>
          </a:bodyPr>
          <a:lstStyle/>
          <a:p>
            <a:pPr algn="ctr">
              <a:lnSpc>
                <a:spcPts val="7224"/>
              </a:lnSpc>
              <a:spcBef>
                <a:spcPct val="0"/>
              </a:spcBef>
            </a:pPr>
            <a:r>
              <a:rPr lang="ar-EG" b="true" sz="5600">
                <a:solidFill>
                  <a:srgbClr val="7C0086"/>
                </a:solidFill>
                <a:latin typeface="Canva Sans Bold"/>
                <a:ea typeface="Canva Sans Bold"/>
                <a:cs typeface="Canva Sans Bold"/>
                <a:sym typeface="Canva Sans Bold"/>
                <a:rtl val="true"/>
              </a:rPr>
              <a:t>إعدادات</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أساسية</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للتحقق</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منها</a:t>
            </a:r>
          </a:p>
        </p:txBody>
      </p:sp>
      <p:sp>
        <p:nvSpPr>
          <p:cNvPr name="Freeform 24" id="24"/>
          <p:cNvSpPr/>
          <p:nvPr/>
        </p:nvSpPr>
        <p:spPr>
          <a:xfrm flipH="false" flipV="false" rot="0">
            <a:off x="13297832" y="6063409"/>
            <a:ext cx="4990168" cy="4397585"/>
          </a:xfrm>
          <a:custGeom>
            <a:avLst/>
            <a:gdLst/>
            <a:ahLst/>
            <a:cxnLst/>
            <a:rect r="r" b="b" t="t" l="l"/>
            <a:pathLst>
              <a:path h="4397585" w="4990168">
                <a:moveTo>
                  <a:pt x="0" y="0"/>
                </a:moveTo>
                <a:lnTo>
                  <a:pt x="4990168" y="0"/>
                </a:lnTo>
                <a:lnTo>
                  <a:pt x="4990168" y="4397586"/>
                </a:lnTo>
                <a:lnTo>
                  <a:pt x="0" y="4397586"/>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715931" y="4189871"/>
            <a:ext cx="4827978" cy="620935"/>
            <a:chOff x="0" y="0"/>
            <a:chExt cx="6437305" cy="827914"/>
          </a:xfrm>
        </p:grpSpPr>
        <p:grpSp>
          <p:nvGrpSpPr>
            <p:cNvPr name="Group 3" id="3"/>
            <p:cNvGrpSpPr/>
            <p:nvPr/>
          </p:nvGrpSpPr>
          <p:grpSpPr>
            <a:xfrm rot="0">
              <a:off x="0" y="0"/>
              <a:ext cx="6437305" cy="827914"/>
              <a:chOff x="0" y="0"/>
              <a:chExt cx="5394281" cy="693768"/>
            </a:xfrm>
          </p:grpSpPr>
          <p:sp>
            <p:nvSpPr>
              <p:cNvPr name="Freeform 4" id="4"/>
              <p:cNvSpPr/>
              <p:nvPr/>
            </p:nvSpPr>
            <p:spPr>
              <a:xfrm flipH="false" flipV="false" rot="0">
                <a:off x="0" y="0"/>
                <a:ext cx="5394281" cy="693769"/>
              </a:xfrm>
              <a:custGeom>
                <a:avLst/>
                <a:gdLst/>
                <a:ahLst/>
                <a:cxnLst/>
                <a:rect r="r" b="b" t="t" l="l"/>
                <a:pathLst>
                  <a:path h="693769" w="5394281">
                    <a:moveTo>
                      <a:pt x="5269821" y="693768"/>
                    </a:moveTo>
                    <a:lnTo>
                      <a:pt x="124460" y="693768"/>
                    </a:lnTo>
                    <a:cubicBezTo>
                      <a:pt x="55880" y="693768"/>
                      <a:pt x="0" y="637889"/>
                      <a:pt x="0" y="569308"/>
                    </a:cubicBezTo>
                    <a:lnTo>
                      <a:pt x="0" y="124460"/>
                    </a:lnTo>
                    <a:cubicBezTo>
                      <a:pt x="0" y="55880"/>
                      <a:pt x="55880" y="0"/>
                      <a:pt x="124460" y="0"/>
                    </a:cubicBezTo>
                    <a:lnTo>
                      <a:pt x="5269821" y="0"/>
                    </a:lnTo>
                    <a:cubicBezTo>
                      <a:pt x="5338401" y="0"/>
                      <a:pt x="5394281" y="55880"/>
                      <a:pt x="5394281" y="124460"/>
                    </a:cubicBezTo>
                    <a:lnTo>
                      <a:pt x="5394281" y="569309"/>
                    </a:lnTo>
                    <a:cubicBezTo>
                      <a:pt x="5394281" y="637889"/>
                      <a:pt x="5338401" y="693769"/>
                      <a:pt x="5269821" y="693769"/>
                    </a:cubicBezTo>
                    <a:close/>
                  </a:path>
                </a:pathLst>
              </a:custGeom>
              <a:solidFill>
                <a:srgbClr val="F0C600"/>
              </a:solidFill>
            </p:spPr>
          </p:sp>
        </p:grpSp>
        <p:sp>
          <p:nvSpPr>
            <p:cNvPr name="TextBox 5" id="5"/>
            <p:cNvSpPr txBox="true"/>
            <p:nvPr/>
          </p:nvSpPr>
          <p:spPr>
            <a:xfrm rot="0">
              <a:off x="0" y="158476"/>
              <a:ext cx="6437305" cy="539536"/>
            </a:xfrm>
            <a:prstGeom prst="rect">
              <a:avLst/>
            </a:prstGeom>
          </p:spPr>
          <p:txBody>
            <a:bodyPr anchor="t" rtlCol="false" tIns="0" lIns="0" bIns="0" rIns="0">
              <a:spAutoFit/>
            </a:bodyPr>
            <a:lstStyle/>
            <a:p>
              <a:pPr algn="ctr">
                <a:lnSpc>
                  <a:spcPts val="3079"/>
                </a:lnSpc>
              </a:pPr>
              <a:r>
                <a:rPr lang="en-US" sz="2799">
                  <a:solidFill>
                    <a:srgbClr val="FFFFFF"/>
                  </a:solidFill>
                  <a:latin typeface="Open Sans Extra Bold"/>
                  <a:ea typeface="Open Sans Extra Bold"/>
                  <a:cs typeface="Open Sans Extra Bold"/>
                  <a:sym typeface="Open Sans Extra Bold"/>
                </a:rPr>
                <a:t>WHAT CAN BE CHANGED?</a:t>
              </a:r>
            </a:p>
          </p:txBody>
        </p:sp>
      </p:grpSp>
      <p:grpSp>
        <p:nvGrpSpPr>
          <p:cNvPr name="Group 6" id="6"/>
          <p:cNvGrpSpPr/>
          <p:nvPr/>
        </p:nvGrpSpPr>
        <p:grpSpPr>
          <a:xfrm rot="0">
            <a:off x="10310975" y="2838045"/>
            <a:ext cx="3850797" cy="1056551"/>
            <a:chOff x="0" y="0"/>
            <a:chExt cx="5134397" cy="1408734"/>
          </a:xfrm>
        </p:grpSpPr>
        <p:grpSp>
          <p:nvGrpSpPr>
            <p:cNvPr name="Group 7" id="7"/>
            <p:cNvGrpSpPr/>
            <p:nvPr/>
          </p:nvGrpSpPr>
          <p:grpSpPr>
            <a:xfrm rot="0">
              <a:off x="0" y="0"/>
              <a:ext cx="5134397" cy="1408734"/>
              <a:chOff x="0" y="0"/>
              <a:chExt cx="4302480" cy="1180480"/>
            </a:xfrm>
          </p:grpSpPr>
          <p:sp>
            <p:nvSpPr>
              <p:cNvPr name="Freeform 8" id="8"/>
              <p:cNvSpPr/>
              <p:nvPr/>
            </p:nvSpPr>
            <p:spPr>
              <a:xfrm flipH="false" flipV="false" rot="0">
                <a:off x="0" y="0"/>
                <a:ext cx="4302480" cy="1180480"/>
              </a:xfrm>
              <a:custGeom>
                <a:avLst/>
                <a:gdLst/>
                <a:ahLst/>
                <a:cxnLst/>
                <a:rect r="r" b="b" t="t" l="l"/>
                <a:pathLst>
                  <a:path h="1180480" w="4302480">
                    <a:moveTo>
                      <a:pt x="4178020" y="1180480"/>
                    </a:moveTo>
                    <a:lnTo>
                      <a:pt x="124460" y="1180480"/>
                    </a:lnTo>
                    <a:cubicBezTo>
                      <a:pt x="55880" y="1180480"/>
                      <a:pt x="0" y="1124600"/>
                      <a:pt x="0" y="1056020"/>
                    </a:cubicBezTo>
                    <a:lnTo>
                      <a:pt x="0" y="124460"/>
                    </a:lnTo>
                    <a:cubicBezTo>
                      <a:pt x="0" y="55880"/>
                      <a:pt x="55880" y="0"/>
                      <a:pt x="124460" y="0"/>
                    </a:cubicBezTo>
                    <a:lnTo>
                      <a:pt x="4178021" y="0"/>
                    </a:lnTo>
                    <a:cubicBezTo>
                      <a:pt x="4246600" y="0"/>
                      <a:pt x="4302480" y="55880"/>
                      <a:pt x="4302480" y="124460"/>
                    </a:cubicBezTo>
                    <a:lnTo>
                      <a:pt x="4302480" y="1056020"/>
                    </a:lnTo>
                    <a:cubicBezTo>
                      <a:pt x="4302480" y="1124600"/>
                      <a:pt x="4246600" y="1180480"/>
                      <a:pt x="4178021" y="1180480"/>
                    </a:cubicBezTo>
                    <a:close/>
                  </a:path>
                </a:pathLst>
              </a:custGeom>
              <a:solidFill>
                <a:srgbClr val="FE6D73"/>
              </a:solidFill>
            </p:spPr>
          </p:sp>
        </p:grpSp>
        <p:sp>
          <p:nvSpPr>
            <p:cNvPr name="TextBox 9" id="9"/>
            <p:cNvSpPr txBox="true"/>
            <p:nvPr/>
          </p:nvSpPr>
          <p:spPr>
            <a:xfrm rot="0">
              <a:off x="0" y="122337"/>
              <a:ext cx="5134397" cy="1135596"/>
            </a:xfrm>
            <a:prstGeom prst="rect">
              <a:avLst/>
            </a:prstGeom>
          </p:spPr>
          <p:txBody>
            <a:bodyPr anchor="t" rtlCol="false" tIns="0" lIns="0" bIns="0" rIns="0">
              <a:spAutoFit/>
            </a:bodyPr>
            <a:lstStyle/>
            <a:p>
              <a:pPr algn="ctr" rtl="true">
                <a:lnSpc>
                  <a:spcPts val="3474"/>
                </a:lnSpc>
              </a:pPr>
              <a:r>
                <a:rPr lang="ar-EG" sz="2499">
                  <a:solidFill>
                    <a:srgbClr val="FFFFFF"/>
                  </a:solidFill>
                  <a:latin typeface="Open Sans Extra Bold"/>
                  <a:ea typeface="Open Sans Extra Bold"/>
                  <a:cs typeface="Open Sans Extra Bold"/>
                  <a:sym typeface="Open Sans Extra Bold"/>
                  <a:rtl val="true"/>
                </a:rPr>
                <a:t>الوضع اليدوي/الاحترافي (</a:t>
              </a:r>
              <a:r>
                <a:rPr lang="en-US" sz="2499">
                  <a:solidFill>
                    <a:srgbClr val="FFFFFF"/>
                  </a:solidFill>
                  <a:latin typeface="Open Sans Extra Bold"/>
                  <a:ea typeface="Open Sans Extra Bold"/>
                  <a:cs typeface="Open Sans Extra Bold"/>
                  <a:sym typeface="Open Sans Extra Bold"/>
                </a:rPr>
                <a:t>PRO/MANUAL</a:t>
              </a:r>
              <a:r>
                <a:rPr lang="ar-EG" sz="2499">
                  <a:solidFill>
                    <a:srgbClr val="FFFFFF"/>
                  </a:solidFill>
                  <a:latin typeface="Open Sans Extra Bold"/>
                  <a:ea typeface="Open Sans Extra Bold"/>
                  <a:cs typeface="Open Sans Extra Bold"/>
                  <a:sym typeface="Open Sans Extra Bold"/>
                  <a:rtl val="true"/>
                </a:rPr>
                <a:t>)</a:t>
              </a:r>
            </a:p>
          </p:txBody>
        </p:sp>
      </p:grpSp>
      <p:grpSp>
        <p:nvGrpSpPr>
          <p:cNvPr name="Group 10" id="10"/>
          <p:cNvGrpSpPr/>
          <p:nvPr/>
        </p:nvGrpSpPr>
        <p:grpSpPr>
          <a:xfrm rot="0">
            <a:off x="7219539" y="5871191"/>
            <a:ext cx="2496392" cy="958120"/>
            <a:chOff x="0" y="0"/>
            <a:chExt cx="3328523" cy="1277494"/>
          </a:xfrm>
        </p:grpSpPr>
        <p:grpSp>
          <p:nvGrpSpPr>
            <p:cNvPr name="Group 11" id="11"/>
            <p:cNvGrpSpPr/>
            <p:nvPr/>
          </p:nvGrpSpPr>
          <p:grpSpPr>
            <a:xfrm rot="0">
              <a:off x="0" y="0"/>
              <a:ext cx="3328523" cy="1277494"/>
              <a:chOff x="0" y="0"/>
              <a:chExt cx="2789209" cy="1070504"/>
            </a:xfrm>
          </p:grpSpPr>
          <p:sp>
            <p:nvSpPr>
              <p:cNvPr name="Freeform 12" id="12"/>
              <p:cNvSpPr/>
              <p:nvPr/>
            </p:nvSpPr>
            <p:spPr>
              <a:xfrm flipH="false" flipV="false" rot="0">
                <a:off x="0" y="0"/>
                <a:ext cx="2789209" cy="1070504"/>
              </a:xfrm>
              <a:custGeom>
                <a:avLst/>
                <a:gdLst/>
                <a:ahLst/>
                <a:cxnLst/>
                <a:rect r="r" b="b" t="t" l="l"/>
                <a:pathLst>
                  <a:path h="1070504" w="2789209">
                    <a:moveTo>
                      <a:pt x="2664749" y="1070504"/>
                    </a:moveTo>
                    <a:lnTo>
                      <a:pt x="124460" y="1070504"/>
                    </a:lnTo>
                    <a:cubicBezTo>
                      <a:pt x="55880" y="1070504"/>
                      <a:pt x="0" y="1014624"/>
                      <a:pt x="0" y="946044"/>
                    </a:cubicBezTo>
                    <a:lnTo>
                      <a:pt x="0" y="124460"/>
                    </a:lnTo>
                    <a:cubicBezTo>
                      <a:pt x="0" y="55880"/>
                      <a:pt x="55880" y="0"/>
                      <a:pt x="124460" y="0"/>
                    </a:cubicBezTo>
                    <a:lnTo>
                      <a:pt x="2664749" y="0"/>
                    </a:lnTo>
                    <a:cubicBezTo>
                      <a:pt x="2733329" y="0"/>
                      <a:pt x="2789209" y="55880"/>
                      <a:pt x="2789209" y="124460"/>
                    </a:cubicBezTo>
                    <a:lnTo>
                      <a:pt x="2789209" y="946044"/>
                    </a:lnTo>
                    <a:cubicBezTo>
                      <a:pt x="2789209" y="1014624"/>
                      <a:pt x="2733329" y="1070504"/>
                      <a:pt x="2664749" y="1070504"/>
                    </a:cubicBezTo>
                    <a:close/>
                  </a:path>
                </a:pathLst>
              </a:custGeom>
              <a:solidFill>
                <a:srgbClr val="227C9D"/>
              </a:solidFill>
            </p:spPr>
          </p:sp>
        </p:grpSp>
        <p:sp>
          <p:nvSpPr>
            <p:cNvPr name="TextBox 13" id="13"/>
            <p:cNvSpPr txBox="true"/>
            <p:nvPr/>
          </p:nvSpPr>
          <p:spPr>
            <a:xfrm rot="0">
              <a:off x="0" y="189012"/>
              <a:ext cx="3328523" cy="937681"/>
            </a:xfrm>
            <a:prstGeom prst="rect">
              <a:avLst/>
            </a:prstGeom>
          </p:spPr>
          <p:txBody>
            <a:bodyPr anchor="t" rtlCol="false" tIns="0" lIns="0" bIns="0" rIns="0">
              <a:spAutoFit/>
            </a:bodyPr>
            <a:lstStyle/>
            <a:p>
              <a:pPr algn="ctr" rtl="true">
                <a:lnSpc>
                  <a:spcPts val="2749"/>
                </a:lnSpc>
              </a:pPr>
              <a:r>
                <a:rPr lang="ar-EG" sz="2499">
                  <a:solidFill>
                    <a:srgbClr val="FFFFFF"/>
                  </a:solidFill>
                  <a:latin typeface="Open Sans Extra Bold"/>
                  <a:ea typeface="Open Sans Extra Bold"/>
                  <a:cs typeface="Open Sans Extra Bold"/>
                  <a:sym typeface="Open Sans Extra Bold"/>
                  <a:rtl val="true"/>
                </a:rPr>
                <a:t>فتحة العدسة (</a:t>
              </a:r>
              <a:r>
                <a:rPr lang="en-US" sz="2499">
                  <a:solidFill>
                    <a:srgbClr val="FFFFFF"/>
                  </a:solidFill>
                  <a:latin typeface="Open Sans Extra Bold"/>
                  <a:ea typeface="Open Sans Extra Bold"/>
                  <a:cs typeface="Open Sans Extra Bold"/>
                  <a:sym typeface="Open Sans Extra Bold"/>
                </a:rPr>
                <a:t>APERTURE – F</a:t>
              </a:r>
              <a:r>
                <a:rPr lang="ar-EG" sz="2499">
                  <a:solidFill>
                    <a:srgbClr val="FFFFFF"/>
                  </a:solidFill>
                  <a:latin typeface="Open Sans Extra Bold"/>
                  <a:ea typeface="Open Sans Extra Bold"/>
                  <a:cs typeface="Open Sans Extra Bold"/>
                  <a:sym typeface="Open Sans Extra Bold"/>
                  <a:rtl val="true"/>
                </a:rPr>
                <a:t>)</a:t>
              </a:r>
            </a:p>
          </p:txBody>
        </p:sp>
      </p:grpSp>
      <p:grpSp>
        <p:nvGrpSpPr>
          <p:cNvPr name="Group 14" id="14"/>
          <p:cNvGrpSpPr/>
          <p:nvPr/>
        </p:nvGrpSpPr>
        <p:grpSpPr>
          <a:xfrm rot="0">
            <a:off x="7691024" y="7746141"/>
            <a:ext cx="3782691" cy="1110780"/>
            <a:chOff x="0" y="0"/>
            <a:chExt cx="5043588" cy="1481040"/>
          </a:xfrm>
        </p:grpSpPr>
        <p:grpSp>
          <p:nvGrpSpPr>
            <p:cNvPr name="Group 15" id="15"/>
            <p:cNvGrpSpPr/>
            <p:nvPr/>
          </p:nvGrpSpPr>
          <p:grpSpPr>
            <a:xfrm rot="0">
              <a:off x="0" y="0"/>
              <a:ext cx="5043588" cy="1481040"/>
              <a:chOff x="0" y="0"/>
              <a:chExt cx="4226385" cy="1241070"/>
            </a:xfrm>
          </p:grpSpPr>
          <p:sp>
            <p:nvSpPr>
              <p:cNvPr name="Freeform 16" id="16"/>
              <p:cNvSpPr/>
              <p:nvPr/>
            </p:nvSpPr>
            <p:spPr>
              <a:xfrm flipH="false" flipV="false" rot="0">
                <a:off x="0" y="0"/>
                <a:ext cx="4226385" cy="1241070"/>
              </a:xfrm>
              <a:custGeom>
                <a:avLst/>
                <a:gdLst/>
                <a:ahLst/>
                <a:cxnLst/>
                <a:rect r="r" b="b" t="t" l="l"/>
                <a:pathLst>
                  <a:path h="1241070" w="4226385">
                    <a:moveTo>
                      <a:pt x="4101925" y="1241070"/>
                    </a:moveTo>
                    <a:lnTo>
                      <a:pt x="124460" y="1241070"/>
                    </a:lnTo>
                    <a:cubicBezTo>
                      <a:pt x="55880" y="1241070"/>
                      <a:pt x="0" y="1185190"/>
                      <a:pt x="0" y="1116610"/>
                    </a:cubicBezTo>
                    <a:lnTo>
                      <a:pt x="0" y="124460"/>
                    </a:lnTo>
                    <a:cubicBezTo>
                      <a:pt x="0" y="55880"/>
                      <a:pt x="55880" y="0"/>
                      <a:pt x="124460" y="0"/>
                    </a:cubicBezTo>
                    <a:lnTo>
                      <a:pt x="4101926" y="0"/>
                    </a:lnTo>
                    <a:cubicBezTo>
                      <a:pt x="4170506" y="0"/>
                      <a:pt x="4226385" y="55880"/>
                      <a:pt x="4226385" y="124460"/>
                    </a:cubicBezTo>
                    <a:lnTo>
                      <a:pt x="4226385" y="1116610"/>
                    </a:lnTo>
                    <a:cubicBezTo>
                      <a:pt x="4226385" y="1185190"/>
                      <a:pt x="4170506" y="1241070"/>
                      <a:pt x="4101926" y="1241070"/>
                    </a:cubicBezTo>
                    <a:close/>
                  </a:path>
                </a:pathLst>
              </a:custGeom>
              <a:solidFill>
                <a:srgbClr val="F0C600"/>
              </a:solidFill>
            </p:spPr>
          </p:sp>
        </p:grpSp>
        <p:sp>
          <p:nvSpPr>
            <p:cNvPr name="TextBox 17" id="17"/>
            <p:cNvSpPr txBox="true"/>
            <p:nvPr/>
          </p:nvSpPr>
          <p:spPr>
            <a:xfrm rot="0">
              <a:off x="0" y="72751"/>
              <a:ext cx="5043588" cy="1278387"/>
            </a:xfrm>
            <a:prstGeom prst="rect">
              <a:avLst/>
            </a:prstGeom>
          </p:spPr>
          <p:txBody>
            <a:bodyPr anchor="t" rtlCol="false" tIns="0" lIns="0" bIns="0" rIns="0">
              <a:spAutoFit/>
            </a:bodyPr>
            <a:lstStyle/>
            <a:p>
              <a:pPr algn="ctr" rtl="true">
                <a:lnSpc>
                  <a:spcPts val="3947"/>
                </a:lnSpc>
              </a:pPr>
              <a:r>
                <a:rPr lang="ar-EG" sz="2799">
                  <a:solidFill>
                    <a:srgbClr val="000000"/>
                  </a:solidFill>
                  <a:latin typeface="Open Sans Extra Bold"/>
                  <a:ea typeface="Open Sans Extra Bold"/>
                  <a:cs typeface="Open Sans Extra Bold"/>
                  <a:sym typeface="Open Sans Extra Bold"/>
                  <a:rtl val="true"/>
                </a:rPr>
                <a:t>سرعة الغالق </a:t>
              </a:r>
            </a:p>
            <a:p>
              <a:pPr algn="ctr" rtl="true">
                <a:lnSpc>
                  <a:spcPts val="3947"/>
                </a:lnSpc>
              </a:pPr>
              <a:r>
                <a:rPr lang="ar-EG" sz="2799">
                  <a:solidFill>
                    <a:srgbClr val="000000"/>
                  </a:solidFill>
                  <a:latin typeface="Open Sans Extra Bold"/>
                  <a:ea typeface="Open Sans Extra Bold"/>
                  <a:cs typeface="Open Sans Extra Bold"/>
                  <a:sym typeface="Open Sans Extra Bold"/>
                  <a:rtl val="true"/>
                </a:rPr>
                <a:t>(</a:t>
              </a:r>
              <a:r>
                <a:rPr lang="en-US" sz="2799">
                  <a:solidFill>
                    <a:srgbClr val="000000"/>
                  </a:solidFill>
                  <a:latin typeface="Open Sans Extra Bold"/>
                  <a:ea typeface="Open Sans Extra Bold"/>
                  <a:cs typeface="Open Sans Extra Bold"/>
                  <a:sym typeface="Open Sans Extra Bold"/>
                </a:rPr>
                <a:t>SHUTTER SPEED – S</a:t>
              </a:r>
              <a:r>
                <a:rPr lang="ar-EG" sz="2799">
                  <a:solidFill>
                    <a:srgbClr val="000000"/>
                  </a:solidFill>
                  <a:latin typeface="Open Sans Extra Bold"/>
                  <a:ea typeface="Open Sans Extra Bold"/>
                  <a:cs typeface="Open Sans Extra Bold"/>
                  <a:sym typeface="Open Sans Extra Bold"/>
                  <a:rtl val="true"/>
                </a:rPr>
                <a:t>)</a:t>
              </a:r>
            </a:p>
          </p:txBody>
        </p:sp>
      </p:grpSp>
      <p:grpSp>
        <p:nvGrpSpPr>
          <p:cNvPr name="Group 18" id="18"/>
          <p:cNvGrpSpPr/>
          <p:nvPr/>
        </p:nvGrpSpPr>
        <p:grpSpPr>
          <a:xfrm rot="0">
            <a:off x="12945825" y="5871191"/>
            <a:ext cx="2496392" cy="958120"/>
            <a:chOff x="0" y="0"/>
            <a:chExt cx="3328523" cy="1277494"/>
          </a:xfrm>
        </p:grpSpPr>
        <p:grpSp>
          <p:nvGrpSpPr>
            <p:cNvPr name="Group 19" id="19"/>
            <p:cNvGrpSpPr/>
            <p:nvPr/>
          </p:nvGrpSpPr>
          <p:grpSpPr>
            <a:xfrm rot="0">
              <a:off x="0" y="0"/>
              <a:ext cx="3328523" cy="1277494"/>
              <a:chOff x="0" y="0"/>
              <a:chExt cx="2789209" cy="1070504"/>
            </a:xfrm>
          </p:grpSpPr>
          <p:sp>
            <p:nvSpPr>
              <p:cNvPr name="Freeform 20" id="20"/>
              <p:cNvSpPr/>
              <p:nvPr/>
            </p:nvSpPr>
            <p:spPr>
              <a:xfrm flipH="false" flipV="false" rot="0">
                <a:off x="0" y="0"/>
                <a:ext cx="2789209" cy="1070504"/>
              </a:xfrm>
              <a:custGeom>
                <a:avLst/>
                <a:gdLst/>
                <a:ahLst/>
                <a:cxnLst/>
                <a:rect r="r" b="b" t="t" l="l"/>
                <a:pathLst>
                  <a:path h="1070504" w="2789209">
                    <a:moveTo>
                      <a:pt x="2664749" y="1070504"/>
                    </a:moveTo>
                    <a:lnTo>
                      <a:pt x="124460" y="1070504"/>
                    </a:lnTo>
                    <a:cubicBezTo>
                      <a:pt x="55880" y="1070504"/>
                      <a:pt x="0" y="1014624"/>
                      <a:pt x="0" y="946044"/>
                    </a:cubicBezTo>
                    <a:lnTo>
                      <a:pt x="0" y="124460"/>
                    </a:lnTo>
                    <a:cubicBezTo>
                      <a:pt x="0" y="55880"/>
                      <a:pt x="55880" y="0"/>
                      <a:pt x="124460" y="0"/>
                    </a:cubicBezTo>
                    <a:lnTo>
                      <a:pt x="2664749" y="0"/>
                    </a:lnTo>
                    <a:cubicBezTo>
                      <a:pt x="2733329" y="0"/>
                      <a:pt x="2789209" y="55880"/>
                      <a:pt x="2789209" y="124460"/>
                    </a:cubicBezTo>
                    <a:lnTo>
                      <a:pt x="2789209" y="946044"/>
                    </a:lnTo>
                    <a:cubicBezTo>
                      <a:pt x="2789209" y="1014624"/>
                      <a:pt x="2733329" y="1070504"/>
                      <a:pt x="2664749" y="1070504"/>
                    </a:cubicBezTo>
                    <a:close/>
                  </a:path>
                </a:pathLst>
              </a:custGeom>
              <a:solidFill>
                <a:srgbClr val="227C9D"/>
              </a:solidFill>
            </p:spPr>
          </p:sp>
        </p:grpSp>
        <p:sp>
          <p:nvSpPr>
            <p:cNvPr name="TextBox 21" id="21"/>
            <p:cNvSpPr txBox="true"/>
            <p:nvPr/>
          </p:nvSpPr>
          <p:spPr>
            <a:xfrm rot="0">
              <a:off x="0" y="189012"/>
              <a:ext cx="3328523" cy="937681"/>
            </a:xfrm>
            <a:prstGeom prst="rect">
              <a:avLst/>
            </a:prstGeom>
          </p:spPr>
          <p:txBody>
            <a:bodyPr anchor="t" rtlCol="false" tIns="0" lIns="0" bIns="0" rIns="0">
              <a:spAutoFit/>
            </a:bodyPr>
            <a:lstStyle/>
            <a:p>
              <a:pPr algn="ctr">
                <a:lnSpc>
                  <a:spcPts val="2749"/>
                </a:lnSpc>
              </a:pPr>
              <a:r>
                <a:rPr lang="ar-EG" sz="2499">
                  <a:solidFill>
                    <a:srgbClr val="FFFFFF"/>
                  </a:solidFill>
                  <a:latin typeface="Open Sans Extra Bold"/>
                  <a:ea typeface="Open Sans Extra Bold"/>
                  <a:cs typeface="Open Sans Extra Bold"/>
                  <a:sym typeface="Open Sans Extra Bold"/>
                  <a:rtl val="true"/>
                </a:rPr>
                <a:t>حساسية الضوء</a:t>
              </a:r>
              <a:r>
                <a:rPr lang="en-US" sz="2499">
                  <a:solidFill>
                    <a:srgbClr val="FFFFFF"/>
                  </a:solidFill>
                  <a:latin typeface="Open Sans Extra Bold"/>
                  <a:ea typeface="Open Sans Extra Bold"/>
                  <a:cs typeface="Open Sans Extra Bold"/>
                  <a:sym typeface="Open Sans Extra Bold"/>
                </a:rPr>
                <a:t> (ISO)</a:t>
              </a:r>
            </a:p>
          </p:txBody>
        </p:sp>
      </p:grpSp>
      <p:grpSp>
        <p:nvGrpSpPr>
          <p:cNvPr name="Group 22" id="22"/>
          <p:cNvGrpSpPr/>
          <p:nvPr/>
        </p:nvGrpSpPr>
        <p:grpSpPr>
          <a:xfrm rot="0">
            <a:off x="12658782" y="7609293"/>
            <a:ext cx="3005981" cy="1649007"/>
            <a:chOff x="0" y="0"/>
            <a:chExt cx="4007974" cy="2198676"/>
          </a:xfrm>
        </p:grpSpPr>
        <p:grpSp>
          <p:nvGrpSpPr>
            <p:cNvPr name="Group 23" id="23"/>
            <p:cNvGrpSpPr/>
            <p:nvPr/>
          </p:nvGrpSpPr>
          <p:grpSpPr>
            <a:xfrm rot="0">
              <a:off x="0" y="0"/>
              <a:ext cx="4007974" cy="2198676"/>
              <a:chOff x="0" y="0"/>
              <a:chExt cx="3358570" cy="1842429"/>
            </a:xfrm>
          </p:grpSpPr>
          <p:sp>
            <p:nvSpPr>
              <p:cNvPr name="Freeform 24" id="24"/>
              <p:cNvSpPr/>
              <p:nvPr/>
            </p:nvSpPr>
            <p:spPr>
              <a:xfrm flipH="false" flipV="false" rot="0">
                <a:off x="0" y="0"/>
                <a:ext cx="3358570" cy="1842429"/>
              </a:xfrm>
              <a:custGeom>
                <a:avLst/>
                <a:gdLst/>
                <a:ahLst/>
                <a:cxnLst/>
                <a:rect r="r" b="b" t="t" l="l"/>
                <a:pathLst>
                  <a:path h="1842429" w="3358570">
                    <a:moveTo>
                      <a:pt x="3234110" y="1842428"/>
                    </a:moveTo>
                    <a:lnTo>
                      <a:pt x="124460" y="1842428"/>
                    </a:lnTo>
                    <a:cubicBezTo>
                      <a:pt x="55880" y="1842428"/>
                      <a:pt x="0" y="1786549"/>
                      <a:pt x="0" y="1717968"/>
                    </a:cubicBezTo>
                    <a:lnTo>
                      <a:pt x="0" y="124460"/>
                    </a:lnTo>
                    <a:cubicBezTo>
                      <a:pt x="0" y="55880"/>
                      <a:pt x="55880" y="0"/>
                      <a:pt x="124460" y="0"/>
                    </a:cubicBezTo>
                    <a:lnTo>
                      <a:pt x="3234110" y="0"/>
                    </a:lnTo>
                    <a:cubicBezTo>
                      <a:pt x="3302690" y="0"/>
                      <a:pt x="3358570" y="55880"/>
                      <a:pt x="3358570" y="124460"/>
                    </a:cubicBezTo>
                    <a:lnTo>
                      <a:pt x="3358570" y="1717969"/>
                    </a:lnTo>
                    <a:cubicBezTo>
                      <a:pt x="3358570" y="1786549"/>
                      <a:pt x="3302690" y="1842429"/>
                      <a:pt x="3234110" y="1842429"/>
                    </a:cubicBezTo>
                    <a:close/>
                  </a:path>
                </a:pathLst>
              </a:custGeom>
              <a:solidFill>
                <a:srgbClr val="287D7D"/>
              </a:solidFill>
            </p:spPr>
          </p:sp>
        </p:grpSp>
        <p:sp>
          <p:nvSpPr>
            <p:cNvPr name="TextBox 25" id="25"/>
            <p:cNvSpPr txBox="true"/>
            <p:nvPr/>
          </p:nvSpPr>
          <p:spPr>
            <a:xfrm rot="0">
              <a:off x="0" y="63226"/>
              <a:ext cx="4007974" cy="2005548"/>
            </a:xfrm>
            <a:prstGeom prst="rect">
              <a:avLst/>
            </a:prstGeom>
          </p:spPr>
          <p:txBody>
            <a:bodyPr anchor="t" rtlCol="false" tIns="0" lIns="0" bIns="0" rIns="0">
              <a:spAutoFit/>
            </a:bodyPr>
            <a:lstStyle/>
            <a:p>
              <a:pPr algn="ctr" rtl="true">
                <a:lnSpc>
                  <a:spcPts val="4059"/>
                </a:lnSpc>
              </a:pPr>
              <a:r>
                <a:rPr lang="ar-EG" sz="2799">
                  <a:solidFill>
                    <a:srgbClr val="FFFFFF"/>
                  </a:solidFill>
                  <a:latin typeface="Open Sans Extra Bold"/>
                  <a:ea typeface="Open Sans Extra Bold"/>
                  <a:cs typeface="Open Sans Extra Bold"/>
                  <a:sym typeface="Open Sans Extra Bold"/>
                  <a:rtl val="true"/>
                </a:rPr>
                <a:t>توازن اللون الأبيض (</a:t>
              </a:r>
              <a:r>
                <a:rPr lang="en-US" sz="2799">
                  <a:solidFill>
                    <a:srgbClr val="FFFFFF"/>
                  </a:solidFill>
                  <a:latin typeface="Open Sans Extra Bold"/>
                  <a:ea typeface="Open Sans Extra Bold"/>
                  <a:cs typeface="Open Sans Extra Bold"/>
                  <a:sym typeface="Open Sans Extra Bold"/>
                </a:rPr>
                <a:t>WHITE BALANCE – WB</a:t>
              </a:r>
              <a:r>
                <a:rPr lang="ar-EG" sz="2799">
                  <a:solidFill>
                    <a:srgbClr val="FFFFFF"/>
                  </a:solidFill>
                  <a:latin typeface="Open Sans Extra Bold"/>
                  <a:ea typeface="Open Sans Extra Bold"/>
                  <a:cs typeface="Open Sans Extra Bold"/>
                  <a:sym typeface="Open Sans Extra Bold"/>
                  <a:rtl val="true"/>
                </a:rPr>
                <a:t>)</a:t>
              </a:r>
            </a:p>
          </p:txBody>
        </p:sp>
      </p:grpSp>
      <p:sp>
        <p:nvSpPr>
          <p:cNvPr name="Freeform 26" id="26"/>
          <p:cNvSpPr/>
          <p:nvPr/>
        </p:nvSpPr>
        <p:spPr>
          <a:xfrm flipH="false" flipV="false" rot="0">
            <a:off x="306354" y="0"/>
            <a:ext cx="4734281" cy="10520625"/>
          </a:xfrm>
          <a:custGeom>
            <a:avLst/>
            <a:gdLst/>
            <a:ahLst/>
            <a:cxnLst/>
            <a:rect r="r" b="b" t="t" l="l"/>
            <a:pathLst>
              <a:path h="10520625" w="4734281">
                <a:moveTo>
                  <a:pt x="0" y="0"/>
                </a:moveTo>
                <a:lnTo>
                  <a:pt x="4734281" y="0"/>
                </a:lnTo>
                <a:lnTo>
                  <a:pt x="4734281" y="10520625"/>
                </a:lnTo>
                <a:lnTo>
                  <a:pt x="0" y="10520625"/>
                </a:lnTo>
                <a:lnTo>
                  <a:pt x="0" y="0"/>
                </a:lnTo>
                <a:close/>
              </a:path>
            </a:pathLst>
          </a:custGeom>
          <a:blipFill>
            <a:blip r:embed="rId2"/>
            <a:stretch>
              <a:fillRect l="0" t="0" r="0" b="0"/>
            </a:stretch>
          </a:blipFill>
        </p:spPr>
      </p:sp>
      <p:sp>
        <p:nvSpPr>
          <p:cNvPr name="TextBox 27" id="27"/>
          <p:cNvSpPr txBox="true"/>
          <p:nvPr/>
        </p:nvSpPr>
        <p:spPr>
          <a:xfrm rot="0">
            <a:off x="6933856" y="549211"/>
            <a:ext cx="9898484" cy="907542"/>
          </a:xfrm>
          <a:prstGeom prst="rect">
            <a:avLst/>
          </a:prstGeom>
        </p:spPr>
        <p:txBody>
          <a:bodyPr anchor="t" rtlCol="false" tIns="0" lIns="0" bIns="0" rIns="0">
            <a:spAutoFit/>
          </a:bodyPr>
          <a:lstStyle/>
          <a:p>
            <a:pPr algn="ctr" marL="0" indent="0" lvl="0">
              <a:lnSpc>
                <a:spcPts val="7224"/>
              </a:lnSpc>
              <a:spcBef>
                <a:spcPct val="0"/>
              </a:spcBef>
            </a:pPr>
            <a:r>
              <a:rPr lang="ar-EG" b="true" sz="5600">
                <a:solidFill>
                  <a:srgbClr val="7C0086"/>
                </a:solidFill>
                <a:latin typeface="Canva Sans Bold"/>
                <a:ea typeface="Canva Sans Bold"/>
                <a:cs typeface="Canva Sans Bold"/>
                <a:sym typeface="Canva Sans Bold"/>
                <a:rtl val="true"/>
              </a:rPr>
              <a:t>إعدادات</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أساسية</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للتحقق</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منها</a:t>
            </a:r>
          </a:p>
        </p:txBody>
      </p:sp>
      <p:sp>
        <p:nvSpPr>
          <p:cNvPr name="Freeform 28" id="28"/>
          <p:cNvSpPr/>
          <p:nvPr/>
        </p:nvSpPr>
        <p:spPr>
          <a:xfrm flipH="false" flipV="false" rot="0">
            <a:off x="16206802" y="885692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206802" y="885692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0" y="0"/>
            <a:ext cx="5398400" cy="10287000"/>
          </a:xfrm>
          <a:custGeom>
            <a:avLst/>
            <a:gdLst/>
            <a:ahLst/>
            <a:cxnLst/>
            <a:rect r="r" b="b" t="t" l="l"/>
            <a:pathLst>
              <a:path h="10287000" w="5398400">
                <a:moveTo>
                  <a:pt x="0" y="0"/>
                </a:moveTo>
                <a:lnTo>
                  <a:pt x="5398400" y="0"/>
                </a:lnTo>
                <a:lnTo>
                  <a:pt x="5398400" y="10287000"/>
                </a:lnTo>
                <a:lnTo>
                  <a:pt x="0" y="10287000"/>
                </a:lnTo>
                <a:lnTo>
                  <a:pt x="0" y="0"/>
                </a:lnTo>
                <a:close/>
              </a:path>
            </a:pathLst>
          </a:custGeom>
          <a:blipFill>
            <a:blip r:embed="rId3"/>
            <a:stretch>
              <a:fillRect l="0" t="-2477" r="0" b="-2477"/>
            </a:stretch>
          </a:blipFill>
        </p:spPr>
      </p:sp>
      <p:grpSp>
        <p:nvGrpSpPr>
          <p:cNvPr name="Group 4" id="4"/>
          <p:cNvGrpSpPr/>
          <p:nvPr/>
        </p:nvGrpSpPr>
        <p:grpSpPr>
          <a:xfrm rot="0">
            <a:off x="6671749" y="638175"/>
            <a:ext cx="3005981" cy="1011460"/>
            <a:chOff x="0" y="0"/>
            <a:chExt cx="4007974" cy="1348614"/>
          </a:xfrm>
        </p:grpSpPr>
        <p:grpSp>
          <p:nvGrpSpPr>
            <p:cNvPr name="Group 5" id="5"/>
            <p:cNvGrpSpPr/>
            <p:nvPr/>
          </p:nvGrpSpPr>
          <p:grpSpPr>
            <a:xfrm rot="0">
              <a:off x="0" y="0"/>
              <a:ext cx="4007974" cy="1348614"/>
              <a:chOff x="0" y="0"/>
              <a:chExt cx="3358570" cy="1130100"/>
            </a:xfrm>
          </p:grpSpPr>
          <p:sp>
            <p:nvSpPr>
              <p:cNvPr name="Freeform 6" id="6"/>
              <p:cNvSpPr/>
              <p:nvPr/>
            </p:nvSpPr>
            <p:spPr>
              <a:xfrm flipH="false" flipV="false" rot="0">
                <a:off x="0" y="0"/>
                <a:ext cx="3358570" cy="1130101"/>
              </a:xfrm>
              <a:custGeom>
                <a:avLst/>
                <a:gdLst/>
                <a:ahLst/>
                <a:cxnLst/>
                <a:rect r="r" b="b" t="t" l="l"/>
                <a:pathLst>
                  <a:path h="1130101" w="3358570">
                    <a:moveTo>
                      <a:pt x="3234110" y="1130100"/>
                    </a:moveTo>
                    <a:lnTo>
                      <a:pt x="124460" y="1130100"/>
                    </a:lnTo>
                    <a:cubicBezTo>
                      <a:pt x="55880" y="1130100"/>
                      <a:pt x="0" y="1074220"/>
                      <a:pt x="0" y="1005640"/>
                    </a:cubicBezTo>
                    <a:lnTo>
                      <a:pt x="0" y="124460"/>
                    </a:lnTo>
                    <a:cubicBezTo>
                      <a:pt x="0" y="55880"/>
                      <a:pt x="55880" y="0"/>
                      <a:pt x="124460" y="0"/>
                    </a:cubicBezTo>
                    <a:lnTo>
                      <a:pt x="3234110" y="0"/>
                    </a:lnTo>
                    <a:cubicBezTo>
                      <a:pt x="3302690" y="0"/>
                      <a:pt x="3358570" y="55880"/>
                      <a:pt x="3358570" y="124460"/>
                    </a:cubicBezTo>
                    <a:lnTo>
                      <a:pt x="3358570" y="1005641"/>
                    </a:lnTo>
                    <a:cubicBezTo>
                      <a:pt x="3358570" y="1074220"/>
                      <a:pt x="3302690" y="1130101"/>
                      <a:pt x="3234110" y="1130101"/>
                    </a:cubicBezTo>
                    <a:close/>
                  </a:path>
                </a:pathLst>
              </a:custGeom>
              <a:solidFill>
                <a:srgbClr val="F0C600"/>
              </a:solidFill>
            </p:spPr>
          </p:sp>
        </p:grpSp>
        <p:sp>
          <p:nvSpPr>
            <p:cNvPr name="TextBox 7" id="7"/>
            <p:cNvSpPr txBox="true"/>
            <p:nvPr/>
          </p:nvSpPr>
          <p:spPr>
            <a:xfrm rot="0">
              <a:off x="0" y="158476"/>
              <a:ext cx="4007974" cy="1060236"/>
            </a:xfrm>
            <a:prstGeom prst="rect">
              <a:avLst/>
            </a:prstGeom>
          </p:spPr>
          <p:txBody>
            <a:bodyPr anchor="t" rtlCol="false" tIns="0" lIns="0" bIns="0" rIns="0">
              <a:spAutoFit/>
            </a:bodyPr>
            <a:lstStyle/>
            <a:p>
              <a:pPr algn="ctr">
                <a:lnSpc>
                  <a:spcPts val="3079"/>
                </a:lnSpc>
              </a:pPr>
              <a:r>
                <a:rPr lang="ar-EG" b="true" sz="2799">
                  <a:solidFill>
                    <a:srgbClr val="FFFFFF"/>
                  </a:solidFill>
                  <a:latin typeface="Canva Sans Bold"/>
                  <a:ea typeface="Canva Sans Bold"/>
                  <a:cs typeface="Canva Sans Bold"/>
                  <a:sym typeface="Canva Sans Bold"/>
                  <a:rtl val="true"/>
                </a:rPr>
                <a:t>فتحة العدسة</a:t>
              </a:r>
              <a:r>
                <a:rPr lang="en-US" b="true" sz="2799">
                  <a:solidFill>
                    <a:srgbClr val="FFFFFF"/>
                  </a:solidFill>
                  <a:latin typeface="Canva Sans Bold"/>
                  <a:ea typeface="Canva Sans Bold"/>
                  <a:cs typeface="Canva Sans Bold"/>
                  <a:sym typeface="Canva Sans Bold"/>
                </a:rPr>
                <a:t> (APERTURE)</a:t>
              </a:r>
            </a:p>
          </p:txBody>
        </p:sp>
      </p:grpSp>
      <p:grpSp>
        <p:nvGrpSpPr>
          <p:cNvPr name="Group 8" id="8"/>
          <p:cNvGrpSpPr/>
          <p:nvPr/>
        </p:nvGrpSpPr>
        <p:grpSpPr>
          <a:xfrm rot="0">
            <a:off x="12297096" y="638175"/>
            <a:ext cx="3736132" cy="1011460"/>
            <a:chOff x="0" y="0"/>
            <a:chExt cx="4981509" cy="1348614"/>
          </a:xfrm>
        </p:grpSpPr>
        <p:grpSp>
          <p:nvGrpSpPr>
            <p:cNvPr name="Group 9" id="9"/>
            <p:cNvGrpSpPr/>
            <p:nvPr/>
          </p:nvGrpSpPr>
          <p:grpSpPr>
            <a:xfrm rot="0">
              <a:off x="0" y="0"/>
              <a:ext cx="4981509" cy="1348614"/>
              <a:chOff x="0" y="0"/>
              <a:chExt cx="4174365" cy="1130100"/>
            </a:xfrm>
          </p:grpSpPr>
          <p:sp>
            <p:nvSpPr>
              <p:cNvPr name="Freeform 10" id="10"/>
              <p:cNvSpPr/>
              <p:nvPr/>
            </p:nvSpPr>
            <p:spPr>
              <a:xfrm flipH="false" flipV="false" rot="0">
                <a:off x="0" y="0"/>
                <a:ext cx="4174365" cy="1130101"/>
              </a:xfrm>
              <a:custGeom>
                <a:avLst/>
                <a:gdLst/>
                <a:ahLst/>
                <a:cxnLst/>
                <a:rect r="r" b="b" t="t" l="l"/>
                <a:pathLst>
                  <a:path h="1130101" w="4174365">
                    <a:moveTo>
                      <a:pt x="4049905" y="1130100"/>
                    </a:moveTo>
                    <a:lnTo>
                      <a:pt x="124460" y="1130100"/>
                    </a:lnTo>
                    <a:cubicBezTo>
                      <a:pt x="55880" y="1130100"/>
                      <a:pt x="0" y="1074220"/>
                      <a:pt x="0" y="1005640"/>
                    </a:cubicBezTo>
                    <a:lnTo>
                      <a:pt x="0" y="124460"/>
                    </a:lnTo>
                    <a:cubicBezTo>
                      <a:pt x="0" y="55880"/>
                      <a:pt x="55880" y="0"/>
                      <a:pt x="124460" y="0"/>
                    </a:cubicBezTo>
                    <a:lnTo>
                      <a:pt x="4049905" y="0"/>
                    </a:lnTo>
                    <a:cubicBezTo>
                      <a:pt x="4118485" y="0"/>
                      <a:pt x="4174365" y="55880"/>
                      <a:pt x="4174365" y="124460"/>
                    </a:cubicBezTo>
                    <a:lnTo>
                      <a:pt x="4174365" y="1005641"/>
                    </a:lnTo>
                    <a:cubicBezTo>
                      <a:pt x="4174365" y="1074220"/>
                      <a:pt x="4118485" y="1130101"/>
                      <a:pt x="4049905" y="1130101"/>
                    </a:cubicBezTo>
                    <a:close/>
                  </a:path>
                </a:pathLst>
              </a:custGeom>
              <a:solidFill>
                <a:srgbClr val="287D7D"/>
              </a:solidFill>
            </p:spPr>
          </p:sp>
        </p:grpSp>
        <p:sp>
          <p:nvSpPr>
            <p:cNvPr name="TextBox 11" id="11"/>
            <p:cNvSpPr txBox="true"/>
            <p:nvPr/>
          </p:nvSpPr>
          <p:spPr>
            <a:xfrm rot="0">
              <a:off x="0" y="158476"/>
              <a:ext cx="4981509" cy="1060236"/>
            </a:xfrm>
            <a:prstGeom prst="rect">
              <a:avLst/>
            </a:prstGeom>
          </p:spPr>
          <p:txBody>
            <a:bodyPr anchor="t" rtlCol="false" tIns="0" lIns="0" bIns="0" rIns="0">
              <a:spAutoFit/>
            </a:bodyPr>
            <a:lstStyle/>
            <a:p>
              <a:pPr algn="ctr">
                <a:lnSpc>
                  <a:spcPts val="3079"/>
                </a:lnSpc>
              </a:pPr>
              <a:r>
                <a:rPr lang="ar-EG" b="true" sz="2799">
                  <a:solidFill>
                    <a:srgbClr val="FFFFFF"/>
                  </a:solidFill>
                  <a:latin typeface="Canva Sans Bold"/>
                  <a:ea typeface="Canva Sans Bold"/>
                  <a:cs typeface="Canva Sans Bold"/>
                  <a:sym typeface="Canva Sans Bold"/>
                  <a:rtl val="true"/>
                </a:rPr>
                <a:t>سرعة الغالق</a:t>
              </a:r>
              <a:r>
                <a:rPr lang="en-US" b="true" sz="2799">
                  <a:solidFill>
                    <a:srgbClr val="FFFFFF"/>
                  </a:solidFill>
                  <a:latin typeface="Canva Sans Bold"/>
                  <a:ea typeface="Canva Sans Bold"/>
                  <a:cs typeface="Canva Sans Bold"/>
                  <a:sym typeface="Canva Sans Bold"/>
                </a:rPr>
                <a:t> (SHUTTER SPEED)</a:t>
              </a:r>
            </a:p>
          </p:txBody>
        </p:sp>
      </p:grpSp>
      <p:grpSp>
        <p:nvGrpSpPr>
          <p:cNvPr name="Group 12" id="12"/>
          <p:cNvGrpSpPr/>
          <p:nvPr/>
        </p:nvGrpSpPr>
        <p:grpSpPr>
          <a:xfrm rot="0">
            <a:off x="6926543" y="5345252"/>
            <a:ext cx="2496392" cy="615220"/>
            <a:chOff x="0" y="0"/>
            <a:chExt cx="3328523" cy="820294"/>
          </a:xfrm>
        </p:grpSpPr>
        <p:grpSp>
          <p:nvGrpSpPr>
            <p:cNvPr name="Group 13" id="13"/>
            <p:cNvGrpSpPr/>
            <p:nvPr/>
          </p:nvGrpSpPr>
          <p:grpSpPr>
            <a:xfrm rot="0">
              <a:off x="0" y="0"/>
              <a:ext cx="3328523" cy="820294"/>
              <a:chOff x="0" y="0"/>
              <a:chExt cx="2789209" cy="687383"/>
            </a:xfrm>
          </p:grpSpPr>
          <p:sp>
            <p:nvSpPr>
              <p:cNvPr name="Freeform 14" id="14"/>
              <p:cNvSpPr/>
              <p:nvPr/>
            </p:nvSpPr>
            <p:spPr>
              <a:xfrm flipH="false" flipV="false" rot="0">
                <a:off x="0" y="0"/>
                <a:ext cx="2789209" cy="687383"/>
              </a:xfrm>
              <a:custGeom>
                <a:avLst/>
                <a:gdLst/>
                <a:ahLst/>
                <a:cxnLst/>
                <a:rect r="r" b="b" t="t" l="l"/>
                <a:pathLst>
                  <a:path h="687383" w="2789209">
                    <a:moveTo>
                      <a:pt x="2664749" y="687383"/>
                    </a:moveTo>
                    <a:lnTo>
                      <a:pt x="124460" y="687383"/>
                    </a:lnTo>
                    <a:cubicBezTo>
                      <a:pt x="55880" y="687383"/>
                      <a:pt x="0" y="631503"/>
                      <a:pt x="0" y="562923"/>
                    </a:cubicBezTo>
                    <a:lnTo>
                      <a:pt x="0" y="124460"/>
                    </a:lnTo>
                    <a:cubicBezTo>
                      <a:pt x="0" y="55880"/>
                      <a:pt x="55880" y="0"/>
                      <a:pt x="124460" y="0"/>
                    </a:cubicBezTo>
                    <a:lnTo>
                      <a:pt x="2664749" y="0"/>
                    </a:lnTo>
                    <a:cubicBezTo>
                      <a:pt x="2733329" y="0"/>
                      <a:pt x="2789209" y="55880"/>
                      <a:pt x="2789209" y="124460"/>
                    </a:cubicBezTo>
                    <a:lnTo>
                      <a:pt x="2789209" y="562923"/>
                    </a:lnTo>
                    <a:cubicBezTo>
                      <a:pt x="2789209" y="631503"/>
                      <a:pt x="2733329" y="687383"/>
                      <a:pt x="2664749" y="687383"/>
                    </a:cubicBezTo>
                    <a:close/>
                  </a:path>
                </a:pathLst>
              </a:custGeom>
              <a:solidFill>
                <a:srgbClr val="227C9D"/>
              </a:solidFill>
            </p:spPr>
          </p:sp>
        </p:grpSp>
        <p:sp>
          <p:nvSpPr>
            <p:cNvPr name="TextBox 15" id="15"/>
            <p:cNvSpPr txBox="true"/>
            <p:nvPr/>
          </p:nvSpPr>
          <p:spPr>
            <a:xfrm rot="0">
              <a:off x="0" y="189012"/>
              <a:ext cx="3328523" cy="480481"/>
            </a:xfrm>
            <a:prstGeom prst="rect">
              <a:avLst/>
            </a:prstGeom>
          </p:spPr>
          <p:txBody>
            <a:bodyPr anchor="t" rtlCol="false" tIns="0" lIns="0" bIns="0" rIns="0">
              <a:spAutoFit/>
            </a:bodyPr>
            <a:lstStyle/>
            <a:p>
              <a:pPr algn="ctr">
                <a:lnSpc>
                  <a:spcPts val="2749"/>
                </a:lnSpc>
              </a:pPr>
              <a:r>
                <a:rPr lang="en-US" b="true" sz="2499">
                  <a:solidFill>
                    <a:srgbClr val="F0C600"/>
                  </a:solidFill>
                  <a:latin typeface="Canva Sans Bold"/>
                  <a:ea typeface="Canva Sans Bold"/>
                  <a:cs typeface="Canva Sans Bold"/>
                  <a:sym typeface="Canva Sans Bold"/>
                </a:rPr>
                <a:t>ISO</a:t>
              </a:r>
            </a:p>
          </p:txBody>
        </p:sp>
      </p:grpSp>
      <p:grpSp>
        <p:nvGrpSpPr>
          <p:cNvPr name="Group 16" id="16"/>
          <p:cNvGrpSpPr/>
          <p:nvPr/>
        </p:nvGrpSpPr>
        <p:grpSpPr>
          <a:xfrm rot="0">
            <a:off x="12297096" y="5210875"/>
            <a:ext cx="3005981" cy="1011460"/>
            <a:chOff x="0" y="0"/>
            <a:chExt cx="4007974" cy="1348614"/>
          </a:xfrm>
        </p:grpSpPr>
        <p:grpSp>
          <p:nvGrpSpPr>
            <p:cNvPr name="Group 17" id="17"/>
            <p:cNvGrpSpPr/>
            <p:nvPr/>
          </p:nvGrpSpPr>
          <p:grpSpPr>
            <a:xfrm rot="0">
              <a:off x="0" y="0"/>
              <a:ext cx="4007974" cy="1348614"/>
              <a:chOff x="0" y="0"/>
              <a:chExt cx="3358570" cy="1130100"/>
            </a:xfrm>
          </p:grpSpPr>
          <p:sp>
            <p:nvSpPr>
              <p:cNvPr name="Freeform 18" id="18"/>
              <p:cNvSpPr/>
              <p:nvPr/>
            </p:nvSpPr>
            <p:spPr>
              <a:xfrm flipH="false" flipV="false" rot="0">
                <a:off x="0" y="0"/>
                <a:ext cx="3358570" cy="1130101"/>
              </a:xfrm>
              <a:custGeom>
                <a:avLst/>
                <a:gdLst/>
                <a:ahLst/>
                <a:cxnLst/>
                <a:rect r="r" b="b" t="t" l="l"/>
                <a:pathLst>
                  <a:path h="1130101" w="3358570">
                    <a:moveTo>
                      <a:pt x="3234110" y="1130100"/>
                    </a:moveTo>
                    <a:lnTo>
                      <a:pt x="124460" y="1130100"/>
                    </a:lnTo>
                    <a:cubicBezTo>
                      <a:pt x="55880" y="1130100"/>
                      <a:pt x="0" y="1074220"/>
                      <a:pt x="0" y="1005640"/>
                    </a:cubicBezTo>
                    <a:lnTo>
                      <a:pt x="0" y="124460"/>
                    </a:lnTo>
                    <a:cubicBezTo>
                      <a:pt x="0" y="55880"/>
                      <a:pt x="55880" y="0"/>
                      <a:pt x="124460" y="0"/>
                    </a:cubicBezTo>
                    <a:lnTo>
                      <a:pt x="3234110" y="0"/>
                    </a:lnTo>
                    <a:cubicBezTo>
                      <a:pt x="3302690" y="0"/>
                      <a:pt x="3358570" y="55880"/>
                      <a:pt x="3358570" y="124460"/>
                    </a:cubicBezTo>
                    <a:lnTo>
                      <a:pt x="3358570" y="1005641"/>
                    </a:lnTo>
                    <a:cubicBezTo>
                      <a:pt x="3358570" y="1074220"/>
                      <a:pt x="3302690" y="1130101"/>
                      <a:pt x="3234110" y="1130101"/>
                    </a:cubicBezTo>
                    <a:close/>
                  </a:path>
                </a:pathLst>
              </a:custGeom>
              <a:solidFill>
                <a:srgbClr val="F0C600"/>
              </a:solidFill>
            </p:spPr>
          </p:sp>
        </p:grpSp>
        <p:sp>
          <p:nvSpPr>
            <p:cNvPr name="TextBox 19" id="19"/>
            <p:cNvSpPr txBox="true"/>
            <p:nvPr/>
          </p:nvSpPr>
          <p:spPr>
            <a:xfrm rot="0">
              <a:off x="0" y="158476"/>
              <a:ext cx="4007974" cy="1060236"/>
            </a:xfrm>
            <a:prstGeom prst="rect">
              <a:avLst/>
            </a:prstGeom>
          </p:spPr>
          <p:txBody>
            <a:bodyPr anchor="t" rtlCol="false" tIns="0" lIns="0" bIns="0" rIns="0">
              <a:spAutoFit/>
            </a:bodyPr>
            <a:lstStyle/>
            <a:p>
              <a:pPr algn="ctr">
                <a:lnSpc>
                  <a:spcPts val="3079"/>
                </a:lnSpc>
              </a:pPr>
              <a:r>
                <a:rPr lang="ar-EG" b="true" sz="2799">
                  <a:solidFill>
                    <a:srgbClr val="FFFFFF"/>
                  </a:solidFill>
                  <a:latin typeface="Canva Sans Bold"/>
                  <a:ea typeface="Canva Sans Bold"/>
                  <a:cs typeface="Canva Sans Bold"/>
                  <a:sym typeface="Canva Sans Bold"/>
                  <a:rtl val="true"/>
                </a:rPr>
                <a:t>التعريض الضوئي</a:t>
              </a:r>
              <a:r>
                <a:rPr lang="en-US" b="true" sz="2799">
                  <a:solidFill>
                    <a:srgbClr val="FFFFFF"/>
                  </a:solidFill>
                  <a:latin typeface="Canva Sans Bold"/>
                  <a:ea typeface="Canva Sans Bold"/>
                  <a:cs typeface="Canva Sans Bold"/>
                  <a:sym typeface="Canva Sans Bold"/>
                </a:rPr>
                <a:t> (EXPOSURE)</a:t>
              </a:r>
            </a:p>
          </p:txBody>
        </p:sp>
      </p:grpSp>
      <p:sp>
        <p:nvSpPr>
          <p:cNvPr name="TextBox 20" id="20"/>
          <p:cNvSpPr txBox="true"/>
          <p:nvPr/>
        </p:nvSpPr>
        <p:spPr>
          <a:xfrm rot="0">
            <a:off x="5793849" y="2144580"/>
            <a:ext cx="4761779" cy="1226820"/>
          </a:xfrm>
          <a:prstGeom prst="rect">
            <a:avLst/>
          </a:prstGeom>
        </p:spPr>
        <p:txBody>
          <a:bodyPr anchor="t" rtlCol="false" tIns="0" lIns="0" bIns="0" rIns="0">
            <a:spAutoFit/>
          </a:bodyPr>
          <a:lstStyle/>
          <a:p>
            <a:pPr algn="ctr" rtl="true">
              <a:lnSpc>
                <a:spcPts val="3360"/>
              </a:lnSpc>
            </a:pPr>
            <a:r>
              <a:rPr lang="ar-EG" sz="2100">
                <a:solidFill>
                  <a:srgbClr val="3B3838"/>
                </a:solidFill>
                <a:latin typeface="Open Sans 1"/>
                <a:ea typeface="Open Sans 1"/>
                <a:cs typeface="Open Sans 1"/>
                <a:sym typeface="Open Sans 1"/>
                <a:rtl val="true"/>
              </a:rPr>
              <a:t>تتحكم بكمية الضوء الداخل إلى العدسة. (تشبه حدقة العين – في الضوء الساطع تتقلص للسماح بدخول كمية مناسبة فقط).</a:t>
            </a:r>
          </a:p>
        </p:txBody>
      </p:sp>
      <p:sp>
        <p:nvSpPr>
          <p:cNvPr name="TextBox 21" id="21"/>
          <p:cNvSpPr txBox="true"/>
          <p:nvPr/>
        </p:nvSpPr>
        <p:spPr>
          <a:xfrm rot="0">
            <a:off x="11784272" y="2112010"/>
            <a:ext cx="4761779" cy="1645920"/>
          </a:xfrm>
          <a:prstGeom prst="rect">
            <a:avLst/>
          </a:prstGeom>
        </p:spPr>
        <p:txBody>
          <a:bodyPr anchor="t" rtlCol="false" tIns="0" lIns="0" bIns="0" rIns="0">
            <a:spAutoFit/>
          </a:bodyPr>
          <a:lstStyle/>
          <a:p>
            <a:pPr algn="ctr" rtl="true">
              <a:lnSpc>
                <a:spcPts val="3360"/>
              </a:lnSpc>
            </a:pPr>
            <a:r>
              <a:rPr lang="ar-EG" sz="2100">
                <a:solidFill>
                  <a:srgbClr val="3B3838"/>
                </a:solidFill>
                <a:latin typeface="Open Sans 1"/>
                <a:ea typeface="Open Sans 1"/>
                <a:cs typeface="Open Sans 1"/>
                <a:sym typeface="Open Sans 1"/>
                <a:rtl val="true"/>
              </a:rPr>
              <a:t>تتحكم بالمدة الزمنية لالتقاط الضوء. كلما كانت السرعة بطيئة (مثل </a:t>
            </a:r>
            <a:r>
              <a:rPr lang="en-US" sz="2100">
                <a:solidFill>
                  <a:srgbClr val="3B3838"/>
                </a:solidFill>
                <a:latin typeface="Open Sans 1"/>
                <a:ea typeface="Open Sans 1"/>
                <a:cs typeface="Open Sans 1"/>
                <a:sym typeface="Open Sans 1"/>
              </a:rPr>
              <a:t>1/16</a:t>
            </a:r>
            <a:r>
              <a:rPr lang="ar-EG" sz="2100">
                <a:solidFill>
                  <a:srgbClr val="3B3838"/>
                </a:solidFill>
                <a:latin typeface="Open Sans 1"/>
                <a:ea typeface="Open Sans 1"/>
                <a:cs typeface="Open Sans 1"/>
                <a:sym typeface="Open Sans 1"/>
                <a:rtl val="true"/>
              </a:rPr>
              <a:t>) زادت احتمالية الصورة المهتزة. للحصول على صور واضحة، اجعلها أسرع من </a:t>
            </a:r>
            <a:r>
              <a:rPr lang="en-US" sz="2100">
                <a:solidFill>
                  <a:srgbClr val="3B3838"/>
                </a:solidFill>
                <a:latin typeface="Open Sans 1"/>
                <a:ea typeface="Open Sans 1"/>
                <a:cs typeface="Open Sans 1"/>
                <a:sym typeface="Open Sans 1"/>
              </a:rPr>
              <a:t>1/100</a:t>
            </a:r>
            <a:r>
              <a:rPr lang="ar-EG" sz="2100">
                <a:solidFill>
                  <a:srgbClr val="3B3838"/>
                </a:solidFill>
                <a:latin typeface="Open Sans 1"/>
                <a:ea typeface="Open Sans 1"/>
                <a:cs typeface="Open Sans 1"/>
                <a:sym typeface="Open Sans 1"/>
                <a:rtl val="true"/>
              </a:rPr>
              <a:t>.</a:t>
            </a:r>
          </a:p>
        </p:txBody>
      </p:sp>
      <p:sp>
        <p:nvSpPr>
          <p:cNvPr name="TextBox 22" id="22"/>
          <p:cNvSpPr txBox="true"/>
          <p:nvPr/>
        </p:nvSpPr>
        <p:spPr>
          <a:xfrm rot="0">
            <a:off x="5793849" y="6347146"/>
            <a:ext cx="4761779" cy="1645920"/>
          </a:xfrm>
          <a:prstGeom prst="rect">
            <a:avLst/>
          </a:prstGeom>
        </p:spPr>
        <p:txBody>
          <a:bodyPr anchor="t" rtlCol="false" tIns="0" lIns="0" bIns="0" rIns="0">
            <a:spAutoFit/>
          </a:bodyPr>
          <a:lstStyle/>
          <a:p>
            <a:pPr algn="ctr" rtl="true">
              <a:lnSpc>
                <a:spcPts val="3360"/>
              </a:lnSpc>
            </a:pPr>
            <a:r>
              <a:rPr lang="ar-EG" sz="2100">
                <a:solidFill>
                  <a:srgbClr val="3B3838"/>
                </a:solidFill>
                <a:latin typeface="Open Sans 1"/>
                <a:ea typeface="Open Sans 1"/>
                <a:cs typeface="Open Sans 1"/>
                <a:sym typeface="Open Sans 1"/>
                <a:rtl val="true"/>
              </a:rPr>
              <a:t>مدى حساسية الكاميرا للضوء. أرقام منخفضة تعني حساسية أقل، والأفضل عادة بين </a:t>
            </a:r>
            <a:r>
              <a:rPr lang="en-US" sz="2100">
                <a:solidFill>
                  <a:srgbClr val="3B3838"/>
                </a:solidFill>
                <a:latin typeface="Open Sans 1"/>
                <a:ea typeface="Open Sans 1"/>
                <a:cs typeface="Open Sans 1"/>
                <a:sym typeface="Open Sans 1"/>
              </a:rPr>
              <a:t>100</a:t>
            </a:r>
            <a:r>
              <a:rPr lang="ar-EG" sz="2100">
                <a:solidFill>
                  <a:srgbClr val="3B3838"/>
                </a:solidFill>
                <a:latin typeface="Open Sans 1"/>
                <a:ea typeface="Open Sans 1"/>
                <a:cs typeface="Open Sans 1"/>
                <a:sym typeface="Open Sans 1"/>
                <a:rtl val="true"/>
              </a:rPr>
              <a:t>–</a:t>
            </a:r>
            <a:r>
              <a:rPr lang="en-US" sz="2100">
                <a:solidFill>
                  <a:srgbClr val="3B3838"/>
                </a:solidFill>
                <a:latin typeface="Open Sans 1"/>
                <a:ea typeface="Open Sans 1"/>
                <a:cs typeface="Open Sans 1"/>
                <a:sym typeface="Open Sans 1"/>
              </a:rPr>
              <a:t>1600</a:t>
            </a:r>
            <a:r>
              <a:rPr lang="ar-EG" sz="2100">
                <a:solidFill>
                  <a:srgbClr val="3B3838"/>
                </a:solidFill>
                <a:latin typeface="Open Sans 1"/>
                <a:ea typeface="Open Sans 1"/>
                <a:cs typeface="Open Sans 1"/>
                <a:sym typeface="Open Sans 1"/>
                <a:rtl val="true"/>
              </a:rPr>
              <a:t>. الأرقام العالية تسبب "ضوضاء" (نقاط صغيرة مزعجة على الصورة).</a:t>
            </a:r>
          </a:p>
        </p:txBody>
      </p:sp>
      <p:sp>
        <p:nvSpPr>
          <p:cNvPr name="TextBox 23" id="23"/>
          <p:cNvSpPr txBox="true"/>
          <p:nvPr/>
        </p:nvSpPr>
        <p:spPr>
          <a:xfrm rot="0">
            <a:off x="12076897" y="6400486"/>
            <a:ext cx="3446380" cy="807720"/>
          </a:xfrm>
          <a:prstGeom prst="rect">
            <a:avLst/>
          </a:prstGeom>
        </p:spPr>
        <p:txBody>
          <a:bodyPr anchor="t" rtlCol="false" tIns="0" lIns="0" bIns="0" rIns="0">
            <a:spAutoFit/>
          </a:bodyPr>
          <a:lstStyle/>
          <a:p>
            <a:pPr algn="r" rtl="true">
              <a:lnSpc>
                <a:spcPts val="3360"/>
              </a:lnSpc>
            </a:pPr>
            <a:r>
              <a:rPr lang="ar-EG" sz="2100">
                <a:solidFill>
                  <a:srgbClr val="3B3838"/>
                </a:solidFill>
                <a:latin typeface="Open Sans 1"/>
                <a:ea typeface="Open Sans 1"/>
                <a:cs typeface="Open Sans 1"/>
                <a:sym typeface="Open Sans 1"/>
                <a:rtl val="true"/>
              </a:rPr>
              <a:t>مقياس يوضح إذا كانت الصورة مظلمة أو ساطعة أكثر من اللازم</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69607" y="0"/>
            <a:ext cx="14148786" cy="10287000"/>
          </a:xfrm>
          <a:custGeom>
            <a:avLst/>
            <a:gdLst/>
            <a:ahLst/>
            <a:cxnLst/>
            <a:rect r="r" b="b" t="t" l="l"/>
            <a:pathLst>
              <a:path h="10287000" w="14148786">
                <a:moveTo>
                  <a:pt x="0" y="0"/>
                </a:moveTo>
                <a:lnTo>
                  <a:pt x="14148786" y="0"/>
                </a:lnTo>
                <a:lnTo>
                  <a:pt x="14148786" y="10287000"/>
                </a:lnTo>
                <a:lnTo>
                  <a:pt x="0" y="10287000"/>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9222" r="0" b="-9222"/>
            </a:stretch>
          </a:blipFill>
        </p:spPr>
      </p:sp>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4" id="4"/>
          <p:cNvGrpSpPr/>
          <p:nvPr/>
        </p:nvGrpSpPr>
        <p:grpSpPr>
          <a:xfrm rot="0">
            <a:off x="10141545" y="2796590"/>
            <a:ext cx="7117755" cy="6461710"/>
            <a:chOff x="0" y="0"/>
            <a:chExt cx="1874635" cy="1701850"/>
          </a:xfrm>
        </p:grpSpPr>
        <p:sp>
          <p:nvSpPr>
            <p:cNvPr name="Freeform 5" id="5"/>
            <p:cNvSpPr/>
            <p:nvPr/>
          </p:nvSpPr>
          <p:spPr>
            <a:xfrm flipH="false" flipV="false" rot="0">
              <a:off x="0" y="0"/>
              <a:ext cx="1874635" cy="1701850"/>
            </a:xfrm>
            <a:custGeom>
              <a:avLst/>
              <a:gdLst/>
              <a:ahLst/>
              <a:cxnLst/>
              <a:rect r="r" b="b" t="t" l="l"/>
              <a:pathLst>
                <a:path h="1701850" w="1874635">
                  <a:moveTo>
                    <a:pt x="101155" y="0"/>
                  </a:moveTo>
                  <a:lnTo>
                    <a:pt x="1773480" y="0"/>
                  </a:lnTo>
                  <a:cubicBezTo>
                    <a:pt x="1800308" y="0"/>
                    <a:pt x="1826037" y="10657"/>
                    <a:pt x="1845007" y="29628"/>
                  </a:cubicBezTo>
                  <a:cubicBezTo>
                    <a:pt x="1863978" y="48598"/>
                    <a:pt x="1874635" y="74327"/>
                    <a:pt x="1874635" y="101155"/>
                  </a:cubicBezTo>
                  <a:lnTo>
                    <a:pt x="1874635" y="1600694"/>
                  </a:lnTo>
                  <a:cubicBezTo>
                    <a:pt x="1874635" y="1656561"/>
                    <a:pt x="1829346" y="1701850"/>
                    <a:pt x="1773480" y="1701850"/>
                  </a:cubicBezTo>
                  <a:lnTo>
                    <a:pt x="101155" y="1701850"/>
                  </a:lnTo>
                  <a:cubicBezTo>
                    <a:pt x="74327" y="1701850"/>
                    <a:pt x="48598" y="1691192"/>
                    <a:pt x="29628" y="1672222"/>
                  </a:cubicBezTo>
                  <a:cubicBezTo>
                    <a:pt x="10657" y="1653252"/>
                    <a:pt x="0" y="1627522"/>
                    <a:pt x="0" y="1600694"/>
                  </a:cubicBezTo>
                  <a:lnTo>
                    <a:pt x="0" y="101155"/>
                  </a:lnTo>
                  <a:cubicBezTo>
                    <a:pt x="0" y="74327"/>
                    <a:pt x="10657" y="48598"/>
                    <a:pt x="29628" y="29628"/>
                  </a:cubicBezTo>
                  <a:cubicBezTo>
                    <a:pt x="48598" y="10657"/>
                    <a:pt x="74327" y="0"/>
                    <a:pt x="101155" y="0"/>
                  </a:cubicBezTo>
                  <a:close/>
                </a:path>
              </a:pathLst>
            </a:custGeom>
            <a:solidFill>
              <a:srgbClr val="7C0086">
                <a:alpha val="81961"/>
              </a:srgbClr>
            </a:solidFill>
          </p:spPr>
        </p:sp>
        <p:sp>
          <p:nvSpPr>
            <p:cNvPr name="TextBox 6" id="6"/>
            <p:cNvSpPr txBox="true"/>
            <p:nvPr/>
          </p:nvSpPr>
          <p:spPr>
            <a:xfrm>
              <a:off x="0" y="0"/>
              <a:ext cx="1874635" cy="1701850"/>
            </a:xfrm>
            <a:prstGeom prst="rect">
              <a:avLst/>
            </a:prstGeom>
          </p:spPr>
          <p:txBody>
            <a:bodyPr anchor="ctr" rtlCol="false" tIns="50800" lIns="50800" bIns="50800" rIns="50800"/>
            <a:lstStyle/>
            <a:p>
              <a:pPr algn="ctr">
                <a:lnSpc>
                  <a:spcPts val="2879"/>
                </a:lnSpc>
              </a:pPr>
            </a:p>
          </p:txBody>
        </p:sp>
      </p:grpSp>
      <p:sp>
        <p:nvSpPr>
          <p:cNvPr name="TextBox 7" id="7"/>
          <p:cNvSpPr txBox="true"/>
          <p:nvPr/>
        </p:nvSpPr>
        <p:spPr>
          <a:xfrm rot="0">
            <a:off x="10602743" y="5156851"/>
            <a:ext cx="6195360" cy="1596009"/>
          </a:xfrm>
          <a:prstGeom prst="rect">
            <a:avLst/>
          </a:prstGeom>
        </p:spPr>
        <p:txBody>
          <a:bodyPr anchor="t" rtlCol="false" tIns="0" lIns="0" bIns="0" rIns="0">
            <a:spAutoFit/>
          </a:bodyPr>
          <a:lstStyle/>
          <a:p>
            <a:pPr algn="just" rtl="true" marL="669286" indent="-334643" lvl="1">
              <a:lnSpc>
                <a:spcPts val="4277"/>
              </a:lnSpc>
              <a:buFont typeface="Arial"/>
              <a:buChar char="•"/>
            </a:pPr>
            <a:r>
              <a:rPr lang="ar-EG" sz="3099">
                <a:solidFill>
                  <a:srgbClr val="FFFFFF"/>
                </a:solidFill>
                <a:latin typeface="Canva Sans"/>
                <a:ea typeface="Canva Sans"/>
                <a:cs typeface="Canva Sans"/>
                <a:sym typeface="Canva Sans"/>
                <a:rtl val="true"/>
              </a:rPr>
              <a:t>افتح</a:t>
            </a:r>
            <a:r>
              <a:rPr lang="ar-EG" sz="3099">
                <a:solidFill>
                  <a:srgbClr val="FFFFFF"/>
                </a:solidFill>
                <a:latin typeface="Canva Sans"/>
                <a:ea typeface="Canva Sans"/>
                <a:cs typeface="Canva Sans"/>
                <a:sym typeface="Canva Sans"/>
                <a:rtl val="true"/>
              </a:rPr>
              <a:t> الكاميرا في هاتفك وجرب الأوضاع المختلفة للصور والفيديو.</a:t>
            </a:r>
          </a:p>
          <a:p>
            <a:pPr algn="just" rtl="true" marL="669286" indent="-334643" lvl="1">
              <a:lnSpc>
                <a:spcPts val="4277"/>
              </a:lnSpc>
              <a:buFont typeface="Arial"/>
              <a:buChar char="•"/>
            </a:pPr>
            <a:r>
              <a:rPr lang="ar-EG" sz="3099">
                <a:solidFill>
                  <a:srgbClr val="FFFFFF"/>
                </a:solidFill>
                <a:latin typeface="Canva Sans"/>
                <a:ea typeface="Canva Sans"/>
                <a:cs typeface="Canva Sans"/>
                <a:sym typeface="Canva Sans"/>
                <a:rtl val="true"/>
              </a:rPr>
              <a:t>التقط عدة صور لمقارنتها لاحقًا.</a:t>
            </a:r>
          </a:p>
        </p:txBody>
      </p:sp>
      <p:sp>
        <p:nvSpPr>
          <p:cNvPr name="TextBox 8" id="8"/>
          <p:cNvSpPr txBox="true"/>
          <p:nvPr/>
        </p:nvSpPr>
        <p:spPr>
          <a:xfrm rot="0">
            <a:off x="13475866" y="3348582"/>
            <a:ext cx="3441006" cy="1566544"/>
          </a:xfrm>
          <a:prstGeom prst="rect">
            <a:avLst/>
          </a:prstGeom>
        </p:spPr>
        <p:txBody>
          <a:bodyPr anchor="t" rtlCol="false" tIns="0" lIns="0" bIns="0" rIns="0">
            <a:spAutoFit/>
          </a:bodyPr>
          <a:lstStyle/>
          <a:p>
            <a:pPr algn="ctr" rtl="true">
              <a:lnSpc>
                <a:spcPts val="12880"/>
              </a:lnSpc>
            </a:pPr>
            <a:r>
              <a:rPr lang="ar-EG" b="true" sz="9200">
                <a:solidFill>
                  <a:srgbClr val="FFFFFF"/>
                </a:solidFill>
                <a:latin typeface="Canva Sans Bold"/>
                <a:ea typeface="Canva Sans Bold"/>
                <a:cs typeface="Canva Sans Bold"/>
                <a:sym typeface="Canva Sans Bold"/>
                <a:rtl val="true"/>
              </a:rPr>
              <a:t>المهمة</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4A45E"/>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8284173" y="2146681"/>
            <a:ext cx="8472391" cy="0"/>
          </a:xfrm>
          <a:prstGeom prst="line">
            <a:avLst/>
          </a:prstGeom>
          <a:ln cap="rnd" w="57150">
            <a:solidFill>
              <a:srgbClr val="227C9D"/>
            </a:solidFill>
            <a:prstDash val="sysDot"/>
            <a:headEnd type="none" len="sm" w="sm"/>
            <a:tailEnd type="none" len="sm" w="sm"/>
          </a:ln>
        </p:spPr>
      </p:sp>
      <p:grpSp>
        <p:nvGrpSpPr>
          <p:cNvPr name="Group 4" id="4"/>
          <p:cNvGrpSpPr/>
          <p:nvPr/>
        </p:nvGrpSpPr>
        <p:grpSpPr>
          <a:xfrm rot="0">
            <a:off x="0" y="1784392"/>
            <a:ext cx="7816180" cy="7831813"/>
            <a:chOff x="0" y="0"/>
            <a:chExt cx="6350000" cy="6362700"/>
          </a:xfrm>
        </p:grpSpPr>
        <p:sp>
          <p:nvSpPr>
            <p:cNvPr name="Freeform 5" id="5"/>
            <p:cNvSpPr/>
            <p:nvPr/>
          </p:nvSpPr>
          <p:spPr>
            <a:xfrm flipH="false" flipV="false" rot="0">
              <a:off x="-48044" y="-37490"/>
              <a:ext cx="6446076" cy="6446076"/>
            </a:xfrm>
            <a:custGeom>
              <a:avLst/>
              <a:gdLst/>
              <a:ahLst/>
              <a:cxnLst/>
              <a:rect r="r" b="b" t="t" l="l"/>
              <a:pathLst>
                <a:path h="6446076" w="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3"/>
              <a:stretch>
                <a:fillRect l="0" t="0" r="0" b="0"/>
              </a:stretch>
            </a:blipFill>
          </p:spPr>
        </p:sp>
      </p:grpSp>
      <p:sp>
        <p:nvSpPr>
          <p:cNvPr name="TextBox 6" id="6"/>
          <p:cNvSpPr txBox="true"/>
          <p:nvPr/>
        </p:nvSpPr>
        <p:spPr>
          <a:xfrm rot="0">
            <a:off x="8812733" y="473329"/>
            <a:ext cx="8170219" cy="1435227"/>
          </a:xfrm>
          <a:prstGeom prst="rect">
            <a:avLst/>
          </a:prstGeom>
        </p:spPr>
        <p:txBody>
          <a:bodyPr anchor="t" rtlCol="false" tIns="0" lIns="0" bIns="0" rIns="0">
            <a:spAutoFit/>
          </a:bodyPr>
          <a:lstStyle/>
          <a:p>
            <a:pPr algn="ctr">
              <a:lnSpc>
                <a:spcPts val="5544"/>
              </a:lnSpc>
              <a:spcBef>
                <a:spcPct val="0"/>
              </a:spcBef>
            </a:pPr>
            <a:r>
              <a:rPr lang="ar-EG" b="true" sz="5600">
                <a:solidFill>
                  <a:srgbClr val="FFFFFF"/>
                </a:solidFill>
                <a:latin typeface="Canva Sans Bold"/>
                <a:ea typeface="Canva Sans Bold"/>
                <a:cs typeface="Canva Sans Bold"/>
                <a:sym typeface="Canva Sans Bold"/>
                <a:rtl val="true"/>
              </a:rPr>
              <a:t>قواعد التكوين</a:t>
            </a:r>
            <a:r>
              <a:rPr lang="en-US" b="true" sz="5600">
                <a:solidFill>
                  <a:srgbClr val="FFFFFF"/>
                </a:solidFill>
                <a:latin typeface="Canva Sans Bold"/>
                <a:ea typeface="Canva Sans Bold"/>
                <a:cs typeface="Canva Sans Bold"/>
                <a:sym typeface="Canva Sans Bold"/>
              </a:rPr>
              <a:t> (COMPOSITION RULES)</a:t>
            </a:r>
          </a:p>
        </p:txBody>
      </p:sp>
      <p:sp>
        <p:nvSpPr>
          <p:cNvPr name="TextBox 7" id="7"/>
          <p:cNvSpPr txBox="true"/>
          <p:nvPr/>
        </p:nvSpPr>
        <p:spPr>
          <a:xfrm rot="0">
            <a:off x="8694582" y="2051431"/>
            <a:ext cx="9141504" cy="7276465"/>
          </a:xfrm>
          <a:prstGeom prst="rect">
            <a:avLst/>
          </a:prstGeom>
        </p:spPr>
        <p:txBody>
          <a:bodyPr anchor="t" rtlCol="false" tIns="0" lIns="0" bIns="0" rIns="0">
            <a:spAutoFit/>
          </a:bodyPr>
          <a:lstStyle/>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قاعدة الأثلاث / القاعدة الذهبية</a:t>
            </a:r>
            <a:r>
              <a:rPr lang="ar-EG" b="true" sz="2600">
                <a:solidFill>
                  <a:srgbClr val="FFFFFF"/>
                </a:solidFill>
                <a:latin typeface="Canva Sans Bold"/>
                <a:ea typeface="Canva Sans Bold"/>
                <a:cs typeface="Canva Sans Bold"/>
                <a:sym typeface="Canva Sans Bold"/>
                <a:rtl val="true"/>
              </a:rPr>
              <a:t> (</a:t>
            </a:r>
            <a:r>
              <a:rPr lang="en-US" b="true" sz="2600">
                <a:solidFill>
                  <a:srgbClr val="FFFFFF"/>
                </a:solidFill>
                <a:latin typeface="Canva Sans Bold"/>
                <a:ea typeface="Canva Sans Bold"/>
                <a:cs typeface="Canva Sans Bold"/>
                <a:sym typeface="Canva Sans Bold"/>
              </a:rPr>
              <a:t>RULE OF THIRDS / GOLDEN RULE</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التماثل (</a:t>
            </a:r>
            <a:r>
              <a:rPr lang="en-US" b="true" sz="2600">
                <a:solidFill>
                  <a:srgbClr val="FFFFFF"/>
                </a:solidFill>
                <a:latin typeface="Canva Sans Bold"/>
                <a:ea typeface="Canva Sans Bold"/>
                <a:cs typeface="Canva Sans Bold"/>
                <a:sym typeface="Canva Sans Bold"/>
              </a:rPr>
              <a:t>SYMMETRY</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وضع العين (</a:t>
            </a:r>
            <a:r>
              <a:rPr lang="en-US" b="true" sz="2600">
                <a:solidFill>
                  <a:srgbClr val="FFFFFF"/>
                </a:solidFill>
                <a:latin typeface="Canva Sans Bold"/>
                <a:ea typeface="Canva Sans Bold"/>
                <a:cs typeface="Canva Sans Bold"/>
                <a:sym typeface="Canva Sans Bold"/>
              </a:rPr>
              <a:t>EYE POSITION</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الخطوط القائدة (</a:t>
            </a:r>
            <a:r>
              <a:rPr lang="en-US" b="true" sz="2600">
                <a:solidFill>
                  <a:srgbClr val="FFFFFF"/>
                </a:solidFill>
                <a:latin typeface="Canva Sans Bold"/>
                <a:ea typeface="Canva Sans Bold"/>
                <a:cs typeface="Canva Sans Bold"/>
                <a:sym typeface="Canva Sans Bold"/>
              </a:rPr>
              <a:t>LEADING LINES</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ملء الإطار (</a:t>
            </a:r>
            <a:r>
              <a:rPr lang="en-US" b="true" sz="2600">
                <a:solidFill>
                  <a:srgbClr val="FFFFFF"/>
                </a:solidFill>
                <a:latin typeface="Canva Sans Bold"/>
                <a:ea typeface="Canva Sans Bold"/>
                <a:cs typeface="Canva Sans Bold"/>
                <a:sym typeface="Canva Sans Bold"/>
              </a:rPr>
              <a:t>FILLING THE FRAME</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المساحة السلبية (</a:t>
            </a:r>
            <a:r>
              <a:rPr lang="en-US" b="true" sz="2600">
                <a:solidFill>
                  <a:srgbClr val="FFFFFF"/>
                </a:solidFill>
                <a:latin typeface="Canva Sans Bold"/>
                <a:ea typeface="Canva Sans Bold"/>
                <a:cs typeface="Canva Sans Bold"/>
                <a:sym typeface="Canva Sans Bold"/>
              </a:rPr>
              <a:t>NEGATIVE SPACE</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النمط (</a:t>
            </a:r>
            <a:r>
              <a:rPr lang="en-US" b="true" sz="2600">
                <a:solidFill>
                  <a:srgbClr val="FFFFFF"/>
                </a:solidFill>
                <a:latin typeface="Canva Sans Bold"/>
                <a:ea typeface="Canva Sans Bold"/>
                <a:cs typeface="Canva Sans Bold"/>
                <a:sym typeface="Canva Sans Bold"/>
              </a:rPr>
              <a:t>PATTERN</a:t>
            </a:r>
            <a:r>
              <a:rPr lang="ar-EG" b="true" sz="2600">
                <a:solidFill>
                  <a:srgbClr val="FFFFFF"/>
                </a:solidFill>
                <a:latin typeface="Canva Sans Bold"/>
                <a:ea typeface="Canva Sans Bold"/>
                <a:cs typeface="Canva Sans Bold"/>
                <a:sym typeface="Canva Sans Bold"/>
                <a:rtl val="true"/>
              </a:rPr>
              <a:t>).</a:t>
            </a:r>
          </a:p>
          <a:p>
            <a:pPr algn="r" rtl="true" marL="561341" indent="-280670" lvl="1">
              <a:lnSpc>
                <a:spcPts val="6500"/>
              </a:lnSpc>
              <a:buFont typeface="Arial"/>
              <a:buChar char="•"/>
            </a:pPr>
            <a:r>
              <a:rPr lang="ar-EG" b="true" sz="2600">
                <a:solidFill>
                  <a:srgbClr val="FFFFFF"/>
                </a:solidFill>
                <a:latin typeface="Canva Sans Bold"/>
                <a:ea typeface="Canva Sans Bold"/>
                <a:cs typeface="Canva Sans Bold"/>
                <a:sym typeface="Canva Sans Bold"/>
                <a:rtl val="true"/>
              </a:rPr>
              <a:t>المقدمة المثيرة للاهتمام (</a:t>
            </a:r>
            <a:r>
              <a:rPr lang="en-US" b="true" sz="2600">
                <a:solidFill>
                  <a:srgbClr val="FFFFFF"/>
                </a:solidFill>
                <a:latin typeface="Canva Sans Bold"/>
                <a:ea typeface="Canva Sans Bold"/>
                <a:cs typeface="Canva Sans Bold"/>
                <a:sym typeface="Canva Sans Bold"/>
              </a:rPr>
              <a:t>FOREGROUND INTEREST</a:t>
            </a:r>
            <a:r>
              <a:rPr lang="ar-EG" b="true" sz="2600">
                <a:solidFill>
                  <a:srgbClr val="FFFFFF"/>
                </a:solidFill>
                <a:latin typeface="Canva Sans Bold"/>
                <a:ea typeface="Canva Sans Bold"/>
                <a:cs typeface="Canva Sans Bold"/>
                <a:sym typeface="Canva Sans Bold"/>
                <a:rtl val="true"/>
              </a:rPr>
              <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3" id="3"/>
          <p:cNvSpPr txBox="true"/>
          <p:nvPr/>
        </p:nvSpPr>
        <p:spPr>
          <a:xfrm rot="0">
            <a:off x="278444" y="2711657"/>
            <a:ext cx="5014777" cy="1435227"/>
          </a:xfrm>
          <a:prstGeom prst="rect">
            <a:avLst/>
          </a:prstGeom>
        </p:spPr>
        <p:txBody>
          <a:bodyPr anchor="t" rtlCol="false" tIns="0" lIns="0" bIns="0" rIns="0">
            <a:spAutoFit/>
          </a:bodyPr>
          <a:lstStyle/>
          <a:p>
            <a:pPr algn="r" rtl="true" marL="0" indent="0" lvl="0">
              <a:lnSpc>
                <a:spcPts val="5544"/>
              </a:lnSpc>
              <a:spcBef>
                <a:spcPct val="0"/>
              </a:spcBef>
            </a:pPr>
            <a:r>
              <a:rPr lang="ar-EG" b="true" sz="5600">
                <a:solidFill>
                  <a:srgbClr val="7C0086"/>
                </a:solidFill>
                <a:latin typeface="Canva Sans Bold"/>
                <a:ea typeface="Canva Sans Bold"/>
                <a:cs typeface="Canva Sans Bold"/>
                <a:sym typeface="Canva Sans Bold"/>
                <a:rtl val="true"/>
              </a:rPr>
              <a:t>قاعدة الأثلاث / القاعدة الذهبية</a:t>
            </a:r>
          </a:p>
        </p:txBody>
      </p:sp>
      <p:sp>
        <p:nvSpPr>
          <p:cNvPr name="Freeform 4" id="4"/>
          <p:cNvSpPr/>
          <p:nvPr/>
        </p:nvSpPr>
        <p:spPr>
          <a:xfrm flipH="false" flipV="false" rot="0">
            <a:off x="5430483" y="1028700"/>
            <a:ext cx="12518596" cy="8356163"/>
          </a:xfrm>
          <a:custGeom>
            <a:avLst/>
            <a:gdLst/>
            <a:ahLst/>
            <a:cxnLst/>
            <a:rect r="r" b="b" t="t" l="l"/>
            <a:pathLst>
              <a:path h="8356163" w="12518596">
                <a:moveTo>
                  <a:pt x="0" y="0"/>
                </a:moveTo>
                <a:lnTo>
                  <a:pt x="12518596" y="0"/>
                </a:lnTo>
                <a:lnTo>
                  <a:pt x="12518596" y="8356163"/>
                </a:lnTo>
                <a:lnTo>
                  <a:pt x="0" y="8356163"/>
                </a:lnTo>
                <a:lnTo>
                  <a:pt x="0" y="0"/>
                </a:lnTo>
                <a:close/>
              </a:path>
            </a:pathLst>
          </a:custGeom>
          <a:blipFill>
            <a:blip r:embed="rId3"/>
            <a:stretch>
              <a:fillRect l="0" t="0" r="0" b="0"/>
            </a:stretch>
          </a:blipFill>
        </p:spPr>
      </p:sp>
      <p:sp>
        <p:nvSpPr>
          <p:cNvPr name="Freeform 5" id="5"/>
          <p:cNvSpPr/>
          <p:nvPr/>
        </p:nvSpPr>
        <p:spPr>
          <a:xfrm flipH="false" flipV="true" rot="-1117348">
            <a:off x="1730887" y="4577544"/>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666" r="0" b="-8666"/>
            </a:stretch>
          </a:blipFill>
        </p:spPr>
      </p:sp>
      <p:grpSp>
        <p:nvGrpSpPr>
          <p:cNvPr name="Group 3" id="3"/>
          <p:cNvGrpSpPr/>
          <p:nvPr/>
        </p:nvGrpSpPr>
        <p:grpSpPr>
          <a:xfrm rot="0">
            <a:off x="-42487" y="0"/>
            <a:ext cx="3367578" cy="10400160"/>
            <a:chOff x="0" y="0"/>
            <a:chExt cx="886934" cy="2739137"/>
          </a:xfrm>
        </p:grpSpPr>
        <p:sp>
          <p:nvSpPr>
            <p:cNvPr name="Freeform 4" id="4"/>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5" id="5"/>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5400000">
            <a:off x="-937524" y="5739674"/>
            <a:ext cx="5014777" cy="2022475"/>
          </a:xfrm>
          <a:prstGeom prst="rect">
            <a:avLst/>
          </a:prstGeom>
        </p:spPr>
        <p:txBody>
          <a:bodyPr anchor="t" rtlCol="false" tIns="0" lIns="0" bIns="0" rIns="0">
            <a:spAutoFit/>
          </a:bodyPr>
          <a:lstStyle/>
          <a:p>
            <a:pPr algn="l" marL="0" indent="0" lvl="0">
              <a:lnSpc>
                <a:spcPts val="8120"/>
              </a:lnSpc>
            </a:pPr>
            <a:r>
              <a:rPr lang="ar-EG" b="true" sz="5600">
                <a:solidFill>
                  <a:srgbClr val="7C0086"/>
                </a:solidFill>
                <a:latin typeface="Canva Sans Bold"/>
                <a:ea typeface="Canva Sans Bold"/>
                <a:cs typeface="Canva Sans Bold"/>
                <a:sym typeface="Canva Sans Bold"/>
                <a:rtl val="true"/>
              </a:rPr>
              <a:t>قاعدة الأثلاث / القاعدة الذهبية</a:t>
            </a:r>
          </a:p>
        </p:txBody>
      </p:sp>
      <p:sp>
        <p:nvSpPr>
          <p:cNvPr name="TextBox 8" id="8"/>
          <p:cNvSpPr txBox="true"/>
          <p:nvPr/>
        </p:nvSpPr>
        <p:spPr>
          <a:xfrm rot="0">
            <a:off x="13171507" y="9875485"/>
            <a:ext cx="4955381" cy="282573"/>
          </a:xfrm>
          <a:prstGeom prst="rect">
            <a:avLst/>
          </a:prstGeom>
        </p:spPr>
        <p:txBody>
          <a:bodyPr anchor="t" rtlCol="false" tIns="0" lIns="0" bIns="0" rIns="0">
            <a:spAutoFit/>
          </a:bodyPr>
          <a:lstStyle/>
          <a:p>
            <a:pPr algn="ctr">
              <a:lnSpc>
                <a:spcPts val="2199"/>
              </a:lnSpc>
              <a:spcBef>
                <a:spcPct val="0"/>
              </a:spcBef>
            </a:pPr>
            <a:r>
              <a:rPr lang="en-US" sz="1999">
                <a:solidFill>
                  <a:srgbClr val="000000"/>
                </a:solidFill>
                <a:latin typeface="Open Sans 1"/>
                <a:ea typeface="Open Sans 1"/>
                <a:cs typeface="Open Sans 1"/>
                <a:sym typeface="Open Sans 1"/>
              </a:rPr>
              <a:t>Photo from https://sunsetshutterbug.com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20241" y="0"/>
            <a:ext cx="6853714" cy="10287000"/>
          </a:xfrm>
          <a:custGeom>
            <a:avLst/>
            <a:gdLst/>
            <a:ahLst/>
            <a:cxnLst/>
            <a:rect r="r" b="b" t="t" l="l"/>
            <a:pathLst>
              <a:path h="10287000" w="6853714">
                <a:moveTo>
                  <a:pt x="0" y="0"/>
                </a:moveTo>
                <a:lnTo>
                  <a:pt x="6853713" y="0"/>
                </a:lnTo>
                <a:lnTo>
                  <a:pt x="6853713"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2487" y="0"/>
            <a:ext cx="3367578" cy="10400160"/>
            <a:chOff x="0" y="0"/>
            <a:chExt cx="886934" cy="2739137"/>
          </a:xfrm>
        </p:grpSpPr>
        <p:sp>
          <p:nvSpPr>
            <p:cNvPr name="Freeform 4" id="4"/>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5" id="5"/>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TextBox 6" id="6"/>
          <p:cNvSpPr txBox="true"/>
          <p:nvPr/>
        </p:nvSpPr>
        <p:spPr>
          <a:xfrm rot="0">
            <a:off x="14687259" y="9549765"/>
            <a:ext cx="3404623" cy="701675"/>
          </a:xfrm>
          <a:prstGeom prst="rect">
            <a:avLst/>
          </a:prstGeom>
        </p:spPr>
        <p:txBody>
          <a:bodyPr anchor="t" rtlCol="false" tIns="0" lIns="0" bIns="0" rIns="0">
            <a:spAutoFit/>
          </a:bodyPr>
          <a:lstStyle/>
          <a:p>
            <a:pPr algn="ctr">
              <a:lnSpc>
                <a:spcPts val="2800"/>
              </a:lnSpc>
            </a:pPr>
            <a:r>
              <a:rPr lang="en-US" sz="2000">
                <a:solidFill>
                  <a:srgbClr val="000000"/>
                </a:solidFill>
                <a:latin typeface="Open Sans 1"/>
                <a:ea typeface="Open Sans 1"/>
                <a:cs typeface="Open Sans 1"/>
                <a:sym typeface="Open Sans 1"/>
              </a:rPr>
              <a:t>Photo by</a:t>
            </a:r>
            <a:r>
              <a:rPr lang="en-US" sz="2000" b="true">
                <a:solidFill>
                  <a:srgbClr val="000000"/>
                </a:solidFill>
                <a:latin typeface="Open Sans 1 Bold"/>
                <a:ea typeface="Open Sans 1 Bold"/>
                <a:cs typeface="Open Sans 1 Bold"/>
                <a:sym typeface="Open Sans 1 Bold"/>
              </a:rPr>
              <a:t> </a:t>
            </a:r>
            <a:r>
              <a:rPr lang="en-US" sz="2000" u="sng">
                <a:solidFill>
                  <a:srgbClr val="000000"/>
                </a:solidFill>
                <a:latin typeface="Open Sans 1"/>
                <a:ea typeface="Open Sans 1"/>
                <a:cs typeface="Open Sans 1"/>
                <a:sym typeface="Open Sans 1"/>
                <a:hlinkClick r:id="rId3" tooltip="https://unsplash.com/@micheile?utm_content=creditCopyText&amp;utm_medium=referral&amp;utm_source=unsplash"/>
              </a:rPr>
              <a:t>micheile henderson</a:t>
            </a:r>
            <a:r>
              <a:rPr lang="en-US" sz="2000" b="true">
                <a:solidFill>
                  <a:srgbClr val="000000"/>
                </a:solidFill>
                <a:latin typeface="Open Sans 1 Bold"/>
                <a:ea typeface="Open Sans 1 Bold"/>
                <a:cs typeface="Open Sans 1 Bold"/>
                <a:sym typeface="Open Sans 1 Bold"/>
              </a:rPr>
              <a:t> </a:t>
            </a:r>
            <a:r>
              <a:rPr lang="en-US" sz="2000">
                <a:solidFill>
                  <a:srgbClr val="000000"/>
                </a:solidFill>
                <a:latin typeface="Open Sans 1"/>
                <a:ea typeface="Open Sans 1"/>
                <a:cs typeface="Open Sans 1"/>
                <a:sym typeface="Open Sans 1"/>
              </a:rPr>
              <a:t>on </a:t>
            </a:r>
            <a:r>
              <a:rPr lang="en-US" sz="2000" u="sng">
                <a:solidFill>
                  <a:srgbClr val="000000"/>
                </a:solidFill>
                <a:latin typeface="Open Sans 1"/>
                <a:ea typeface="Open Sans 1"/>
                <a:cs typeface="Open Sans 1"/>
                <a:sym typeface="Open Sans 1"/>
                <a:hlinkClick r:id="rId4" tooltip="https://unsplash.com/photos/green-and-white-round-plastic-container-0FPO8-h7TYw?utm_content=creditCopyText&amp;utm_medium=referral&amp;utm_source=unsplash"/>
              </a:rPr>
              <a:t>Unsplash</a:t>
            </a:r>
          </a:p>
        </p:txBody>
      </p:sp>
      <p:sp>
        <p:nvSpPr>
          <p:cNvPr name="TextBox 7" id="7"/>
          <p:cNvSpPr txBox="true"/>
          <p:nvPr/>
        </p:nvSpPr>
        <p:spPr>
          <a:xfrm rot="-5400000">
            <a:off x="-937524" y="5739674"/>
            <a:ext cx="5014777" cy="2022475"/>
          </a:xfrm>
          <a:prstGeom prst="rect">
            <a:avLst/>
          </a:prstGeom>
        </p:spPr>
        <p:txBody>
          <a:bodyPr anchor="t" rtlCol="false" tIns="0" lIns="0" bIns="0" rIns="0">
            <a:spAutoFit/>
          </a:bodyPr>
          <a:lstStyle/>
          <a:p>
            <a:pPr algn="l" marL="0" indent="0" lvl="0">
              <a:lnSpc>
                <a:spcPts val="8120"/>
              </a:lnSpc>
            </a:pPr>
            <a:r>
              <a:rPr lang="ar-EG" b="true" sz="5600">
                <a:solidFill>
                  <a:srgbClr val="7C0086"/>
                </a:solidFill>
                <a:latin typeface="Canva Sans Bold"/>
                <a:ea typeface="Canva Sans Bold"/>
                <a:cs typeface="Canva Sans Bold"/>
                <a:sym typeface="Canva Sans Bold"/>
                <a:rtl val="true"/>
              </a:rPr>
              <a:t>قاعدة الأثلاث / القاعدة الذهبية</a:t>
            </a:r>
          </a:p>
        </p:txBody>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grpSp>
        <p:nvGrpSpPr>
          <p:cNvPr name="Group 2" id="2"/>
          <p:cNvGrpSpPr/>
          <p:nvPr/>
        </p:nvGrpSpPr>
        <p:grpSpPr>
          <a:xfrm rot="0">
            <a:off x="-1074338" y="4109449"/>
            <a:ext cx="11534965" cy="11534919"/>
            <a:chOff x="0" y="0"/>
            <a:chExt cx="6350000" cy="6349975"/>
          </a:xfrm>
        </p:grpSpPr>
        <p:sp>
          <p:nvSpPr>
            <p:cNvPr name="Freeform 3" id="3"/>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t="0" r="-25046" b="0"/>
              </a:stretch>
            </a:blipFill>
          </p:spPr>
        </p:sp>
      </p:grpSp>
      <p:sp>
        <p:nvSpPr>
          <p:cNvPr name="Freeform 4" id="4"/>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5" id="5"/>
          <p:cNvGrpSpPr/>
          <p:nvPr/>
        </p:nvGrpSpPr>
        <p:grpSpPr>
          <a:xfrm rot="-10800000">
            <a:off x="8594599" y="3961903"/>
            <a:ext cx="9357691" cy="1231644"/>
            <a:chOff x="0" y="0"/>
            <a:chExt cx="2464577" cy="324384"/>
          </a:xfrm>
        </p:grpSpPr>
        <p:sp>
          <p:nvSpPr>
            <p:cNvPr name="Freeform 6" id="6"/>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7" id="7"/>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grpSp>
        <p:nvGrpSpPr>
          <p:cNvPr name="Group 8" id="8"/>
          <p:cNvGrpSpPr/>
          <p:nvPr/>
        </p:nvGrpSpPr>
        <p:grpSpPr>
          <a:xfrm rot="-10800000">
            <a:off x="8543403" y="5315717"/>
            <a:ext cx="9357691" cy="1231644"/>
            <a:chOff x="0" y="0"/>
            <a:chExt cx="2464577" cy="324384"/>
          </a:xfrm>
        </p:grpSpPr>
        <p:sp>
          <p:nvSpPr>
            <p:cNvPr name="Freeform 9" id="9"/>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0" id="10"/>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grpSp>
        <p:nvGrpSpPr>
          <p:cNvPr name="Group 11" id="11"/>
          <p:cNvGrpSpPr/>
          <p:nvPr/>
        </p:nvGrpSpPr>
        <p:grpSpPr>
          <a:xfrm rot="-10800000">
            <a:off x="8543403" y="6671186"/>
            <a:ext cx="9357691" cy="1231644"/>
            <a:chOff x="0" y="0"/>
            <a:chExt cx="2464577" cy="324384"/>
          </a:xfrm>
        </p:grpSpPr>
        <p:sp>
          <p:nvSpPr>
            <p:cNvPr name="Freeform 12" id="12"/>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3" id="13"/>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grpSp>
        <p:nvGrpSpPr>
          <p:cNvPr name="Group 14" id="14"/>
          <p:cNvGrpSpPr/>
          <p:nvPr/>
        </p:nvGrpSpPr>
        <p:grpSpPr>
          <a:xfrm rot="-10800000">
            <a:off x="8543403" y="8026656"/>
            <a:ext cx="9357691" cy="1231644"/>
            <a:chOff x="0" y="0"/>
            <a:chExt cx="2464577" cy="324384"/>
          </a:xfrm>
        </p:grpSpPr>
        <p:sp>
          <p:nvSpPr>
            <p:cNvPr name="Freeform 15" id="15"/>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6" id="16"/>
            <p:cNvSpPr txBox="true"/>
            <p:nvPr/>
          </p:nvSpPr>
          <p:spPr>
            <a:xfrm>
              <a:off x="0" y="0"/>
              <a:ext cx="2464577" cy="324384"/>
            </a:xfrm>
            <a:prstGeom prst="rect">
              <a:avLst/>
            </a:prstGeom>
          </p:spPr>
          <p:txBody>
            <a:bodyPr anchor="ctr" rtlCol="false" tIns="50800" lIns="50800" bIns="50800" rIns="50800"/>
            <a:lstStyle/>
            <a:p>
              <a:pPr algn="r" rtl="true">
                <a:lnSpc>
                  <a:spcPts val="2879"/>
                </a:lnSpc>
              </a:pPr>
            </a:p>
          </p:txBody>
        </p:sp>
      </p:grpSp>
      <p:sp>
        <p:nvSpPr>
          <p:cNvPr name="TextBox 17" id="17"/>
          <p:cNvSpPr txBox="true"/>
          <p:nvPr/>
        </p:nvSpPr>
        <p:spPr>
          <a:xfrm rot="0">
            <a:off x="9373971" y="4194820"/>
            <a:ext cx="6322588" cy="727710"/>
          </a:xfrm>
          <a:prstGeom prst="rect">
            <a:avLst/>
          </a:prstGeom>
        </p:spPr>
        <p:txBody>
          <a:bodyPr anchor="t" rtlCol="false" tIns="0" lIns="0" bIns="0" rIns="0">
            <a:spAutoFit/>
          </a:bodyPr>
          <a:lstStyle/>
          <a:p>
            <a:pPr algn="r" rtl="true">
              <a:lnSpc>
                <a:spcPts val="2940"/>
              </a:lnSpc>
              <a:spcBef>
                <a:spcPct val="0"/>
              </a:spcBef>
            </a:pPr>
            <a:r>
              <a:rPr lang="ar-EG" sz="2100">
                <a:solidFill>
                  <a:srgbClr val="1D1D1F"/>
                </a:solidFill>
                <a:latin typeface="Canva Sans"/>
                <a:ea typeface="Canva Sans"/>
                <a:cs typeface="Canva Sans"/>
                <a:sym typeface="Canva Sans"/>
                <a:rtl val="true"/>
              </a:rPr>
              <a:t>أهمية السرد البصري عند إنشاء محتوى على وسائل التواصل الاجتماعي.</a:t>
            </a:r>
          </a:p>
        </p:txBody>
      </p:sp>
      <p:sp>
        <p:nvSpPr>
          <p:cNvPr name="TextBox 18" id="18"/>
          <p:cNvSpPr txBox="true"/>
          <p:nvPr/>
        </p:nvSpPr>
        <p:spPr>
          <a:xfrm rot="0">
            <a:off x="9548193" y="5451624"/>
            <a:ext cx="6148366" cy="1099185"/>
          </a:xfrm>
          <a:prstGeom prst="rect">
            <a:avLst/>
          </a:prstGeom>
        </p:spPr>
        <p:txBody>
          <a:bodyPr anchor="t" rtlCol="false" tIns="0" lIns="0" bIns="0" rIns="0">
            <a:spAutoFit/>
          </a:bodyPr>
          <a:lstStyle/>
          <a:p>
            <a:pPr algn="r" rtl="true">
              <a:lnSpc>
                <a:spcPts val="2940"/>
              </a:lnSpc>
            </a:pPr>
            <a:r>
              <a:rPr lang="ar-EG" sz="2100">
                <a:solidFill>
                  <a:srgbClr val="1D1D1F"/>
                </a:solidFill>
                <a:latin typeface="Canva Sans"/>
                <a:ea typeface="Canva Sans"/>
                <a:cs typeface="Canva Sans"/>
                <a:sym typeface="Canva Sans"/>
                <a:rtl val="true"/>
              </a:rPr>
              <a:t>تقنيات التصوير الفوتوغرافي وتصوير الفيديو الأساسية باستخدام الهواتف الذكية.</a:t>
            </a:r>
          </a:p>
          <a:p>
            <a:pPr algn="r" rtl="true">
              <a:lnSpc>
                <a:spcPts val="2940"/>
              </a:lnSpc>
              <a:spcBef>
                <a:spcPct val="0"/>
              </a:spcBef>
            </a:pPr>
          </a:p>
        </p:txBody>
      </p:sp>
      <p:sp>
        <p:nvSpPr>
          <p:cNvPr name="TextBox 19" id="19"/>
          <p:cNvSpPr txBox="true"/>
          <p:nvPr/>
        </p:nvSpPr>
        <p:spPr>
          <a:xfrm rot="0">
            <a:off x="9332833" y="6902448"/>
            <a:ext cx="6322588" cy="727710"/>
          </a:xfrm>
          <a:prstGeom prst="rect">
            <a:avLst/>
          </a:prstGeom>
        </p:spPr>
        <p:txBody>
          <a:bodyPr anchor="t" rtlCol="false" tIns="0" lIns="0" bIns="0" rIns="0">
            <a:spAutoFit/>
          </a:bodyPr>
          <a:lstStyle/>
          <a:p>
            <a:pPr algn="r" rtl="true">
              <a:lnSpc>
                <a:spcPts val="2940"/>
              </a:lnSpc>
              <a:spcBef>
                <a:spcPct val="0"/>
              </a:spcBef>
            </a:pPr>
            <a:r>
              <a:rPr lang="ar-EG" sz="2100">
                <a:solidFill>
                  <a:srgbClr val="1D1D1F"/>
                </a:solidFill>
                <a:latin typeface="Canva Sans"/>
                <a:ea typeface="Canva Sans"/>
                <a:cs typeface="Canva Sans"/>
                <a:sym typeface="Canva Sans"/>
                <a:rtl val="true"/>
              </a:rPr>
              <a:t>تقنيات التكوين (</a:t>
            </a:r>
            <a:r>
              <a:rPr lang="en-US" sz="2100">
                <a:solidFill>
                  <a:srgbClr val="1D1D1F"/>
                </a:solidFill>
                <a:latin typeface="Canva Sans"/>
                <a:ea typeface="Canva Sans"/>
                <a:cs typeface="Canva Sans"/>
                <a:sym typeface="Canva Sans"/>
              </a:rPr>
              <a:t>Composition</a:t>
            </a:r>
            <a:r>
              <a:rPr lang="ar-EG" sz="2100">
                <a:solidFill>
                  <a:srgbClr val="1D1D1F"/>
                </a:solidFill>
                <a:latin typeface="Canva Sans"/>
                <a:ea typeface="Canva Sans"/>
                <a:cs typeface="Canva Sans"/>
                <a:sym typeface="Canva Sans"/>
                <a:rtl val="true"/>
              </a:rPr>
              <a:t>)، الإضاءة وتسجيل الصوت لإنشاء محتوى عالي الجودة.</a:t>
            </a:r>
          </a:p>
        </p:txBody>
      </p:sp>
      <p:sp>
        <p:nvSpPr>
          <p:cNvPr name="TextBox 20" id="20"/>
          <p:cNvSpPr txBox="true"/>
          <p:nvPr/>
        </p:nvSpPr>
        <p:spPr>
          <a:xfrm rot="0">
            <a:off x="9332833" y="8259573"/>
            <a:ext cx="6322588" cy="727710"/>
          </a:xfrm>
          <a:prstGeom prst="rect">
            <a:avLst/>
          </a:prstGeom>
        </p:spPr>
        <p:txBody>
          <a:bodyPr anchor="t" rtlCol="false" tIns="0" lIns="0" bIns="0" rIns="0">
            <a:spAutoFit/>
          </a:bodyPr>
          <a:lstStyle/>
          <a:p>
            <a:pPr algn="r" rtl="true">
              <a:lnSpc>
                <a:spcPts val="2940"/>
              </a:lnSpc>
              <a:spcBef>
                <a:spcPct val="0"/>
              </a:spcBef>
            </a:pPr>
            <a:r>
              <a:rPr lang="ar-EG" sz="2100">
                <a:solidFill>
                  <a:srgbClr val="1D1D1F"/>
                </a:solidFill>
                <a:latin typeface="Canva Sans"/>
                <a:ea typeface="Canva Sans"/>
                <a:cs typeface="Canva Sans"/>
                <a:sym typeface="Canva Sans"/>
                <a:rtl val="true"/>
              </a:rPr>
              <a:t>رؤى حول استراتيجيات المحتوى.</a:t>
            </a:r>
          </a:p>
          <a:p>
            <a:pPr algn="r" rtl="true">
              <a:lnSpc>
                <a:spcPts val="2940"/>
              </a:lnSpc>
              <a:spcBef>
                <a:spcPct val="0"/>
              </a:spcBef>
            </a:pPr>
          </a:p>
        </p:txBody>
      </p:sp>
      <p:sp>
        <p:nvSpPr>
          <p:cNvPr name="TextBox 21" id="21"/>
          <p:cNvSpPr txBox="true"/>
          <p:nvPr/>
        </p:nvSpPr>
        <p:spPr>
          <a:xfrm rot="0">
            <a:off x="16752496" y="4004674"/>
            <a:ext cx="977092" cy="936625"/>
          </a:xfrm>
          <a:prstGeom prst="rect">
            <a:avLst/>
          </a:prstGeom>
        </p:spPr>
        <p:txBody>
          <a:bodyPr anchor="t" rtlCol="false" tIns="0" lIns="0" bIns="0" rIns="0">
            <a:spAutoFit/>
          </a:bodyPr>
          <a:lstStyle/>
          <a:p>
            <a:pPr algn="l" marL="0" indent="0" lvl="0">
              <a:lnSpc>
                <a:spcPts val="7700"/>
              </a:lnSpc>
            </a:pPr>
            <a:r>
              <a:rPr lang="en-US" b="true" sz="5500" spc="-110">
                <a:solidFill>
                  <a:srgbClr val="F7F7F7"/>
                </a:solidFill>
                <a:latin typeface="Canva Sans Bold"/>
                <a:ea typeface="Canva Sans Bold"/>
                <a:cs typeface="Canva Sans Bold"/>
                <a:sym typeface="Canva Sans Bold"/>
              </a:rPr>
              <a:t>01</a:t>
            </a:r>
          </a:p>
        </p:txBody>
      </p:sp>
      <p:sp>
        <p:nvSpPr>
          <p:cNvPr name="TextBox 22" id="22"/>
          <p:cNvSpPr txBox="true"/>
          <p:nvPr/>
        </p:nvSpPr>
        <p:spPr>
          <a:xfrm rot="0">
            <a:off x="16752496" y="5399871"/>
            <a:ext cx="977092" cy="936625"/>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02</a:t>
            </a:r>
          </a:p>
        </p:txBody>
      </p:sp>
      <p:sp>
        <p:nvSpPr>
          <p:cNvPr name="TextBox 23" id="23"/>
          <p:cNvSpPr txBox="true"/>
          <p:nvPr/>
        </p:nvSpPr>
        <p:spPr>
          <a:xfrm rot="0">
            <a:off x="16711357" y="6712302"/>
            <a:ext cx="977092" cy="936625"/>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03</a:t>
            </a:r>
          </a:p>
        </p:txBody>
      </p:sp>
      <p:sp>
        <p:nvSpPr>
          <p:cNvPr name="TextBox 24" id="24"/>
          <p:cNvSpPr txBox="true"/>
          <p:nvPr/>
        </p:nvSpPr>
        <p:spPr>
          <a:xfrm rot="0">
            <a:off x="16711357" y="8069427"/>
            <a:ext cx="977092" cy="936625"/>
          </a:xfrm>
          <a:prstGeom prst="rect">
            <a:avLst/>
          </a:prstGeom>
        </p:spPr>
        <p:txBody>
          <a:bodyPr anchor="t" rtlCol="false" tIns="0" lIns="0" bIns="0" rIns="0">
            <a:spAutoFit/>
          </a:bodyPr>
          <a:lstStyle/>
          <a:p>
            <a:pPr algn="l" marL="0" indent="0" lvl="0">
              <a:lnSpc>
                <a:spcPts val="7700"/>
              </a:lnSpc>
              <a:spcBef>
                <a:spcPct val="0"/>
              </a:spcBef>
            </a:pPr>
            <a:r>
              <a:rPr lang="en-US" b="true" sz="5500" spc="-110" u="none">
                <a:solidFill>
                  <a:srgbClr val="F7F7F7"/>
                </a:solidFill>
                <a:latin typeface="Canva Sans Bold"/>
                <a:ea typeface="Canva Sans Bold"/>
                <a:cs typeface="Canva Sans Bold"/>
                <a:sym typeface="Canva Sans Bold"/>
              </a:rPr>
              <a:t>04</a:t>
            </a:r>
          </a:p>
        </p:txBody>
      </p:sp>
      <p:grpSp>
        <p:nvGrpSpPr>
          <p:cNvPr name="Group 25" id="25"/>
          <p:cNvGrpSpPr/>
          <p:nvPr/>
        </p:nvGrpSpPr>
        <p:grpSpPr>
          <a:xfrm rot="-10800000">
            <a:off x="15923492" y="4356294"/>
            <a:ext cx="512788" cy="442862"/>
            <a:chOff x="0" y="0"/>
            <a:chExt cx="812800" cy="701964"/>
          </a:xfrm>
        </p:grpSpPr>
        <p:sp>
          <p:nvSpPr>
            <p:cNvPr name="Freeform 26" id="26"/>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27" id="27"/>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28" id="28"/>
          <p:cNvGrpSpPr/>
          <p:nvPr/>
        </p:nvGrpSpPr>
        <p:grpSpPr>
          <a:xfrm rot="-10800000">
            <a:off x="15923492" y="5710936"/>
            <a:ext cx="512788" cy="442862"/>
            <a:chOff x="0" y="0"/>
            <a:chExt cx="812800" cy="701964"/>
          </a:xfrm>
        </p:grpSpPr>
        <p:sp>
          <p:nvSpPr>
            <p:cNvPr name="Freeform 29" id="29"/>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0" id="30"/>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1" id="31"/>
          <p:cNvGrpSpPr/>
          <p:nvPr/>
        </p:nvGrpSpPr>
        <p:grpSpPr>
          <a:xfrm rot="-10800000">
            <a:off x="15923492" y="7109336"/>
            <a:ext cx="512788" cy="442862"/>
            <a:chOff x="0" y="0"/>
            <a:chExt cx="812800" cy="701964"/>
          </a:xfrm>
        </p:grpSpPr>
        <p:sp>
          <p:nvSpPr>
            <p:cNvPr name="Freeform 32" id="32"/>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3" id="33"/>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4" id="34"/>
          <p:cNvGrpSpPr/>
          <p:nvPr/>
        </p:nvGrpSpPr>
        <p:grpSpPr>
          <a:xfrm rot="-10800000">
            <a:off x="15923492" y="8436231"/>
            <a:ext cx="512788" cy="442862"/>
            <a:chOff x="0" y="0"/>
            <a:chExt cx="812800" cy="701964"/>
          </a:xfrm>
        </p:grpSpPr>
        <p:sp>
          <p:nvSpPr>
            <p:cNvPr name="Freeform 35" id="35"/>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6" id="36"/>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sp>
        <p:nvSpPr>
          <p:cNvPr name="TextBox 37" id="37"/>
          <p:cNvSpPr txBox="true"/>
          <p:nvPr/>
        </p:nvSpPr>
        <p:spPr>
          <a:xfrm rot="0">
            <a:off x="10460627" y="2244863"/>
            <a:ext cx="7227822" cy="755015"/>
          </a:xfrm>
          <a:prstGeom prst="rect">
            <a:avLst/>
          </a:prstGeom>
        </p:spPr>
        <p:txBody>
          <a:bodyPr anchor="t" rtlCol="false" tIns="0" lIns="0" bIns="0" rIns="0">
            <a:spAutoFit/>
          </a:bodyPr>
          <a:lstStyle/>
          <a:p>
            <a:pPr algn="r">
              <a:lnSpc>
                <a:spcPts val="6160"/>
              </a:lnSpc>
            </a:pPr>
            <a:r>
              <a:rPr lang="ar-EG" b="true" sz="4400">
                <a:solidFill>
                  <a:srgbClr val="7C0086"/>
                </a:solidFill>
                <a:latin typeface="Canva Sans Bold"/>
                <a:ea typeface="Canva Sans Bold"/>
                <a:cs typeface="Canva Sans Bold"/>
                <a:sym typeface="Canva Sans Bold"/>
                <a:rtl val="true"/>
              </a:rPr>
              <a:t>في هذه الورشة ستتعلم</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TextBox 5" id="5"/>
          <p:cNvSpPr txBox="true"/>
          <p:nvPr/>
        </p:nvSpPr>
        <p:spPr>
          <a:xfrm rot="0">
            <a:off x="15117426" y="9549765"/>
            <a:ext cx="3170574" cy="701675"/>
          </a:xfrm>
          <a:prstGeom prst="rect">
            <a:avLst/>
          </a:prstGeom>
        </p:spPr>
        <p:txBody>
          <a:bodyPr anchor="t" rtlCol="false" tIns="0" lIns="0" bIns="0" rIns="0">
            <a:spAutoFit/>
          </a:bodyPr>
          <a:lstStyle/>
          <a:p>
            <a:pPr algn="ctr">
              <a:lnSpc>
                <a:spcPts val="2800"/>
              </a:lnSpc>
            </a:pPr>
            <a:r>
              <a:rPr lang="en-US" sz="2000">
                <a:solidFill>
                  <a:srgbClr val="000000"/>
                </a:solidFill>
                <a:latin typeface="Open Sans 1"/>
                <a:ea typeface="Open Sans 1"/>
                <a:cs typeface="Open Sans 1"/>
                <a:sym typeface="Open Sans 1"/>
              </a:rPr>
              <a:t>Photo by</a:t>
            </a:r>
            <a:r>
              <a:rPr lang="en-US" sz="2000">
                <a:solidFill>
                  <a:srgbClr val="000000"/>
                </a:solidFill>
                <a:latin typeface="Open Sans 1"/>
                <a:ea typeface="Open Sans 1"/>
                <a:cs typeface="Open Sans 1"/>
                <a:sym typeface="Open Sans 1"/>
              </a:rPr>
              <a:t> </a:t>
            </a:r>
            <a:r>
              <a:rPr lang="en-US" b="true" sz="2000" u="sng">
                <a:solidFill>
                  <a:srgbClr val="000000"/>
                </a:solidFill>
                <a:latin typeface="Open Sans 1 Bold"/>
                <a:ea typeface="Open Sans 1 Bold"/>
                <a:cs typeface="Open Sans 1 Bold"/>
                <a:sym typeface="Open Sans 1 Bold"/>
                <a:hlinkClick r:id="rId2" tooltip="https://unsplash.com/@pedrodecimus?utm_content=creditCopyText&amp;utm_medium=referral&amp;utm_source=unsplash"/>
              </a:rPr>
              <a:t>Pedro Domingos</a:t>
            </a:r>
            <a:r>
              <a:rPr lang="en-US" sz="2000">
                <a:solidFill>
                  <a:srgbClr val="000000"/>
                </a:solidFill>
                <a:latin typeface="Open Sans 1"/>
                <a:ea typeface="Open Sans 1"/>
                <a:cs typeface="Open Sans 1"/>
                <a:sym typeface="Open Sans 1"/>
              </a:rPr>
              <a:t> </a:t>
            </a:r>
            <a:r>
              <a:rPr lang="en-US" sz="2000">
                <a:solidFill>
                  <a:srgbClr val="000000"/>
                </a:solidFill>
                <a:latin typeface="Open Sans 1"/>
                <a:ea typeface="Open Sans 1"/>
                <a:cs typeface="Open Sans 1"/>
                <a:sym typeface="Open Sans 1"/>
              </a:rPr>
              <a:t>on </a:t>
            </a:r>
            <a:r>
              <a:rPr lang="en-US" b="true" sz="2000" u="sng">
                <a:solidFill>
                  <a:srgbClr val="000000"/>
                </a:solidFill>
                <a:latin typeface="Open Sans 1 Bold"/>
                <a:ea typeface="Open Sans 1 Bold"/>
                <a:cs typeface="Open Sans 1 Bold"/>
                <a:sym typeface="Open Sans 1 Bold"/>
                <a:hlinkClick r:id="rId3" tooltip="https://unsplash.com/photos/a-building-with-many-windows-VGpX9Mt-8uU?utm_content=creditCopyText&amp;utm_medium=referral&amp;utm_source=unsplash"/>
              </a:rPr>
              <a:t>Unsplash</a:t>
            </a:r>
          </a:p>
        </p:txBody>
      </p:sp>
      <p:sp>
        <p:nvSpPr>
          <p:cNvPr name="TextBox 6" id="6"/>
          <p:cNvSpPr txBox="true"/>
          <p:nvPr/>
        </p:nvSpPr>
        <p:spPr>
          <a:xfrm rot="-5400000">
            <a:off x="-563912" y="5739674"/>
            <a:ext cx="5014777" cy="2022475"/>
          </a:xfrm>
          <a:prstGeom prst="rect">
            <a:avLst/>
          </a:prstGeom>
        </p:spPr>
        <p:txBody>
          <a:bodyPr anchor="t" rtlCol="false" tIns="0" lIns="0" bIns="0" rIns="0">
            <a:spAutoFit/>
          </a:bodyPr>
          <a:lstStyle/>
          <a:p>
            <a:pPr algn="ctr">
              <a:lnSpc>
                <a:spcPts val="8120"/>
              </a:lnSpc>
            </a:pPr>
            <a:r>
              <a:rPr lang="ar-EG" b="true" sz="5600">
                <a:solidFill>
                  <a:srgbClr val="7C0086"/>
                </a:solidFill>
                <a:latin typeface="Canva Sans Bold"/>
                <a:ea typeface="Canva Sans Bold"/>
                <a:cs typeface="Canva Sans Bold"/>
                <a:sym typeface="Canva Sans Bold"/>
                <a:rtl val="true"/>
              </a:rPr>
              <a:t>التماثل</a:t>
            </a:r>
            <a:r>
              <a:rPr lang="en-US" b="true" sz="5600">
                <a:solidFill>
                  <a:srgbClr val="7C0086"/>
                </a:solidFill>
                <a:latin typeface="Canva Sans Bold"/>
                <a:ea typeface="Canva Sans Bold"/>
                <a:cs typeface="Canva Sans Bold"/>
                <a:sym typeface="Canva Sans Bold"/>
              </a:rPr>
              <a:t> (SYMMETRY)</a:t>
            </a:r>
          </a:p>
        </p:txBody>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
        <p:nvSpPr>
          <p:cNvPr name="Freeform 8" id="8"/>
          <p:cNvSpPr/>
          <p:nvPr/>
        </p:nvSpPr>
        <p:spPr>
          <a:xfrm flipH="false" flipV="false" rot="0">
            <a:off x="6699088" y="0"/>
            <a:ext cx="8229600" cy="10287000"/>
          </a:xfrm>
          <a:custGeom>
            <a:avLst/>
            <a:gdLst/>
            <a:ahLst/>
            <a:cxnLst/>
            <a:rect r="r" b="b" t="t" l="l"/>
            <a:pathLst>
              <a:path h="10287000" w="8229600">
                <a:moveTo>
                  <a:pt x="0" y="0"/>
                </a:moveTo>
                <a:lnTo>
                  <a:pt x="8229600" y="0"/>
                </a:lnTo>
                <a:lnTo>
                  <a:pt x="8229600" y="10287000"/>
                </a:lnTo>
                <a:lnTo>
                  <a:pt x="0" y="10287000"/>
                </a:lnTo>
                <a:lnTo>
                  <a:pt x="0" y="0"/>
                </a:lnTo>
                <a:close/>
              </a:path>
            </a:pathLst>
          </a:custGeom>
          <a:blipFill>
            <a:blip r:embed="rId5"/>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318524" y="5874548"/>
            <a:ext cx="5014777" cy="1752727"/>
          </a:xfrm>
          <a:prstGeom prst="rect">
            <a:avLst/>
          </a:prstGeom>
        </p:spPr>
        <p:txBody>
          <a:bodyPr anchor="t" rtlCol="false" tIns="0" lIns="0" bIns="0" rIns="0">
            <a:spAutoFit/>
          </a:bodyPr>
          <a:lstStyle/>
          <a:p>
            <a:pPr algn="ctr" marL="0" indent="0" lvl="0">
              <a:lnSpc>
                <a:spcPts val="6944"/>
              </a:lnSpc>
            </a:pPr>
            <a:r>
              <a:rPr lang="ar-EG" b="true" sz="5600">
                <a:solidFill>
                  <a:srgbClr val="7C0086"/>
                </a:solidFill>
                <a:latin typeface="Canva Sans Bold"/>
                <a:ea typeface="Canva Sans Bold"/>
                <a:cs typeface="Canva Sans Bold"/>
                <a:sym typeface="Canva Sans Bold"/>
                <a:rtl val="true"/>
              </a:rPr>
              <a:t>وضع العين شمال لليمين</a:t>
            </a:r>
          </a:p>
        </p:txBody>
      </p:sp>
      <p:sp>
        <p:nvSpPr>
          <p:cNvPr name="Freeform 7" id="7"/>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23999" t="0" r="-8158" b="-1881"/>
            </a:stretch>
          </a:blipFill>
          <a:ln w="104775" cap="sq">
            <a:solidFill>
              <a:srgbClr val="000000"/>
            </a:solidFill>
            <a:prstDash val="solid"/>
            <a:miter/>
          </a:ln>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414142" y="5263056"/>
            <a:ext cx="5968012" cy="2022475"/>
          </a:xfrm>
          <a:prstGeom prst="rect">
            <a:avLst/>
          </a:prstGeom>
        </p:spPr>
        <p:txBody>
          <a:bodyPr anchor="t" rtlCol="false" tIns="0" lIns="0" bIns="0" rIns="0">
            <a:spAutoFit/>
          </a:bodyPr>
          <a:lstStyle/>
          <a:p>
            <a:pPr algn="ctr">
              <a:lnSpc>
                <a:spcPts val="8120"/>
              </a:lnSpc>
            </a:pPr>
            <a:r>
              <a:rPr lang="ar-EG" b="true" sz="5600">
                <a:solidFill>
                  <a:srgbClr val="7C0086"/>
                </a:solidFill>
                <a:latin typeface="Canva Sans Bold"/>
                <a:ea typeface="Canva Sans Bold"/>
                <a:cs typeface="Canva Sans Bold"/>
                <a:sym typeface="Canva Sans Bold"/>
                <a:rtl val="true"/>
              </a:rPr>
              <a:t>الخطوط القائدة</a:t>
            </a:r>
            <a:r>
              <a:rPr lang="en-US" b="true" sz="5600">
                <a:solidFill>
                  <a:srgbClr val="7C0086"/>
                </a:solidFill>
                <a:latin typeface="Canva Sans Bold"/>
                <a:ea typeface="Canva Sans Bold"/>
                <a:cs typeface="Canva Sans Bold"/>
                <a:sym typeface="Canva Sans Bold"/>
              </a:rPr>
              <a:t> (LEADING LINES)</a:t>
            </a:r>
          </a:p>
        </p:txBody>
      </p:sp>
      <p:sp>
        <p:nvSpPr>
          <p:cNvPr name="Freeform 7" id="7"/>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1594" t="0" r="-1594" b="0"/>
            </a:stretch>
          </a:blipFill>
          <a:ln w="114300" cap="sq">
            <a:solidFill>
              <a:srgbClr val="89829B"/>
            </a:solidFill>
            <a:prstDash val="solid"/>
            <a:miter/>
          </a:ln>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537710" y="5139488"/>
            <a:ext cx="6215147" cy="2022475"/>
          </a:xfrm>
          <a:prstGeom prst="rect">
            <a:avLst/>
          </a:prstGeom>
        </p:spPr>
        <p:txBody>
          <a:bodyPr anchor="t" rtlCol="false" tIns="0" lIns="0" bIns="0" rIns="0">
            <a:spAutoFit/>
          </a:bodyPr>
          <a:lstStyle/>
          <a:p>
            <a:pPr algn="ctr" marL="0" indent="0" lvl="0">
              <a:lnSpc>
                <a:spcPts val="8120"/>
              </a:lnSpc>
            </a:pPr>
            <a:r>
              <a:rPr lang="ar-EG" b="true" sz="5600">
                <a:solidFill>
                  <a:srgbClr val="7C0086"/>
                </a:solidFill>
                <a:latin typeface="Canva Sans Bold"/>
                <a:ea typeface="Canva Sans Bold"/>
                <a:cs typeface="Canva Sans Bold"/>
                <a:sym typeface="Canva Sans Bold"/>
                <a:rtl val="true"/>
              </a:rPr>
              <a:t>الخطوط القائدة</a:t>
            </a:r>
            <a:r>
              <a:rPr lang="en-US" b="true" sz="5600">
                <a:solidFill>
                  <a:srgbClr val="7C0086"/>
                </a:solidFill>
                <a:latin typeface="Canva Sans Bold"/>
                <a:ea typeface="Canva Sans Bold"/>
                <a:cs typeface="Canva Sans Bold"/>
                <a:sym typeface="Canva Sans Bold"/>
              </a:rPr>
              <a:t> (LEADING LINES)</a:t>
            </a:r>
          </a:p>
        </p:txBody>
      </p:sp>
      <p:sp>
        <p:nvSpPr>
          <p:cNvPr name="Freeform 7" id="7"/>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1575" t="0" r="-1575" b="0"/>
            </a:stretch>
          </a:blipFill>
          <a:ln w="114300" cap="sq">
            <a:solidFill>
              <a:srgbClr val="BCBDB2"/>
            </a:solidFill>
            <a:prstDash val="solid"/>
            <a:miter/>
          </a:ln>
        </p:spPr>
      </p:sp>
      <p:sp>
        <p:nvSpPr>
          <p:cNvPr name="TextBox 8" id="8"/>
          <p:cNvSpPr txBox="true"/>
          <p:nvPr/>
        </p:nvSpPr>
        <p:spPr>
          <a:xfrm rot="0">
            <a:off x="3556015" y="386992"/>
            <a:ext cx="4676477" cy="282573"/>
          </a:xfrm>
          <a:prstGeom prst="rect">
            <a:avLst/>
          </a:prstGeom>
        </p:spPr>
        <p:txBody>
          <a:bodyPr anchor="t" rtlCol="false" tIns="0" lIns="0" bIns="0" rIns="0">
            <a:spAutoFit/>
          </a:bodyPr>
          <a:lstStyle/>
          <a:p>
            <a:pPr algn="ctr">
              <a:lnSpc>
                <a:spcPts val="2199"/>
              </a:lnSpc>
              <a:spcBef>
                <a:spcPct val="0"/>
              </a:spcBef>
            </a:pPr>
            <a:r>
              <a:rPr lang="en-US" sz="1999">
                <a:solidFill>
                  <a:srgbClr val="000000"/>
                </a:solidFill>
                <a:latin typeface="Open Sans 1"/>
                <a:ea typeface="Open Sans 1"/>
                <a:cs typeface="Open Sans 1"/>
                <a:sym typeface="Open Sans 1"/>
              </a:rPr>
              <a:t>Photo by </a:t>
            </a:r>
            <a:r>
              <a:rPr lang="en-US" sz="1999" u="sng">
                <a:solidFill>
                  <a:srgbClr val="000000"/>
                </a:solidFill>
                <a:latin typeface="Open Sans 1"/>
                <a:ea typeface="Open Sans 1"/>
                <a:cs typeface="Open Sans 1"/>
                <a:sym typeface="Open Sans 1"/>
                <a:hlinkClick r:id="rId4" tooltip="https://unsplash.com/@madbyte?utm_content=creditCopyText&amp;utm_medium=referral&amp;utm_source=unsplash"/>
              </a:rPr>
              <a:t>Vladimir Kudinov</a:t>
            </a:r>
            <a:r>
              <a:rPr lang="en-US" sz="1999">
                <a:solidFill>
                  <a:srgbClr val="000000"/>
                </a:solidFill>
                <a:latin typeface="Open Sans 1"/>
                <a:ea typeface="Open Sans 1"/>
                <a:cs typeface="Open Sans 1"/>
                <a:sym typeface="Open Sans 1"/>
              </a:rPr>
              <a:t> on </a:t>
            </a:r>
            <a:r>
              <a:rPr lang="en-US" sz="1999" u="sng">
                <a:solidFill>
                  <a:srgbClr val="000000"/>
                </a:solidFill>
                <a:latin typeface="Open Sans 1"/>
                <a:ea typeface="Open Sans 1"/>
                <a:cs typeface="Open Sans 1"/>
                <a:sym typeface="Open Sans 1"/>
                <a:hlinkClick r:id="rId5" tooltip="https://unsplash.com/photos/white-and-brown-bridge-eZN8cFYz2oY?utm_content=creditCopyText&amp;utm_medium=referral&amp;utm_source=unsplash"/>
              </a:rPr>
              <a:t>Unsplash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6" id="6"/>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1108" t="0" r="-18110" b="0"/>
            </a:stretch>
          </a:blipFill>
          <a:ln w="114300" cap="sq">
            <a:solidFill>
              <a:srgbClr val="9F7556"/>
            </a:solidFill>
            <a:prstDash val="solid"/>
            <a:miter/>
          </a:ln>
        </p:spPr>
      </p:sp>
      <p:sp>
        <p:nvSpPr>
          <p:cNvPr name="TextBox 7" id="7"/>
          <p:cNvSpPr txBox="true"/>
          <p:nvPr/>
        </p:nvSpPr>
        <p:spPr>
          <a:xfrm rot="-5400000">
            <a:off x="-2013846" y="4962668"/>
            <a:ext cx="7780668" cy="1752727"/>
          </a:xfrm>
          <a:prstGeom prst="rect">
            <a:avLst/>
          </a:prstGeom>
        </p:spPr>
        <p:txBody>
          <a:bodyPr anchor="t" rtlCol="false" tIns="0" lIns="0" bIns="0" rIns="0">
            <a:spAutoFit/>
          </a:bodyPr>
          <a:lstStyle/>
          <a:p>
            <a:pPr algn="ctr">
              <a:lnSpc>
                <a:spcPts val="6944"/>
              </a:lnSpc>
            </a:pPr>
            <a:r>
              <a:rPr lang="ar-EG" b="true" sz="5600">
                <a:solidFill>
                  <a:srgbClr val="7C0086"/>
                </a:solidFill>
                <a:latin typeface="Canva Sans Bold"/>
                <a:ea typeface="Canva Sans Bold"/>
                <a:cs typeface="Canva Sans Bold"/>
                <a:sym typeface="Canva Sans Bold"/>
                <a:rtl val="true"/>
              </a:rPr>
              <a:t>ملء الإطار</a:t>
            </a:r>
            <a:r>
              <a:rPr lang="en-US" b="true" sz="5600">
                <a:solidFill>
                  <a:srgbClr val="7C0086"/>
                </a:solidFill>
                <a:latin typeface="Canva Sans Bold"/>
                <a:ea typeface="Canva Sans Bold"/>
                <a:cs typeface="Canva Sans Bold"/>
                <a:sym typeface="Canva Sans Bold"/>
              </a:rPr>
              <a:t> </a:t>
            </a:r>
          </a:p>
          <a:p>
            <a:pPr algn="ctr" marL="0" indent="0" lvl="0">
              <a:lnSpc>
                <a:spcPts val="6944"/>
              </a:lnSpc>
            </a:pPr>
            <a:r>
              <a:rPr lang="en-US" b="true" sz="5600">
                <a:solidFill>
                  <a:srgbClr val="7C0086"/>
                </a:solidFill>
                <a:latin typeface="Canva Sans Bold"/>
                <a:ea typeface="Canva Sans Bold"/>
                <a:cs typeface="Canva Sans Bold"/>
                <a:sym typeface="Canva Sans Bold"/>
              </a:rPr>
              <a:t>(FILLING THE FRAME)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510453" cy="10400160"/>
            <a:chOff x="0" y="0"/>
            <a:chExt cx="924564" cy="2739137"/>
          </a:xfrm>
        </p:grpSpPr>
        <p:sp>
          <p:nvSpPr>
            <p:cNvPr name="Freeform 3" id="3"/>
            <p:cNvSpPr/>
            <p:nvPr/>
          </p:nvSpPr>
          <p:spPr>
            <a:xfrm flipH="false" flipV="false" rot="0">
              <a:off x="0" y="0"/>
              <a:ext cx="924564" cy="2739137"/>
            </a:xfrm>
            <a:custGeom>
              <a:avLst/>
              <a:gdLst/>
              <a:ahLst/>
              <a:cxnLst/>
              <a:rect r="r" b="b" t="t" l="l"/>
              <a:pathLst>
                <a:path h="2739137" w="924564">
                  <a:moveTo>
                    <a:pt x="0" y="0"/>
                  </a:moveTo>
                  <a:lnTo>
                    <a:pt x="924564" y="0"/>
                  </a:lnTo>
                  <a:lnTo>
                    <a:pt x="924564" y="2739137"/>
                  </a:lnTo>
                  <a:lnTo>
                    <a:pt x="0" y="2739137"/>
                  </a:lnTo>
                  <a:close/>
                </a:path>
              </a:pathLst>
            </a:custGeom>
            <a:solidFill>
              <a:srgbClr val="FFDE59"/>
            </a:solidFill>
          </p:spPr>
        </p:sp>
        <p:sp>
          <p:nvSpPr>
            <p:cNvPr name="TextBox 4" id="4"/>
            <p:cNvSpPr txBox="true"/>
            <p:nvPr/>
          </p:nvSpPr>
          <p:spPr>
            <a:xfrm>
              <a:off x="0" y="0"/>
              <a:ext cx="92456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974348" y="4921312"/>
            <a:ext cx="6921248" cy="1752727"/>
          </a:xfrm>
          <a:prstGeom prst="rect">
            <a:avLst/>
          </a:prstGeom>
        </p:spPr>
        <p:txBody>
          <a:bodyPr anchor="t" rtlCol="false" tIns="0" lIns="0" bIns="0" rIns="0">
            <a:spAutoFit/>
          </a:bodyPr>
          <a:lstStyle/>
          <a:p>
            <a:pPr algn="ctr">
              <a:lnSpc>
                <a:spcPts val="6944"/>
              </a:lnSpc>
            </a:pPr>
            <a:r>
              <a:rPr lang="ar-EG" b="true" sz="5600">
                <a:solidFill>
                  <a:srgbClr val="7C0086"/>
                </a:solidFill>
                <a:latin typeface="Canva Sans Bold"/>
                <a:ea typeface="Canva Sans Bold"/>
                <a:cs typeface="Canva Sans Bold"/>
                <a:sym typeface="Canva Sans Bold"/>
                <a:rtl val="true"/>
              </a:rPr>
              <a:t>المساحة السلبية</a:t>
            </a:r>
            <a:r>
              <a:rPr lang="en-US" b="true" sz="5600">
                <a:solidFill>
                  <a:srgbClr val="7C0086"/>
                </a:solidFill>
                <a:latin typeface="Canva Sans Bold"/>
                <a:ea typeface="Canva Sans Bold"/>
                <a:cs typeface="Canva Sans Bold"/>
                <a:sym typeface="Canva Sans Bold"/>
              </a:rPr>
              <a:t> (NEGATIVE SPACE)</a:t>
            </a:r>
          </a:p>
        </p:txBody>
      </p:sp>
      <p:sp>
        <p:nvSpPr>
          <p:cNvPr name="TextBox 7" id="7"/>
          <p:cNvSpPr txBox="true"/>
          <p:nvPr/>
        </p:nvSpPr>
        <p:spPr>
          <a:xfrm rot="0">
            <a:off x="13247235" y="9921240"/>
            <a:ext cx="5040765" cy="349250"/>
          </a:xfrm>
          <a:prstGeom prst="rect">
            <a:avLst/>
          </a:prstGeom>
        </p:spPr>
        <p:txBody>
          <a:bodyPr anchor="t" rtlCol="false" tIns="0" lIns="0" bIns="0" rIns="0">
            <a:spAutoFit/>
          </a:bodyPr>
          <a:lstStyle/>
          <a:p>
            <a:pPr algn="l">
              <a:lnSpc>
                <a:spcPts val="2800"/>
              </a:lnSpc>
            </a:pPr>
            <a:r>
              <a:rPr lang="en-US" sz="2000">
                <a:solidFill>
                  <a:srgbClr val="FFFFFF"/>
                </a:solidFill>
                <a:latin typeface="Open Sans 1"/>
                <a:ea typeface="Open Sans 1"/>
                <a:cs typeface="Open Sans 1"/>
                <a:sym typeface="Open Sans 1"/>
              </a:rPr>
              <a:t>Photo by</a:t>
            </a:r>
            <a:r>
              <a:rPr lang="en-US" sz="2000">
                <a:solidFill>
                  <a:srgbClr val="FFFFFF"/>
                </a:solidFill>
                <a:latin typeface="Open Sans 1"/>
                <a:ea typeface="Open Sans 1"/>
                <a:cs typeface="Open Sans 1"/>
                <a:sym typeface="Open Sans 1"/>
              </a:rPr>
              <a:t> </a:t>
            </a:r>
            <a:r>
              <a:rPr lang="en-US" b="true" sz="2000" u="sng">
                <a:solidFill>
                  <a:srgbClr val="FFFFFF"/>
                </a:solidFill>
                <a:latin typeface="Open Sans 1 Bold"/>
                <a:ea typeface="Open Sans 1 Bold"/>
                <a:cs typeface="Open Sans 1 Bold"/>
                <a:sym typeface="Open Sans 1 Bold"/>
                <a:hlinkClick r:id="rId3" tooltip="https://unsplash.com/@nataliekinnear?utm_content=creditCopyText&amp;utm_medium=referral&amp;utm_source=unsplash"/>
              </a:rPr>
              <a:t>Natalie Kinnear</a:t>
            </a:r>
            <a:r>
              <a:rPr lang="en-US" sz="2000">
                <a:solidFill>
                  <a:srgbClr val="FFFFFF"/>
                </a:solidFill>
                <a:latin typeface="Open Sans 1"/>
                <a:ea typeface="Open Sans 1"/>
                <a:cs typeface="Open Sans 1"/>
                <a:sym typeface="Open Sans 1"/>
              </a:rPr>
              <a:t> </a:t>
            </a:r>
            <a:r>
              <a:rPr lang="en-US" sz="2000">
                <a:solidFill>
                  <a:srgbClr val="FFFFFF"/>
                </a:solidFill>
                <a:latin typeface="Open Sans 1"/>
                <a:ea typeface="Open Sans 1"/>
                <a:cs typeface="Open Sans 1"/>
                <a:sym typeface="Open Sans 1"/>
              </a:rPr>
              <a:t>on </a:t>
            </a:r>
            <a:r>
              <a:rPr lang="en-US" b="true" sz="2000" u="sng">
                <a:solidFill>
                  <a:srgbClr val="FFFFFF"/>
                </a:solidFill>
                <a:latin typeface="Open Sans 1 Bold"/>
                <a:ea typeface="Open Sans 1 Bold"/>
                <a:cs typeface="Open Sans 1 Bold"/>
                <a:sym typeface="Open Sans 1 Bold"/>
                <a:hlinkClick r:id="rId4" tooltip="https://unsplash.com/photos/a-couple-of-garlics-sitting-on-top-of-a-wooden-table-bhZrESlHeFI?utm_content=creditCopyText&amp;utm_medium=referral&amp;utm_source=unsplash"/>
              </a:rPr>
              <a:t>Unsplash</a:t>
            </a:r>
          </a:p>
        </p:txBody>
      </p:sp>
      <p:sp>
        <p:nvSpPr>
          <p:cNvPr name="Freeform 8" id="8"/>
          <p:cNvSpPr/>
          <p:nvPr/>
        </p:nvSpPr>
        <p:spPr>
          <a:xfrm flipH="false" flipV="false" rot="0">
            <a:off x="3467966" y="0"/>
            <a:ext cx="14809550" cy="10287000"/>
          </a:xfrm>
          <a:custGeom>
            <a:avLst/>
            <a:gdLst/>
            <a:ahLst/>
            <a:cxnLst/>
            <a:rect r="r" b="b" t="t" l="l"/>
            <a:pathLst>
              <a:path h="10287000" w="14809550">
                <a:moveTo>
                  <a:pt x="0" y="0"/>
                </a:moveTo>
                <a:lnTo>
                  <a:pt x="14809550" y="0"/>
                </a:lnTo>
                <a:lnTo>
                  <a:pt x="14809550" y="10287000"/>
                </a:lnTo>
                <a:lnTo>
                  <a:pt x="0" y="10287000"/>
                </a:lnTo>
                <a:lnTo>
                  <a:pt x="0" y="0"/>
                </a:lnTo>
                <a:close/>
              </a:path>
            </a:pathLst>
          </a:custGeom>
          <a:blipFill>
            <a:blip r:embed="rId5"/>
            <a:stretch>
              <a:fillRect l="-2969" t="0" r="-1616" b="-314"/>
            </a:stretch>
          </a:blipFill>
          <a:ln w="114300" cap="sq">
            <a:solidFill>
              <a:srgbClr val="9F7556"/>
            </a:solidFill>
            <a:prstDash val="solid"/>
            <a:miter/>
          </a:ln>
        </p:spPr>
      </p:sp>
      <p:sp>
        <p:nvSpPr>
          <p:cNvPr name="TextBox 9" id="9"/>
          <p:cNvSpPr txBox="true"/>
          <p:nvPr/>
        </p:nvSpPr>
        <p:spPr>
          <a:xfrm rot="0">
            <a:off x="13125529" y="9770428"/>
            <a:ext cx="5040765" cy="349250"/>
          </a:xfrm>
          <a:prstGeom prst="rect">
            <a:avLst/>
          </a:prstGeom>
        </p:spPr>
        <p:txBody>
          <a:bodyPr anchor="t" rtlCol="false" tIns="0" lIns="0" bIns="0" rIns="0">
            <a:spAutoFit/>
          </a:bodyPr>
          <a:lstStyle/>
          <a:p>
            <a:pPr algn="l">
              <a:lnSpc>
                <a:spcPts val="2800"/>
              </a:lnSpc>
            </a:pPr>
            <a:r>
              <a:rPr lang="en-US" sz="2000">
                <a:solidFill>
                  <a:srgbClr val="FFFFFF"/>
                </a:solidFill>
                <a:latin typeface="Open Sans 1"/>
                <a:ea typeface="Open Sans 1"/>
                <a:cs typeface="Open Sans 1"/>
                <a:sym typeface="Open Sans 1"/>
              </a:rPr>
              <a:t>Photo by</a:t>
            </a:r>
            <a:r>
              <a:rPr lang="en-US" sz="2000">
                <a:solidFill>
                  <a:srgbClr val="FFFFFF"/>
                </a:solidFill>
                <a:latin typeface="Open Sans 1"/>
                <a:ea typeface="Open Sans 1"/>
                <a:cs typeface="Open Sans 1"/>
                <a:sym typeface="Open Sans 1"/>
              </a:rPr>
              <a:t> </a:t>
            </a:r>
            <a:r>
              <a:rPr lang="en-US" b="true" sz="2000" u="sng">
                <a:solidFill>
                  <a:srgbClr val="FFFFFF"/>
                </a:solidFill>
                <a:latin typeface="Open Sans 1 Bold"/>
                <a:ea typeface="Open Sans 1 Bold"/>
                <a:cs typeface="Open Sans 1 Bold"/>
                <a:sym typeface="Open Sans 1 Bold"/>
                <a:hlinkClick r:id="rId6" tooltip="https://unsplash.com/@nataliekinnear?utm_content=creditCopyText&amp;utm_medium=referral&amp;utm_source=unsplash"/>
              </a:rPr>
              <a:t>Natalie Kinnear</a:t>
            </a:r>
            <a:r>
              <a:rPr lang="en-US" sz="2000">
                <a:solidFill>
                  <a:srgbClr val="FFFFFF"/>
                </a:solidFill>
                <a:latin typeface="Open Sans 1"/>
                <a:ea typeface="Open Sans 1"/>
                <a:cs typeface="Open Sans 1"/>
                <a:sym typeface="Open Sans 1"/>
              </a:rPr>
              <a:t> </a:t>
            </a:r>
            <a:r>
              <a:rPr lang="en-US" sz="2000">
                <a:solidFill>
                  <a:srgbClr val="FFFFFF"/>
                </a:solidFill>
                <a:latin typeface="Open Sans 1"/>
                <a:ea typeface="Open Sans 1"/>
                <a:cs typeface="Open Sans 1"/>
                <a:sym typeface="Open Sans 1"/>
              </a:rPr>
              <a:t>on </a:t>
            </a:r>
            <a:r>
              <a:rPr lang="en-US" b="true" sz="2000" u="sng">
                <a:solidFill>
                  <a:srgbClr val="FFFFFF"/>
                </a:solidFill>
                <a:latin typeface="Open Sans 1 Bold"/>
                <a:ea typeface="Open Sans 1 Bold"/>
                <a:cs typeface="Open Sans 1 Bold"/>
                <a:sym typeface="Open Sans 1 Bold"/>
                <a:hlinkClick r:id="rId7" tooltip="https://unsplash.com/photos/a-couple-of-garlics-sitting-on-top-of-a-wooden-table-bhZrESlHeFI?utm_content=creditCopyText&amp;utm_medium=referral&amp;utm_source=unsplash"/>
              </a:rPr>
              <a:t>Unsplash</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6" id="6"/>
          <p:cNvSpPr/>
          <p:nvPr/>
        </p:nvSpPr>
        <p:spPr>
          <a:xfrm flipH="false" flipV="false" rot="0">
            <a:off x="3325091" y="0"/>
            <a:ext cx="14962909" cy="10287000"/>
          </a:xfrm>
          <a:custGeom>
            <a:avLst/>
            <a:gdLst/>
            <a:ahLst/>
            <a:cxnLst/>
            <a:rect r="r" b="b" t="t" l="l"/>
            <a:pathLst>
              <a:path h="10287000" w="14962909">
                <a:moveTo>
                  <a:pt x="0" y="0"/>
                </a:moveTo>
                <a:lnTo>
                  <a:pt x="14962909" y="0"/>
                </a:lnTo>
                <a:lnTo>
                  <a:pt x="14962909" y="10287000"/>
                </a:lnTo>
                <a:lnTo>
                  <a:pt x="0" y="10287000"/>
                </a:lnTo>
                <a:lnTo>
                  <a:pt x="0" y="0"/>
                </a:lnTo>
                <a:close/>
              </a:path>
            </a:pathLst>
          </a:custGeom>
          <a:blipFill>
            <a:blip r:embed="rId3"/>
            <a:stretch>
              <a:fillRect l="-7191" t="0" r="-15576" b="0"/>
            </a:stretch>
          </a:blipFill>
          <a:ln w="114300" cap="sq">
            <a:solidFill>
              <a:srgbClr val="4C6486"/>
            </a:solidFill>
            <a:prstDash val="solid"/>
            <a:miter/>
          </a:ln>
        </p:spPr>
      </p:sp>
      <p:sp>
        <p:nvSpPr>
          <p:cNvPr name="TextBox 7" id="7"/>
          <p:cNvSpPr txBox="true"/>
          <p:nvPr/>
        </p:nvSpPr>
        <p:spPr>
          <a:xfrm rot="-5400000">
            <a:off x="-3353448" y="4478339"/>
            <a:ext cx="10169678" cy="1443482"/>
          </a:xfrm>
          <a:prstGeom prst="rect">
            <a:avLst/>
          </a:prstGeom>
        </p:spPr>
        <p:txBody>
          <a:bodyPr anchor="t" rtlCol="false" tIns="0" lIns="0" bIns="0" rIns="0">
            <a:spAutoFit/>
          </a:bodyPr>
          <a:lstStyle/>
          <a:p>
            <a:pPr algn="ctr">
              <a:lnSpc>
                <a:spcPts val="5704"/>
              </a:lnSpc>
            </a:pPr>
            <a:r>
              <a:rPr lang="ar-EG" b="true" sz="4600">
                <a:solidFill>
                  <a:srgbClr val="7C0086"/>
                </a:solidFill>
                <a:latin typeface="Canva Sans Bold"/>
                <a:ea typeface="Canva Sans Bold"/>
                <a:cs typeface="Canva Sans Bold"/>
                <a:sym typeface="Canva Sans Bold"/>
                <a:rtl val="true"/>
              </a:rPr>
              <a:t>المقدمة المثيرة للاهتمام</a:t>
            </a:r>
            <a:r>
              <a:rPr lang="en-US" b="true" sz="4600">
                <a:solidFill>
                  <a:srgbClr val="7C0086"/>
                </a:solidFill>
                <a:latin typeface="Canva Sans Bold"/>
                <a:ea typeface="Canva Sans Bold"/>
                <a:cs typeface="Canva Sans Bold"/>
                <a:sym typeface="Canva Sans Bold"/>
              </a:rPr>
              <a:t> (FOREGROUND INTEREST)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6" id="6"/>
          <p:cNvSpPr/>
          <p:nvPr/>
        </p:nvSpPr>
        <p:spPr>
          <a:xfrm flipH="false" flipV="false" rot="0">
            <a:off x="6726326" y="0"/>
            <a:ext cx="7723822" cy="10287000"/>
          </a:xfrm>
          <a:custGeom>
            <a:avLst/>
            <a:gdLst/>
            <a:ahLst/>
            <a:cxnLst/>
            <a:rect r="r" b="b" t="t" l="l"/>
            <a:pathLst>
              <a:path h="10287000" w="7723822">
                <a:moveTo>
                  <a:pt x="0" y="0"/>
                </a:moveTo>
                <a:lnTo>
                  <a:pt x="7723823" y="0"/>
                </a:lnTo>
                <a:lnTo>
                  <a:pt x="7723823" y="10287000"/>
                </a:lnTo>
                <a:lnTo>
                  <a:pt x="0" y="10287000"/>
                </a:lnTo>
                <a:lnTo>
                  <a:pt x="0" y="0"/>
                </a:lnTo>
                <a:close/>
              </a:path>
            </a:pathLst>
          </a:custGeom>
          <a:blipFill>
            <a:blip r:embed="rId3"/>
            <a:stretch>
              <a:fillRect l="0" t="0" r="0" b="0"/>
            </a:stretch>
          </a:blipFill>
        </p:spPr>
      </p:sp>
      <p:sp>
        <p:nvSpPr>
          <p:cNvPr name="TextBox 7" id="7"/>
          <p:cNvSpPr txBox="true"/>
          <p:nvPr/>
        </p:nvSpPr>
        <p:spPr>
          <a:xfrm rot="0">
            <a:off x="14890055" y="9549765"/>
            <a:ext cx="3397945" cy="701675"/>
          </a:xfrm>
          <a:prstGeom prst="rect">
            <a:avLst/>
          </a:prstGeom>
        </p:spPr>
        <p:txBody>
          <a:bodyPr anchor="t" rtlCol="false" tIns="0" lIns="0" bIns="0" rIns="0">
            <a:spAutoFit/>
          </a:bodyPr>
          <a:lstStyle/>
          <a:p>
            <a:pPr algn="ctr">
              <a:lnSpc>
                <a:spcPts val="2800"/>
              </a:lnSpc>
            </a:pPr>
            <a:r>
              <a:rPr lang="en-US" sz="2000">
                <a:solidFill>
                  <a:srgbClr val="000000"/>
                </a:solidFill>
                <a:latin typeface="Open Sans 1"/>
                <a:ea typeface="Open Sans 1"/>
                <a:cs typeface="Open Sans 1"/>
                <a:sym typeface="Open Sans 1"/>
              </a:rPr>
              <a:t>Photo by</a:t>
            </a:r>
            <a:r>
              <a:rPr lang="en-US" sz="2000">
                <a:solidFill>
                  <a:srgbClr val="000000"/>
                </a:solidFill>
                <a:latin typeface="Open Sans 1"/>
                <a:ea typeface="Open Sans 1"/>
                <a:cs typeface="Open Sans 1"/>
                <a:sym typeface="Open Sans 1"/>
              </a:rPr>
              <a:t> </a:t>
            </a:r>
            <a:r>
              <a:rPr lang="en-US" b="true" sz="2000" u="sng">
                <a:solidFill>
                  <a:srgbClr val="000000"/>
                </a:solidFill>
                <a:latin typeface="Open Sans 1 Bold"/>
                <a:ea typeface="Open Sans 1 Bold"/>
                <a:cs typeface="Open Sans 1 Bold"/>
                <a:sym typeface="Open Sans 1 Bold"/>
                <a:hlinkClick r:id="rId4" tooltip="https://unsplash.com/@christine_siracusa?utm_content=creditCopyText&amp;utm_medium=referral&amp;utm_source=unsplash"/>
              </a:rPr>
              <a:t>Christine Siracusa</a:t>
            </a:r>
            <a:r>
              <a:rPr lang="en-US" sz="2000">
                <a:solidFill>
                  <a:srgbClr val="000000"/>
                </a:solidFill>
                <a:latin typeface="Open Sans 1"/>
                <a:ea typeface="Open Sans 1"/>
                <a:cs typeface="Open Sans 1"/>
                <a:sym typeface="Open Sans 1"/>
              </a:rPr>
              <a:t> </a:t>
            </a:r>
            <a:r>
              <a:rPr lang="en-US" sz="2000">
                <a:solidFill>
                  <a:srgbClr val="000000"/>
                </a:solidFill>
                <a:latin typeface="Open Sans 1"/>
                <a:ea typeface="Open Sans 1"/>
                <a:cs typeface="Open Sans 1"/>
                <a:sym typeface="Open Sans 1"/>
              </a:rPr>
              <a:t>on </a:t>
            </a:r>
            <a:r>
              <a:rPr lang="en-US" b="true" sz="2000" u="sng">
                <a:solidFill>
                  <a:srgbClr val="000000"/>
                </a:solidFill>
                <a:latin typeface="Open Sans 1 Bold"/>
                <a:ea typeface="Open Sans 1 Bold"/>
                <a:cs typeface="Open Sans 1 Bold"/>
                <a:sym typeface="Open Sans 1 Bold"/>
                <a:hlinkClick r:id="rId5" tooltip="https://unsplash.com/photos/green-fruit-ErMaQGihZvI?utm_content=creditCopyText&amp;utm_medium=referral&amp;utm_source=unsplash"/>
              </a:rPr>
              <a:t>Unsplash</a:t>
            </a:r>
          </a:p>
        </p:txBody>
      </p:sp>
      <p:sp>
        <p:nvSpPr>
          <p:cNvPr name="TextBox 8" id="8"/>
          <p:cNvSpPr txBox="true"/>
          <p:nvPr/>
        </p:nvSpPr>
        <p:spPr>
          <a:xfrm rot="-5400000">
            <a:off x="-3353448" y="4478339"/>
            <a:ext cx="10169678" cy="1443482"/>
          </a:xfrm>
          <a:prstGeom prst="rect">
            <a:avLst/>
          </a:prstGeom>
        </p:spPr>
        <p:txBody>
          <a:bodyPr anchor="t" rtlCol="false" tIns="0" lIns="0" bIns="0" rIns="0">
            <a:spAutoFit/>
          </a:bodyPr>
          <a:lstStyle/>
          <a:p>
            <a:pPr algn="ctr">
              <a:lnSpc>
                <a:spcPts val="5704"/>
              </a:lnSpc>
            </a:pPr>
            <a:r>
              <a:rPr lang="ar-EG" b="true" sz="4600">
                <a:solidFill>
                  <a:srgbClr val="7C0086"/>
                </a:solidFill>
                <a:latin typeface="Canva Sans Bold"/>
                <a:ea typeface="Canva Sans Bold"/>
                <a:cs typeface="Canva Sans Bold"/>
                <a:sym typeface="Canva Sans Bold"/>
                <a:rtl val="true"/>
              </a:rPr>
              <a:t>المقدمة المثيرة للاهتمام</a:t>
            </a:r>
            <a:r>
              <a:rPr lang="en-US" b="true" sz="4600">
                <a:solidFill>
                  <a:srgbClr val="7C0086"/>
                </a:solidFill>
                <a:latin typeface="Canva Sans Bold"/>
                <a:ea typeface="Canva Sans Bold"/>
                <a:cs typeface="Canva Sans Bold"/>
                <a:sym typeface="Canva Sans Bold"/>
              </a:rPr>
              <a:t> (FOREGROUND INTEREST)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3325091" y="0"/>
            <a:ext cx="14962909" cy="10267555"/>
          </a:xfrm>
          <a:custGeom>
            <a:avLst/>
            <a:gdLst/>
            <a:ahLst/>
            <a:cxnLst/>
            <a:rect r="r" b="b" t="t" l="l"/>
            <a:pathLst>
              <a:path h="10267555" w="14962909">
                <a:moveTo>
                  <a:pt x="0" y="0"/>
                </a:moveTo>
                <a:lnTo>
                  <a:pt x="14962909" y="0"/>
                </a:lnTo>
                <a:lnTo>
                  <a:pt x="14962909" y="10267555"/>
                </a:lnTo>
                <a:lnTo>
                  <a:pt x="0" y="10267555"/>
                </a:lnTo>
                <a:lnTo>
                  <a:pt x="0" y="0"/>
                </a:lnTo>
                <a:close/>
              </a:path>
            </a:pathLst>
          </a:custGeom>
          <a:blipFill>
            <a:blip r:embed="rId3"/>
            <a:stretch>
              <a:fillRect l="-2930" t="0" r="0" b="0"/>
            </a:stretch>
          </a:blipFill>
          <a:ln w="114300" cap="sq">
            <a:solidFill>
              <a:srgbClr val="6397A7"/>
            </a:solidFill>
            <a:prstDash val="solid"/>
            <a:miter/>
          </a:ln>
        </p:spPr>
      </p:sp>
      <p:grpSp>
        <p:nvGrpSpPr>
          <p:cNvPr name="Group 4" id="4"/>
          <p:cNvGrpSpPr/>
          <p:nvPr/>
        </p:nvGrpSpPr>
        <p:grpSpPr>
          <a:xfrm rot="0">
            <a:off x="-42487" y="0"/>
            <a:ext cx="3367578" cy="10400160"/>
            <a:chOff x="0" y="0"/>
            <a:chExt cx="886934" cy="2739137"/>
          </a:xfrm>
        </p:grpSpPr>
        <p:sp>
          <p:nvSpPr>
            <p:cNvPr name="Freeform 5" id="5"/>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6" id="6"/>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TextBox 7" id="7"/>
          <p:cNvSpPr txBox="true"/>
          <p:nvPr/>
        </p:nvSpPr>
        <p:spPr>
          <a:xfrm rot="0">
            <a:off x="268919" y="9362482"/>
            <a:ext cx="2960964" cy="727710"/>
          </a:xfrm>
          <a:prstGeom prst="rect">
            <a:avLst/>
          </a:prstGeom>
        </p:spPr>
        <p:txBody>
          <a:bodyPr anchor="t" rtlCol="false" tIns="0" lIns="0" bIns="0" rIns="0">
            <a:spAutoFit/>
          </a:bodyPr>
          <a:lstStyle/>
          <a:p>
            <a:pPr algn="ctr">
              <a:lnSpc>
                <a:spcPts val="2940"/>
              </a:lnSpc>
            </a:pPr>
            <a:r>
              <a:rPr lang="en-US" sz="2100">
                <a:solidFill>
                  <a:srgbClr val="000000"/>
                </a:solidFill>
                <a:latin typeface="Open Sans 1"/>
                <a:ea typeface="Open Sans 1"/>
                <a:cs typeface="Open Sans 1"/>
                <a:sym typeface="Open Sans 1"/>
              </a:rPr>
              <a:t>Photo by</a:t>
            </a:r>
            <a:r>
              <a:rPr lang="en-US" sz="2100">
                <a:solidFill>
                  <a:srgbClr val="000000"/>
                </a:solidFill>
                <a:latin typeface="Open Sans 1"/>
                <a:ea typeface="Open Sans 1"/>
                <a:cs typeface="Open Sans 1"/>
                <a:sym typeface="Open Sans 1"/>
              </a:rPr>
              <a:t> </a:t>
            </a:r>
            <a:r>
              <a:rPr lang="en-US" b="true" sz="2100" u="sng">
                <a:solidFill>
                  <a:srgbClr val="000000"/>
                </a:solidFill>
                <a:latin typeface="Open Sans 1 Bold"/>
                <a:ea typeface="Open Sans 1 Bold"/>
                <a:cs typeface="Open Sans 1 Bold"/>
                <a:sym typeface="Open Sans 1 Bold"/>
                <a:hlinkClick r:id="rId4" tooltip="https://unsplash.com/@purzlbaum?utm_content=creditCopyText&amp;utm_medium=referral&amp;utm_source=unsplash"/>
              </a:rPr>
              <a:t>Claudio Schwarz</a:t>
            </a:r>
            <a:r>
              <a:rPr lang="en-US" sz="2100">
                <a:solidFill>
                  <a:srgbClr val="000000"/>
                </a:solidFill>
                <a:latin typeface="Open Sans 1"/>
                <a:ea typeface="Open Sans 1"/>
                <a:cs typeface="Open Sans 1"/>
                <a:sym typeface="Open Sans 1"/>
              </a:rPr>
              <a:t> </a:t>
            </a:r>
            <a:r>
              <a:rPr lang="en-US" sz="2100">
                <a:solidFill>
                  <a:srgbClr val="000000"/>
                </a:solidFill>
                <a:latin typeface="Open Sans 1"/>
                <a:ea typeface="Open Sans 1"/>
                <a:cs typeface="Open Sans 1"/>
                <a:sym typeface="Open Sans 1"/>
              </a:rPr>
              <a:t>on </a:t>
            </a:r>
            <a:r>
              <a:rPr lang="en-US" b="true" sz="2100" u="sng">
                <a:solidFill>
                  <a:srgbClr val="000000"/>
                </a:solidFill>
                <a:latin typeface="Open Sans 1 Bold"/>
                <a:ea typeface="Open Sans 1 Bold"/>
                <a:cs typeface="Open Sans 1 Bold"/>
                <a:sym typeface="Open Sans 1 Bold"/>
                <a:hlinkClick r:id="rId5" tooltip="https://unsplash.com/photos/red-white-and-blue-umbrella-g6-KkK2MuAE?utm_content=creditCopyText&amp;utm_medium=referral&amp;utm_source=unsplash"/>
              </a:rPr>
              <a:t>Unsplash</a:t>
            </a:r>
          </a:p>
        </p:txBody>
      </p:sp>
      <p:sp>
        <p:nvSpPr>
          <p:cNvPr name="TextBox 8" id="8"/>
          <p:cNvSpPr txBox="true"/>
          <p:nvPr/>
        </p:nvSpPr>
        <p:spPr>
          <a:xfrm rot="-5400000">
            <a:off x="-2077496" y="4695564"/>
            <a:ext cx="7409019" cy="876427"/>
          </a:xfrm>
          <a:prstGeom prst="rect">
            <a:avLst/>
          </a:prstGeom>
        </p:spPr>
        <p:txBody>
          <a:bodyPr anchor="t" rtlCol="false" tIns="0" lIns="0" bIns="0" rIns="0">
            <a:spAutoFit/>
          </a:bodyPr>
          <a:lstStyle/>
          <a:p>
            <a:pPr algn="ctr">
              <a:lnSpc>
                <a:spcPts val="6944"/>
              </a:lnSpc>
            </a:pPr>
            <a:r>
              <a:rPr lang="ar-EG" b="true" sz="5600">
                <a:solidFill>
                  <a:srgbClr val="7C0086"/>
                </a:solidFill>
                <a:latin typeface="Canva Sans Bold"/>
                <a:ea typeface="Canva Sans Bold"/>
                <a:cs typeface="Canva Sans Bold"/>
                <a:sym typeface="Canva Sans Bold"/>
                <a:rtl val="true"/>
              </a:rPr>
              <a:t>النمط</a:t>
            </a:r>
            <a:r>
              <a:rPr lang="en-US" b="true" sz="5600">
                <a:solidFill>
                  <a:srgbClr val="7C0086"/>
                </a:solidFill>
                <a:latin typeface="Canva Sans Bold"/>
                <a:ea typeface="Canva Sans Bold"/>
                <a:cs typeface="Canva Sans Bold"/>
                <a:sym typeface="Canva Sans Bold"/>
              </a:rPr>
              <a:t> (PATTERNS)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true" rot="-2582957">
            <a:off x="4571965" y="6074308"/>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320094" y="-547187"/>
            <a:ext cx="10730792" cy="10730792"/>
            <a:chOff x="0" y="0"/>
            <a:chExt cx="12700000" cy="12700000"/>
          </a:xfrm>
        </p:grpSpPr>
        <p:sp>
          <p:nvSpPr>
            <p:cNvPr name="Freeform 5" id="5"/>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l="0" t="-3869" r="0" b="-3869"/>
              </a:stretch>
            </a:blipFill>
          </p:spPr>
        </p:sp>
      </p:grpSp>
      <p:sp>
        <p:nvSpPr>
          <p:cNvPr name="TextBox 6" id="6"/>
          <p:cNvSpPr txBox="true"/>
          <p:nvPr/>
        </p:nvSpPr>
        <p:spPr>
          <a:xfrm rot="0">
            <a:off x="358827" y="3926255"/>
            <a:ext cx="7855939" cy="2235708"/>
          </a:xfrm>
          <a:prstGeom prst="rect">
            <a:avLst/>
          </a:prstGeom>
        </p:spPr>
        <p:txBody>
          <a:bodyPr anchor="t" rtlCol="false" tIns="0" lIns="0" bIns="0" rIns="0">
            <a:spAutoFit/>
          </a:bodyPr>
          <a:lstStyle/>
          <a:p>
            <a:pPr algn="ctr">
              <a:lnSpc>
                <a:spcPts val="8901"/>
              </a:lnSpc>
            </a:pPr>
            <a:r>
              <a:rPr lang="ar-EG" b="true" sz="6900">
                <a:solidFill>
                  <a:srgbClr val="7C0086"/>
                </a:solidFill>
                <a:latin typeface="Canva Sans Bold"/>
                <a:ea typeface="Canva Sans Bold"/>
                <a:cs typeface="Canva Sans Bold"/>
                <a:sym typeface="Canva Sans Bold"/>
                <a:rtl val="true"/>
              </a:rPr>
              <a:t>أساسيات الكاميرا: الإضاءة</a:t>
            </a:r>
          </a:p>
        </p:txBody>
      </p:sp>
      <p:sp>
        <p:nvSpPr>
          <p:cNvPr name="TextBox 7" id="7"/>
          <p:cNvSpPr txBox="true"/>
          <p:nvPr/>
        </p:nvSpPr>
        <p:spPr>
          <a:xfrm rot="0">
            <a:off x="5333010" y="2983723"/>
            <a:ext cx="5763511" cy="485775"/>
          </a:xfrm>
          <a:prstGeom prst="rect">
            <a:avLst/>
          </a:prstGeom>
        </p:spPr>
        <p:txBody>
          <a:bodyPr anchor="t" rtlCol="false" tIns="0" lIns="0" bIns="0" rIns="0">
            <a:spAutoFit/>
          </a:bodyPr>
          <a:lstStyle/>
          <a:p>
            <a:pPr algn="l" marL="0" indent="0" lvl="0">
              <a:lnSpc>
                <a:spcPts val="3900"/>
              </a:lnSpc>
            </a:pPr>
            <a:r>
              <a:rPr lang="ar-EG" b="true" sz="3000" spc="-89">
                <a:solidFill>
                  <a:srgbClr val="1D1D1F"/>
                </a:solidFill>
                <a:latin typeface="Canva Sans Bold"/>
                <a:ea typeface="Canva Sans Bold"/>
                <a:cs typeface="Canva Sans Bold"/>
                <a:sym typeface="Canva Sans Bold"/>
                <a:rtl val="true"/>
              </a:rPr>
              <a:t>النشاط </a:t>
            </a:r>
            <a:r>
              <a:rPr lang="en-US" b="true" sz="3000" spc="-89">
                <a:solidFill>
                  <a:srgbClr val="1D1D1F"/>
                </a:solidFill>
                <a:latin typeface="Canva Sans Bold"/>
                <a:ea typeface="Canva Sans Bold"/>
                <a:cs typeface="Canva Sans Bold"/>
                <a:sym typeface="Canva Sans Bold"/>
              </a:rPr>
              <a:t>4.3.2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5874671" y="895509"/>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4940432" y="6925161"/>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5419913" y="4229776"/>
            <a:ext cx="1200172"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01</a:t>
            </a:r>
          </a:p>
        </p:txBody>
      </p:sp>
      <p:sp>
        <p:nvSpPr>
          <p:cNvPr name="Freeform 5" id="5"/>
          <p:cNvSpPr/>
          <p:nvPr/>
        </p:nvSpPr>
        <p:spPr>
          <a:xfrm flipH="false" flipV="false" rot="0">
            <a:off x="5085760" y="4161122"/>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5242308" y="7209247"/>
            <a:ext cx="1488373"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02</a:t>
            </a:r>
          </a:p>
        </p:txBody>
      </p:sp>
      <p:sp>
        <p:nvSpPr>
          <p:cNvPr name="Freeform 7" id="7"/>
          <p:cNvSpPr/>
          <p:nvPr/>
        </p:nvSpPr>
        <p:spPr>
          <a:xfrm flipH="false" flipV="false" rot="0">
            <a:off x="14663451" y="7140593"/>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4841056" y="4161122"/>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3089279" y="-3692777"/>
            <a:ext cx="7385554" cy="7385554"/>
          </a:xfrm>
          <a:custGeom>
            <a:avLst/>
            <a:gdLst/>
            <a:ahLst/>
            <a:cxnLst/>
            <a:rect r="r" b="b" t="t" l="l"/>
            <a:pathLst>
              <a:path h="7385554" w="7385554">
                <a:moveTo>
                  <a:pt x="0" y="0"/>
                </a:moveTo>
                <a:lnTo>
                  <a:pt x="7385554" y="0"/>
                </a:lnTo>
                <a:lnTo>
                  <a:pt x="7385554" y="7385554"/>
                </a:lnTo>
                <a:lnTo>
                  <a:pt x="0" y="7385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1977441" y="2260546"/>
            <a:ext cx="4753241" cy="1101726"/>
          </a:xfrm>
          <a:prstGeom prst="rect">
            <a:avLst/>
          </a:prstGeom>
        </p:spPr>
        <p:txBody>
          <a:bodyPr anchor="t" rtlCol="false" tIns="0" lIns="0" bIns="0" rIns="0">
            <a:spAutoFit/>
          </a:bodyPr>
          <a:lstStyle/>
          <a:p>
            <a:pPr algn="r" rtl="true">
              <a:lnSpc>
                <a:spcPts val="9099"/>
              </a:lnSpc>
            </a:pPr>
            <a:r>
              <a:rPr lang="ar-EG" b="true" sz="6499">
                <a:solidFill>
                  <a:srgbClr val="7C0086"/>
                </a:solidFill>
                <a:latin typeface="Canva Sans Bold"/>
                <a:ea typeface="Canva Sans Bold"/>
                <a:cs typeface="Canva Sans Bold"/>
                <a:sym typeface="Canva Sans Bold"/>
                <a:rtl val="true"/>
              </a:rPr>
              <a:t>المحتوى</a:t>
            </a:r>
          </a:p>
        </p:txBody>
      </p:sp>
      <p:sp>
        <p:nvSpPr>
          <p:cNvPr name="TextBox 11" id="11"/>
          <p:cNvSpPr txBox="true"/>
          <p:nvPr/>
        </p:nvSpPr>
        <p:spPr>
          <a:xfrm rot="0">
            <a:off x="603498" y="5268071"/>
            <a:ext cx="6404164" cy="1476375"/>
          </a:xfrm>
          <a:prstGeom prst="rect">
            <a:avLst/>
          </a:prstGeom>
        </p:spPr>
        <p:txBody>
          <a:bodyPr anchor="t" rtlCol="false" tIns="0" lIns="0" bIns="0" rIns="0">
            <a:spAutoFit/>
          </a:bodyPr>
          <a:lstStyle/>
          <a:p>
            <a:pPr algn="r" rtl="true">
              <a:lnSpc>
                <a:spcPts val="3900"/>
              </a:lnSpc>
            </a:pPr>
            <a:r>
              <a:rPr lang="ar-EG" b="true" sz="3000" spc="-89">
                <a:solidFill>
                  <a:srgbClr val="7C0086"/>
                </a:solidFill>
                <a:latin typeface="Canva Sans Bold"/>
                <a:ea typeface="Canva Sans Bold"/>
                <a:cs typeface="Canva Sans Bold"/>
                <a:sym typeface="Canva Sans Bold"/>
                <a:rtl val="true"/>
              </a:rPr>
              <a:t>تقنيات التكوين (</a:t>
            </a:r>
            <a:r>
              <a:rPr lang="en-US" b="true" sz="3000" spc="-89">
                <a:solidFill>
                  <a:srgbClr val="7C0086"/>
                </a:solidFill>
                <a:latin typeface="Canva Sans Bold"/>
                <a:ea typeface="Canva Sans Bold"/>
                <a:cs typeface="Canva Sans Bold"/>
                <a:sym typeface="Canva Sans Bold"/>
              </a:rPr>
              <a:t>COMPOSITION</a:t>
            </a:r>
            <a:r>
              <a:rPr lang="ar-EG" b="true" sz="3000" spc="-89">
                <a:solidFill>
                  <a:srgbClr val="7C0086"/>
                </a:solidFill>
                <a:latin typeface="Canva Sans Bold"/>
                <a:ea typeface="Canva Sans Bold"/>
                <a:cs typeface="Canva Sans Bold"/>
                <a:sym typeface="Canva Sans Bold"/>
                <a:rtl val="true"/>
              </a:rPr>
              <a:t>)، الإضاءة وتسجيل الصوت لإنشاء محتوى عالي الجودة.</a:t>
            </a:r>
          </a:p>
        </p:txBody>
      </p:sp>
      <p:sp>
        <p:nvSpPr>
          <p:cNvPr name="TextBox 12" id="12"/>
          <p:cNvSpPr txBox="true"/>
          <p:nvPr/>
        </p:nvSpPr>
        <p:spPr>
          <a:xfrm rot="0">
            <a:off x="1442014" y="8537125"/>
            <a:ext cx="5422774" cy="981075"/>
          </a:xfrm>
          <a:prstGeom prst="rect">
            <a:avLst/>
          </a:prstGeom>
        </p:spPr>
        <p:txBody>
          <a:bodyPr anchor="t" rtlCol="false" tIns="0" lIns="0" bIns="0" rIns="0">
            <a:spAutoFit/>
          </a:bodyPr>
          <a:lstStyle/>
          <a:p>
            <a:pPr algn="r" rtl="true">
              <a:lnSpc>
                <a:spcPts val="3900"/>
              </a:lnSpc>
            </a:pPr>
            <a:r>
              <a:rPr lang="ar-EG" b="true" sz="3000" spc="-89">
                <a:solidFill>
                  <a:srgbClr val="7C0086"/>
                </a:solidFill>
                <a:latin typeface="Canva Sans Bold"/>
                <a:ea typeface="Canva Sans Bold"/>
                <a:cs typeface="Canva Sans Bold"/>
                <a:sym typeface="Canva Sans Bold"/>
                <a:rtl val="true"/>
              </a:rPr>
              <a:t>رؤى حول استراتيجيات المحتوى.</a:t>
            </a:r>
          </a:p>
          <a:p>
            <a:pPr algn="r" rtl="true">
              <a:lnSpc>
                <a:spcPts val="3900"/>
              </a:lnSpc>
            </a:pPr>
          </a:p>
        </p:txBody>
      </p:sp>
      <p:sp>
        <p:nvSpPr>
          <p:cNvPr name="TextBox 13" id="13"/>
          <p:cNvSpPr txBox="true"/>
          <p:nvPr/>
        </p:nvSpPr>
        <p:spPr>
          <a:xfrm rot="0">
            <a:off x="5664616" y="4229776"/>
            <a:ext cx="1200172" cy="1057275"/>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Helveticish Bold"/>
                <a:ea typeface="Helveticish Bold"/>
                <a:cs typeface="Helveticish Bold"/>
                <a:sym typeface="Helveticish Bold"/>
              </a:rPr>
              <a:t>03</a:t>
            </a:r>
          </a:p>
        </p:txBody>
      </p:sp>
      <p:sp>
        <p:nvSpPr>
          <p:cNvPr name="TextBox 14" id="14"/>
          <p:cNvSpPr txBox="true"/>
          <p:nvPr/>
        </p:nvSpPr>
        <p:spPr>
          <a:xfrm rot="0">
            <a:off x="9953502" y="5620496"/>
            <a:ext cx="6777180" cy="981075"/>
          </a:xfrm>
          <a:prstGeom prst="rect">
            <a:avLst/>
          </a:prstGeom>
        </p:spPr>
        <p:txBody>
          <a:bodyPr anchor="t" rtlCol="false" tIns="0" lIns="0" bIns="0" rIns="0">
            <a:spAutoFit/>
          </a:bodyPr>
          <a:lstStyle/>
          <a:p>
            <a:pPr algn="r" rtl="true">
              <a:lnSpc>
                <a:spcPts val="3900"/>
              </a:lnSpc>
            </a:pPr>
            <a:r>
              <a:rPr lang="ar-EG" b="true" sz="3000" spc="-89">
                <a:solidFill>
                  <a:srgbClr val="7C0086"/>
                </a:solidFill>
                <a:latin typeface="Canva Sans Bold"/>
                <a:ea typeface="Canva Sans Bold"/>
                <a:cs typeface="Canva Sans Bold"/>
                <a:sym typeface="Canva Sans Bold"/>
                <a:rtl val="true"/>
              </a:rPr>
              <a:t>أهمية السرد البصري عند إنشاء محتوى على وسائل التواصل الاجتماعي.</a:t>
            </a:r>
          </a:p>
        </p:txBody>
      </p:sp>
      <p:sp>
        <p:nvSpPr>
          <p:cNvPr name="TextBox 15" id="15"/>
          <p:cNvSpPr txBox="true"/>
          <p:nvPr/>
        </p:nvSpPr>
        <p:spPr>
          <a:xfrm rot="0">
            <a:off x="5519289" y="6993815"/>
            <a:ext cx="1200172" cy="1057275"/>
          </a:xfrm>
          <a:prstGeom prst="rect">
            <a:avLst/>
          </a:prstGeom>
        </p:spPr>
        <p:txBody>
          <a:bodyPr anchor="t" rtlCol="false" tIns="0" lIns="0" bIns="0" rIns="0">
            <a:spAutoFit/>
          </a:bodyPr>
          <a:lstStyle/>
          <a:p>
            <a:pPr algn="r" rtl="true" marL="0" indent="0" lvl="0">
              <a:lnSpc>
                <a:spcPts val="8400"/>
              </a:lnSpc>
            </a:pPr>
            <a:r>
              <a:rPr lang="en-US" b="true" sz="6000" spc="-120">
                <a:solidFill>
                  <a:srgbClr val="FD1C62"/>
                </a:solidFill>
                <a:latin typeface="Helveticish Bold"/>
                <a:ea typeface="Helveticish Bold"/>
                <a:cs typeface="Helveticish Bold"/>
                <a:sym typeface="Helveticish Bold"/>
              </a:rPr>
              <a:t>04</a:t>
            </a:r>
          </a:p>
        </p:txBody>
      </p:sp>
      <p:sp>
        <p:nvSpPr>
          <p:cNvPr name="TextBox 16" id="16"/>
          <p:cNvSpPr txBox="true"/>
          <p:nvPr/>
        </p:nvSpPr>
        <p:spPr>
          <a:xfrm rot="0">
            <a:off x="11307907" y="8352507"/>
            <a:ext cx="5422774" cy="1476375"/>
          </a:xfrm>
          <a:prstGeom prst="rect">
            <a:avLst/>
          </a:prstGeom>
        </p:spPr>
        <p:txBody>
          <a:bodyPr anchor="t" rtlCol="false" tIns="0" lIns="0" bIns="0" rIns="0">
            <a:spAutoFit/>
          </a:bodyPr>
          <a:lstStyle/>
          <a:p>
            <a:pPr algn="r" rtl="true">
              <a:lnSpc>
                <a:spcPts val="3900"/>
              </a:lnSpc>
            </a:pPr>
            <a:r>
              <a:rPr lang="ar-EG" b="true" sz="3000" spc="-89">
                <a:solidFill>
                  <a:srgbClr val="7C0086"/>
                </a:solidFill>
                <a:latin typeface="Canva Sans Bold"/>
                <a:ea typeface="Canva Sans Bold"/>
                <a:cs typeface="Canva Sans Bold"/>
                <a:sym typeface="Canva Sans Bold"/>
                <a:rtl val="true"/>
              </a:rPr>
              <a:t>تقنيات التصوير الفوتوغرافي وتصوير الفيديو الأساسية باستخدام الهواتف الذكية.</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864344" y="1960020"/>
            <a:ext cx="9894709" cy="7423333"/>
          </a:xfrm>
          <a:custGeom>
            <a:avLst/>
            <a:gdLst/>
            <a:ahLst/>
            <a:cxnLst/>
            <a:rect r="r" b="b" t="t" l="l"/>
            <a:pathLst>
              <a:path h="7423333" w="9894709">
                <a:moveTo>
                  <a:pt x="0" y="0"/>
                </a:moveTo>
                <a:lnTo>
                  <a:pt x="9894709" y="0"/>
                </a:lnTo>
                <a:lnTo>
                  <a:pt x="9894709" y="7423333"/>
                </a:lnTo>
                <a:lnTo>
                  <a:pt x="0" y="7423333"/>
                </a:lnTo>
                <a:lnTo>
                  <a:pt x="0" y="0"/>
                </a:lnTo>
                <a:close/>
              </a:path>
            </a:pathLst>
          </a:custGeom>
          <a:blipFill>
            <a:blip r:embed="rId3"/>
            <a:stretch>
              <a:fillRect l="-5161" t="0" r="-7373" b="0"/>
            </a:stretch>
          </a:blipFill>
          <a:ln w="114300" cap="sq">
            <a:solidFill>
              <a:srgbClr val="FFBD59"/>
            </a:solidFill>
            <a:prstDash val="solid"/>
            <a:miter/>
          </a:ln>
        </p:spPr>
      </p:sp>
      <p:grpSp>
        <p:nvGrpSpPr>
          <p:cNvPr name="Group 4" id="4"/>
          <p:cNvGrpSpPr/>
          <p:nvPr/>
        </p:nvGrpSpPr>
        <p:grpSpPr>
          <a:xfrm rot="0">
            <a:off x="8876261" y="8893334"/>
            <a:ext cx="7870874" cy="980037"/>
            <a:chOff x="0" y="0"/>
            <a:chExt cx="2072987" cy="258117"/>
          </a:xfrm>
        </p:grpSpPr>
        <p:sp>
          <p:nvSpPr>
            <p:cNvPr name="Freeform 5" id="5"/>
            <p:cNvSpPr/>
            <p:nvPr/>
          </p:nvSpPr>
          <p:spPr>
            <a:xfrm flipH="false" flipV="false" rot="0">
              <a:off x="0" y="0"/>
              <a:ext cx="2072987" cy="258117"/>
            </a:xfrm>
            <a:custGeom>
              <a:avLst/>
              <a:gdLst/>
              <a:ahLst/>
              <a:cxnLst/>
              <a:rect r="r" b="b" t="t" l="l"/>
              <a:pathLst>
                <a:path h="258117" w="2072987">
                  <a:moveTo>
                    <a:pt x="71804" y="0"/>
                  </a:moveTo>
                  <a:lnTo>
                    <a:pt x="2001183" y="0"/>
                  </a:lnTo>
                  <a:cubicBezTo>
                    <a:pt x="2020227" y="0"/>
                    <a:pt x="2038491" y="7565"/>
                    <a:pt x="2051957" y="21031"/>
                  </a:cubicBezTo>
                  <a:cubicBezTo>
                    <a:pt x="2065422" y="34497"/>
                    <a:pt x="2072987" y="52760"/>
                    <a:pt x="2072987" y="71804"/>
                  </a:cubicBezTo>
                  <a:lnTo>
                    <a:pt x="2072987" y="186313"/>
                  </a:lnTo>
                  <a:cubicBezTo>
                    <a:pt x="2072987" y="205356"/>
                    <a:pt x="2065422" y="223620"/>
                    <a:pt x="2051957" y="237086"/>
                  </a:cubicBezTo>
                  <a:cubicBezTo>
                    <a:pt x="2038491" y="250552"/>
                    <a:pt x="2020227" y="258117"/>
                    <a:pt x="2001183" y="258117"/>
                  </a:cubicBezTo>
                  <a:lnTo>
                    <a:pt x="71804" y="258117"/>
                  </a:lnTo>
                  <a:cubicBezTo>
                    <a:pt x="52760" y="258117"/>
                    <a:pt x="34497" y="250552"/>
                    <a:pt x="21031" y="237086"/>
                  </a:cubicBezTo>
                  <a:cubicBezTo>
                    <a:pt x="7565" y="223620"/>
                    <a:pt x="0" y="205356"/>
                    <a:pt x="0" y="186313"/>
                  </a:cubicBezTo>
                  <a:lnTo>
                    <a:pt x="0" y="71804"/>
                  </a:lnTo>
                  <a:cubicBezTo>
                    <a:pt x="0" y="52760"/>
                    <a:pt x="7565" y="34497"/>
                    <a:pt x="21031" y="21031"/>
                  </a:cubicBezTo>
                  <a:cubicBezTo>
                    <a:pt x="34497" y="7565"/>
                    <a:pt x="52760" y="0"/>
                    <a:pt x="71804" y="0"/>
                  </a:cubicBezTo>
                  <a:close/>
                </a:path>
              </a:pathLst>
            </a:custGeom>
            <a:solidFill>
              <a:srgbClr val="FFBD59"/>
            </a:solidFill>
          </p:spPr>
        </p:sp>
        <p:sp>
          <p:nvSpPr>
            <p:cNvPr name="TextBox 6" id="6"/>
            <p:cNvSpPr txBox="true"/>
            <p:nvPr/>
          </p:nvSpPr>
          <p:spPr>
            <a:xfrm>
              <a:off x="0" y="0"/>
              <a:ext cx="2072987" cy="258117"/>
            </a:xfrm>
            <a:prstGeom prst="rect">
              <a:avLst/>
            </a:prstGeom>
          </p:spPr>
          <p:txBody>
            <a:bodyPr anchor="ctr" rtlCol="false" tIns="50800" lIns="50800" bIns="50800" rIns="50800"/>
            <a:lstStyle/>
            <a:p>
              <a:pPr algn="ctr">
                <a:lnSpc>
                  <a:spcPts val="2879"/>
                </a:lnSpc>
              </a:pPr>
            </a:p>
          </p:txBody>
        </p:sp>
      </p:grpSp>
      <p:sp>
        <p:nvSpPr>
          <p:cNvPr name="TextBox 7" id="7"/>
          <p:cNvSpPr txBox="true"/>
          <p:nvPr/>
        </p:nvSpPr>
        <p:spPr>
          <a:xfrm rot="0">
            <a:off x="9105779" y="9097603"/>
            <a:ext cx="7411839" cy="464820"/>
          </a:xfrm>
          <a:prstGeom prst="rect">
            <a:avLst/>
          </a:prstGeom>
        </p:spPr>
        <p:txBody>
          <a:bodyPr anchor="t" rtlCol="false" tIns="0" lIns="0" bIns="0" rIns="0">
            <a:spAutoFit/>
          </a:bodyPr>
          <a:lstStyle/>
          <a:p>
            <a:pPr algn="ctr" rtl="true">
              <a:lnSpc>
                <a:spcPts val="3780"/>
              </a:lnSpc>
            </a:pPr>
            <a:r>
              <a:rPr lang="ar-EG" b="true" sz="2700" u="sng">
                <a:solidFill>
                  <a:srgbClr val="000000"/>
                </a:solidFill>
                <a:latin typeface="Canva Sans Bold"/>
                <a:ea typeface="Canva Sans Bold"/>
                <a:cs typeface="Canva Sans Bold"/>
                <a:sym typeface="Canva Sans Bold"/>
                <a:hlinkClick r:id="rId4" tooltip="https://www.youtube.com/watch?v=T6fnHEvLyAE"/>
                <a:rtl val="true"/>
              </a:rPr>
              <a:t>كيف تبني صندوق إضاءة (</a:t>
            </a:r>
            <a:r>
              <a:rPr lang="en-US" b="true" sz="2700" u="sng">
                <a:solidFill>
                  <a:srgbClr val="000000"/>
                </a:solidFill>
                <a:latin typeface="Canva Sans Bold"/>
                <a:ea typeface="Canva Sans Bold"/>
                <a:cs typeface="Canva Sans Bold"/>
                <a:sym typeface="Canva Sans Bold"/>
                <a:hlinkClick r:id="rId5" tooltip="https://www.youtube.com/watch?v=T6fnHEvLyAE"/>
              </a:rPr>
              <a:t>Lightbox</a:t>
            </a:r>
            <a:r>
              <a:rPr lang="ar-EG" b="true" sz="2700" u="sng">
                <a:solidFill>
                  <a:srgbClr val="000000"/>
                </a:solidFill>
                <a:latin typeface="Canva Sans Bold"/>
                <a:ea typeface="Canva Sans Bold"/>
                <a:cs typeface="Canva Sans Bold"/>
                <a:sym typeface="Canva Sans Bold"/>
                <a:hlinkClick r:id="rId6" tooltip="https://www.youtube.com/watch?v=T6fnHEvLyAE"/>
                <a:rtl val="true"/>
              </a:rPr>
              <a:t>) منزلي الصنع؟</a:t>
            </a:r>
          </a:p>
        </p:txBody>
      </p:sp>
      <p:sp>
        <p:nvSpPr>
          <p:cNvPr name="TextBox 8" id="8"/>
          <p:cNvSpPr txBox="true"/>
          <p:nvPr/>
        </p:nvSpPr>
        <p:spPr>
          <a:xfrm rot="0">
            <a:off x="268919" y="2074320"/>
            <a:ext cx="7141439" cy="818391"/>
          </a:xfrm>
          <a:prstGeom prst="rect">
            <a:avLst/>
          </a:prstGeom>
        </p:spPr>
        <p:txBody>
          <a:bodyPr anchor="t" rtlCol="false" tIns="0" lIns="0" bIns="0" rIns="0">
            <a:spAutoFit/>
          </a:bodyPr>
          <a:lstStyle/>
          <a:p>
            <a:pPr algn="r" rtl="true">
              <a:lnSpc>
                <a:spcPts val="6965"/>
              </a:lnSpc>
            </a:pPr>
            <a:r>
              <a:rPr lang="ar-EG" b="true" sz="4299">
                <a:solidFill>
                  <a:srgbClr val="7C0086"/>
                </a:solidFill>
                <a:latin typeface="Canva Sans Bold"/>
                <a:ea typeface="Canva Sans Bold"/>
                <a:cs typeface="Canva Sans Bold"/>
                <a:sym typeface="Canva Sans Bold"/>
                <a:rtl val="true"/>
              </a:rPr>
              <a:t>نصائح عملية</a:t>
            </a:r>
          </a:p>
        </p:txBody>
      </p:sp>
      <p:sp>
        <p:nvSpPr>
          <p:cNvPr name="AutoShape 9" id="9"/>
          <p:cNvSpPr/>
          <p:nvPr/>
        </p:nvSpPr>
        <p:spPr>
          <a:xfrm>
            <a:off x="-95917" y="3339243"/>
            <a:ext cx="7506275" cy="0"/>
          </a:xfrm>
          <a:prstGeom prst="line">
            <a:avLst/>
          </a:prstGeom>
          <a:ln cap="rnd" w="57150">
            <a:solidFill>
              <a:srgbClr val="227C9D"/>
            </a:solidFill>
            <a:prstDash val="sysDot"/>
            <a:headEnd type="none" len="sm" w="sm"/>
            <a:tailEnd type="none" len="sm" w="sm"/>
          </a:ln>
        </p:spPr>
      </p:sp>
      <p:pic>
        <p:nvPicPr>
          <p:cNvPr name="Picture 10" id="10"/>
          <p:cNvPicPr>
            <a:picLocks noChangeAspect="true"/>
          </p:cNvPicPr>
          <p:nvPr/>
        </p:nvPicPr>
        <p:blipFill>
          <a:blip r:embed="rId7"/>
          <a:srcRect l="0" t="0" r="0" b="0"/>
          <a:stretch>
            <a:fillRect/>
          </a:stretch>
        </p:blipFill>
        <p:spPr>
          <a:xfrm flipH="false" flipV="false" rot="0">
            <a:off x="11916076" y="7428209"/>
            <a:ext cx="1791245" cy="1209090"/>
          </a:xfrm>
          <a:prstGeom prst="rect">
            <a:avLst/>
          </a:prstGeom>
          <a:ln cap="sq">
            <a:noFill/>
            <a:prstDash val="solid"/>
          </a:ln>
        </p:spPr>
      </p:pic>
      <p:sp>
        <p:nvSpPr>
          <p:cNvPr name="TextBox 11" id="11"/>
          <p:cNvSpPr txBox="true"/>
          <p:nvPr/>
        </p:nvSpPr>
        <p:spPr>
          <a:xfrm rot="0">
            <a:off x="74421" y="3729768"/>
            <a:ext cx="7276302" cy="3191510"/>
          </a:xfrm>
          <a:prstGeom prst="rect">
            <a:avLst/>
          </a:prstGeom>
        </p:spPr>
        <p:txBody>
          <a:bodyPr anchor="t" rtlCol="false" tIns="0" lIns="0" bIns="0" rIns="0">
            <a:spAutoFit/>
          </a:bodyPr>
          <a:lstStyle/>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ضع</a:t>
            </a:r>
            <a:r>
              <a:rPr lang="ar-EG" sz="2599">
                <a:solidFill>
                  <a:srgbClr val="7C0086"/>
                </a:solidFill>
                <a:latin typeface="Canva Sans"/>
                <a:ea typeface="Canva Sans"/>
                <a:cs typeface="Canva Sans"/>
                <a:sym typeface="Canva Sans"/>
                <a:rtl val="true"/>
              </a:rPr>
              <a:t> العنصر بالقرب من النافذة للاستفادة من الضوء الطبيعي الناعم.</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تجنب</a:t>
            </a:r>
            <a:r>
              <a:rPr lang="ar-EG" sz="2599">
                <a:solidFill>
                  <a:srgbClr val="7C0086"/>
                </a:solidFill>
                <a:latin typeface="Canva Sans"/>
                <a:ea typeface="Canva Sans"/>
                <a:cs typeface="Canva Sans"/>
                <a:sym typeface="Canva Sans"/>
                <a:rtl val="true"/>
              </a:rPr>
              <a:t> التصوير تحت ضوء الشمس المباشر في منتصف النهار لأنه ينتج ظلالًا حادة.</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استخدم</a:t>
            </a:r>
            <a:r>
              <a:rPr lang="ar-EG" sz="2599">
                <a:solidFill>
                  <a:srgbClr val="7C0086"/>
                </a:solidFill>
                <a:latin typeface="Canva Sans"/>
                <a:ea typeface="Canva Sans"/>
                <a:cs typeface="Canva Sans"/>
                <a:sym typeface="Canva Sans"/>
                <a:rtl val="true"/>
              </a:rPr>
              <a:t> أدوات بسيطة (ألواح بيضاء، ستائر) لتخفيف أو عكس الضوء.</a:t>
            </a:r>
          </a:p>
          <a:p>
            <a:pPr algn="r" rtl="true">
              <a:lnSpc>
                <a:spcPts val="3639"/>
              </a:lnSpc>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208614" y="0"/>
            <a:ext cx="11079386" cy="10287000"/>
            <a:chOff x="0" y="0"/>
            <a:chExt cx="14772515" cy="13716000"/>
          </a:xfrm>
        </p:grpSpPr>
        <p:pic>
          <p:nvPicPr>
            <p:cNvPr name="Picture 3" id="3"/>
            <p:cNvPicPr>
              <a:picLocks noChangeAspect="true"/>
            </p:cNvPicPr>
            <p:nvPr/>
          </p:nvPicPr>
          <p:blipFill>
            <a:blip r:embed="rId2"/>
            <a:srcRect l="0" t="12026" r="0" b="6205"/>
            <a:stretch>
              <a:fillRect/>
            </a:stretch>
          </p:blipFill>
          <p:spPr>
            <a:xfrm flipH="false" flipV="false">
              <a:off x="0" y="0"/>
              <a:ext cx="14772515" cy="9059333"/>
            </a:xfrm>
            <a:prstGeom prst="rect">
              <a:avLst/>
            </a:prstGeom>
          </p:spPr>
        </p:pic>
        <p:pic>
          <p:nvPicPr>
            <p:cNvPr name="Picture 4" id="4"/>
            <p:cNvPicPr>
              <a:picLocks noChangeAspect="true"/>
            </p:cNvPicPr>
            <p:nvPr/>
          </p:nvPicPr>
          <p:blipFill>
            <a:blip r:embed="rId3"/>
            <a:srcRect l="0" t="3522" r="0" b="3522"/>
            <a:stretch>
              <a:fillRect/>
            </a:stretch>
          </p:blipFill>
          <p:spPr>
            <a:xfrm flipH="false" flipV="false">
              <a:off x="0" y="9186333"/>
              <a:ext cx="7322758" cy="4529667"/>
            </a:xfrm>
            <a:prstGeom prst="rect">
              <a:avLst/>
            </a:prstGeom>
          </p:spPr>
        </p:pic>
        <p:pic>
          <p:nvPicPr>
            <p:cNvPr name="Picture 5" id="5"/>
            <p:cNvPicPr>
              <a:picLocks noChangeAspect="true"/>
            </p:cNvPicPr>
            <p:nvPr/>
          </p:nvPicPr>
          <p:blipFill>
            <a:blip r:embed="rId4"/>
            <a:srcRect l="0" t="34308" r="0" b="19354"/>
            <a:stretch>
              <a:fillRect/>
            </a:stretch>
          </p:blipFill>
          <p:spPr>
            <a:xfrm flipH="false" flipV="false">
              <a:off x="7449758" y="9186333"/>
              <a:ext cx="7322758" cy="4529667"/>
            </a:xfrm>
            <a:prstGeom prst="rect">
              <a:avLst/>
            </a:prstGeom>
          </p:spPr>
        </p:pic>
      </p:grpSp>
      <p:sp>
        <p:nvSpPr>
          <p:cNvPr name="TextBox 6" id="6"/>
          <p:cNvSpPr txBox="true"/>
          <p:nvPr/>
        </p:nvSpPr>
        <p:spPr>
          <a:xfrm rot="0">
            <a:off x="353003" y="96009"/>
            <a:ext cx="6467838" cy="818391"/>
          </a:xfrm>
          <a:prstGeom prst="rect">
            <a:avLst/>
          </a:prstGeom>
        </p:spPr>
        <p:txBody>
          <a:bodyPr anchor="t" rtlCol="false" tIns="0" lIns="0" bIns="0" rIns="0">
            <a:spAutoFit/>
          </a:bodyPr>
          <a:lstStyle/>
          <a:p>
            <a:pPr algn="ctr">
              <a:lnSpc>
                <a:spcPts val="6965"/>
              </a:lnSpc>
              <a:spcBef>
                <a:spcPct val="0"/>
              </a:spcBef>
            </a:pPr>
            <a:r>
              <a:rPr lang="ar-EG" b="true" sz="4299">
                <a:solidFill>
                  <a:srgbClr val="7C0086"/>
                </a:solidFill>
                <a:latin typeface="Canva Sans Bold"/>
                <a:ea typeface="Canva Sans Bold"/>
                <a:cs typeface="Canva Sans Bold"/>
                <a:sym typeface="Canva Sans Bold"/>
                <a:rtl val="true"/>
              </a:rPr>
              <a:t>نصائح</a:t>
            </a:r>
            <a:r>
              <a:rPr lang="ar-EG" b="true" sz="4299" strike="noStrike" u="none">
                <a:solidFill>
                  <a:srgbClr val="7C0086"/>
                </a:solidFill>
                <a:latin typeface="Canva Sans Bold"/>
                <a:ea typeface="Canva Sans Bold"/>
                <a:cs typeface="Canva Sans Bold"/>
                <a:sym typeface="Canva Sans Bold"/>
                <a:rtl val="true"/>
              </a:rPr>
              <a:t> عملية </a:t>
            </a:r>
            <a:r>
              <a:rPr lang="ar-EG" b="true" sz="4299" strike="noStrike" u="none">
                <a:solidFill>
                  <a:srgbClr val="7C0086"/>
                </a:solidFill>
                <a:latin typeface="Canva Sans Bold"/>
                <a:ea typeface="Canva Sans Bold"/>
                <a:cs typeface="Canva Sans Bold"/>
                <a:sym typeface="Canva Sans Bold"/>
                <a:rtl val="true"/>
              </a:rPr>
              <a:t>أساسية</a:t>
            </a:r>
          </a:p>
        </p:txBody>
      </p:sp>
      <p:sp>
        <p:nvSpPr>
          <p:cNvPr name="TextBox 7" id="7"/>
          <p:cNvSpPr txBox="true"/>
          <p:nvPr/>
        </p:nvSpPr>
        <p:spPr>
          <a:xfrm rot="0">
            <a:off x="1088514" y="5519324"/>
            <a:ext cx="4996815" cy="443484"/>
          </a:xfrm>
          <a:prstGeom prst="rect">
            <a:avLst/>
          </a:prstGeom>
        </p:spPr>
        <p:txBody>
          <a:bodyPr anchor="t" rtlCol="false" tIns="0" lIns="0" bIns="0" rIns="0">
            <a:spAutoFit/>
          </a:bodyPr>
          <a:lstStyle/>
          <a:p>
            <a:pPr algn="ctr" rtl="true" marL="0" indent="0" lvl="0">
              <a:lnSpc>
                <a:spcPts val="3888"/>
              </a:lnSpc>
              <a:spcBef>
                <a:spcPct val="0"/>
              </a:spcBef>
            </a:pPr>
            <a:r>
              <a:rPr lang="ar-EG" b="true" sz="2400">
                <a:solidFill>
                  <a:srgbClr val="7C0086"/>
                </a:solidFill>
                <a:latin typeface="Canva Sans Bold"/>
                <a:ea typeface="Canva Sans Bold"/>
                <a:cs typeface="Canva Sans Bold"/>
                <a:sym typeface="Canva Sans Bold"/>
                <a:rtl val="true"/>
              </a:rPr>
              <a:t>جرّب زوايا</a:t>
            </a:r>
            <a:r>
              <a:rPr lang="ar-EG" b="true" sz="2400" strike="noStrike" u="none">
                <a:solidFill>
                  <a:srgbClr val="7C0086"/>
                </a:solidFill>
                <a:latin typeface="Canva Sans Bold"/>
                <a:ea typeface="Canva Sans Bold"/>
                <a:cs typeface="Canva Sans Bold"/>
                <a:sym typeface="Canva Sans Bold"/>
                <a:rtl val="true"/>
              </a:rPr>
              <a:t> </a:t>
            </a:r>
            <a:r>
              <a:rPr lang="ar-EG" b="true" sz="2400" strike="noStrike" u="none">
                <a:solidFill>
                  <a:srgbClr val="7C0086"/>
                </a:solidFill>
                <a:latin typeface="Canva Sans Bold"/>
                <a:ea typeface="Canva Sans Bold"/>
                <a:cs typeface="Canva Sans Bold"/>
                <a:sym typeface="Canva Sans Bold"/>
                <a:rtl val="true"/>
              </a:rPr>
              <a:t>تصوير</a:t>
            </a:r>
            <a:r>
              <a:rPr lang="ar-EG" b="true" sz="2400" strike="noStrike" u="none">
                <a:solidFill>
                  <a:srgbClr val="7C0086"/>
                </a:solidFill>
                <a:latin typeface="Canva Sans Bold"/>
                <a:ea typeface="Canva Sans Bold"/>
                <a:cs typeface="Canva Sans Bold"/>
                <a:sym typeface="Canva Sans Bold"/>
                <a:rtl val="true"/>
              </a:rPr>
              <a:t> </a:t>
            </a:r>
            <a:r>
              <a:rPr lang="ar-EG" b="true" sz="2400" strike="noStrike" u="none">
                <a:solidFill>
                  <a:srgbClr val="7C0086"/>
                </a:solidFill>
                <a:latin typeface="Canva Sans Bold"/>
                <a:ea typeface="Canva Sans Bold"/>
                <a:cs typeface="Canva Sans Bold"/>
                <a:sym typeface="Canva Sans Bold"/>
                <a:rtl val="true"/>
              </a:rPr>
              <a:t>مختلفة</a:t>
            </a:r>
            <a:r>
              <a:rPr lang="ar-EG" b="true" sz="2400" strike="noStrike" u="none">
                <a:solidFill>
                  <a:srgbClr val="7C0086"/>
                </a:solidFill>
                <a:latin typeface="Canva Sans Bold"/>
                <a:ea typeface="Canva Sans Bold"/>
                <a:cs typeface="Canva Sans Bold"/>
                <a:sym typeface="Canva Sans Bold"/>
                <a:rtl val="true"/>
              </a:rPr>
              <a:t>:</a:t>
            </a:r>
          </a:p>
        </p:txBody>
      </p:sp>
      <p:sp>
        <p:nvSpPr>
          <p:cNvPr name="TextBox 8" id="8"/>
          <p:cNvSpPr txBox="true"/>
          <p:nvPr/>
        </p:nvSpPr>
        <p:spPr>
          <a:xfrm rot="0">
            <a:off x="1701527" y="5726778"/>
            <a:ext cx="3770789" cy="2957830"/>
          </a:xfrm>
          <a:prstGeom prst="rect">
            <a:avLst/>
          </a:prstGeom>
        </p:spPr>
        <p:txBody>
          <a:bodyPr anchor="t" rtlCol="false" tIns="0" lIns="0" bIns="0" rIns="0">
            <a:spAutoFit/>
          </a:bodyPr>
          <a:lstStyle/>
          <a:p>
            <a:pPr algn="r" rtl="true">
              <a:lnSpc>
                <a:spcPts val="3919"/>
              </a:lnSpc>
            </a:pPr>
          </a:p>
          <a:p>
            <a:pPr algn="r" rtl="true" marL="604519" indent="-302260" lvl="1">
              <a:lnSpc>
                <a:spcPts val="3919"/>
              </a:lnSpc>
              <a:buFont typeface="Arial"/>
              <a:buChar char="•"/>
            </a:pPr>
            <a:r>
              <a:rPr lang="ar-EG" sz="2799">
                <a:solidFill>
                  <a:srgbClr val="000000"/>
                </a:solidFill>
                <a:latin typeface="Open Sans 1"/>
                <a:ea typeface="Open Sans 1"/>
                <a:cs typeface="Open Sans 1"/>
                <a:sym typeface="Open Sans 1"/>
                <a:rtl val="true"/>
              </a:rPr>
              <a:t>مستوى العين.</a:t>
            </a:r>
          </a:p>
          <a:p>
            <a:pPr algn="r" rtl="true" marL="604519" indent="-302260" lvl="1">
              <a:lnSpc>
                <a:spcPts val="3919"/>
              </a:lnSpc>
              <a:buFont typeface="Arial"/>
              <a:buChar char="•"/>
            </a:pPr>
            <a:r>
              <a:rPr lang="ar-EG" sz="2799">
                <a:solidFill>
                  <a:srgbClr val="000000"/>
                </a:solidFill>
                <a:latin typeface="Open Sans 1"/>
                <a:ea typeface="Open Sans 1"/>
                <a:cs typeface="Open Sans 1"/>
                <a:sym typeface="Open Sans 1"/>
                <a:rtl val="true"/>
              </a:rPr>
              <a:t>زاوية علوية.</a:t>
            </a:r>
          </a:p>
          <a:p>
            <a:pPr algn="r" rtl="true" marL="604519" indent="-302260" lvl="1">
              <a:lnSpc>
                <a:spcPts val="3919"/>
              </a:lnSpc>
              <a:buFont typeface="Arial"/>
              <a:buChar char="•"/>
            </a:pPr>
            <a:r>
              <a:rPr lang="ar-EG" sz="2799">
                <a:solidFill>
                  <a:srgbClr val="000000"/>
                </a:solidFill>
                <a:latin typeface="Open Sans 1"/>
                <a:ea typeface="Open Sans 1"/>
                <a:cs typeface="Open Sans 1"/>
                <a:sym typeface="Open Sans 1"/>
                <a:rtl val="true"/>
              </a:rPr>
              <a:t>زاوية منخفضة.</a:t>
            </a:r>
          </a:p>
          <a:p>
            <a:pPr algn="r" rtl="true" marL="604519" indent="-302260" lvl="1">
              <a:lnSpc>
                <a:spcPts val="3919"/>
              </a:lnSpc>
              <a:buFont typeface="Arial"/>
              <a:buChar char="•"/>
            </a:pPr>
            <a:r>
              <a:rPr lang="ar-EG" sz="2799">
                <a:solidFill>
                  <a:srgbClr val="000000"/>
                </a:solidFill>
                <a:latin typeface="Open Sans 1"/>
                <a:ea typeface="Open Sans 1"/>
                <a:cs typeface="Open Sans 1"/>
                <a:sym typeface="Open Sans 1"/>
                <a:rtl val="true"/>
              </a:rPr>
              <a:t>زاوية عين الطائر (من الأعلى)</a:t>
            </a:r>
          </a:p>
        </p:txBody>
      </p:sp>
      <p:sp>
        <p:nvSpPr>
          <p:cNvPr name="TextBox 9" id="9"/>
          <p:cNvSpPr txBox="true"/>
          <p:nvPr/>
        </p:nvSpPr>
        <p:spPr>
          <a:xfrm rot="0">
            <a:off x="1340391" y="933450"/>
            <a:ext cx="4493061" cy="439293"/>
          </a:xfrm>
          <a:prstGeom prst="rect">
            <a:avLst/>
          </a:prstGeom>
        </p:spPr>
        <p:txBody>
          <a:bodyPr anchor="t" rtlCol="false" tIns="0" lIns="0" bIns="0" rIns="0">
            <a:spAutoFit/>
          </a:bodyPr>
          <a:lstStyle/>
          <a:p>
            <a:pPr algn="ctr">
              <a:lnSpc>
                <a:spcPts val="3725"/>
              </a:lnSpc>
              <a:spcBef>
                <a:spcPct val="0"/>
              </a:spcBef>
            </a:pPr>
            <a:r>
              <a:rPr lang="en-US" b="true" sz="2299">
                <a:solidFill>
                  <a:srgbClr val="000000"/>
                </a:solidFill>
                <a:latin typeface="Canva Sans Bold"/>
                <a:ea typeface="Canva Sans Bold"/>
                <a:cs typeface="Canva Sans Bold"/>
                <a:sym typeface="Canva Sans Bold"/>
              </a:rPr>
              <a:t>(</a:t>
            </a:r>
            <a:r>
              <a:rPr lang="ar-EG" b="true" sz="2299">
                <a:solidFill>
                  <a:srgbClr val="000000"/>
                </a:solidFill>
                <a:latin typeface="Canva Sans Bold"/>
                <a:ea typeface="Canva Sans Bold"/>
                <a:cs typeface="Canva Sans Bold"/>
                <a:sym typeface="Canva Sans Bold"/>
                <a:rtl val="true"/>
              </a:rPr>
              <a:t>مناسبة</a:t>
            </a:r>
            <a:r>
              <a:rPr lang="ar-EG" b="true" sz="2299" strike="noStrike" u="none">
                <a:solidFill>
                  <a:srgbClr val="000000"/>
                </a:solidFill>
                <a:latin typeface="Canva Sans Bold"/>
                <a:ea typeface="Canva Sans Bold"/>
                <a:cs typeface="Canva Sans Bold"/>
                <a:sym typeface="Canva Sans Bold"/>
                <a:rtl val="true"/>
              </a:rPr>
              <a:t> </a:t>
            </a:r>
            <a:r>
              <a:rPr lang="ar-EG" b="true" sz="2299" strike="noStrike" u="none">
                <a:solidFill>
                  <a:srgbClr val="000000"/>
                </a:solidFill>
                <a:latin typeface="Canva Sans Bold"/>
                <a:ea typeface="Canva Sans Bold"/>
                <a:cs typeface="Canva Sans Bold"/>
                <a:sym typeface="Canva Sans Bold"/>
                <a:rtl val="true"/>
              </a:rPr>
              <a:t>لتصوير</a:t>
            </a:r>
            <a:r>
              <a:rPr lang="ar-EG" b="true" sz="2299" strike="noStrike" u="none">
                <a:solidFill>
                  <a:srgbClr val="000000"/>
                </a:solidFill>
                <a:latin typeface="Canva Sans Bold"/>
                <a:ea typeface="Canva Sans Bold"/>
                <a:cs typeface="Canva Sans Bold"/>
                <a:sym typeface="Canva Sans Bold"/>
                <a:rtl val="true"/>
              </a:rPr>
              <a:t> </a:t>
            </a:r>
            <a:r>
              <a:rPr lang="ar-EG" b="true" sz="2299" strike="noStrike" u="none">
                <a:solidFill>
                  <a:srgbClr val="000000"/>
                </a:solidFill>
                <a:latin typeface="Canva Sans Bold"/>
                <a:ea typeface="Canva Sans Bold"/>
                <a:cs typeface="Canva Sans Bold"/>
                <a:sym typeface="Canva Sans Bold"/>
                <a:rtl val="true"/>
              </a:rPr>
              <a:t>المنتجات</a:t>
            </a:r>
            <a:r>
              <a:rPr lang="en-US" b="true" sz="2299" strike="noStrike" u="none">
                <a:solidFill>
                  <a:srgbClr val="000000"/>
                </a:solidFill>
                <a:latin typeface="Canva Sans Bold"/>
                <a:ea typeface="Canva Sans Bold"/>
                <a:cs typeface="Canva Sans Bold"/>
                <a:sym typeface="Canva Sans Bold"/>
              </a:rPr>
              <a:t>)</a:t>
            </a:r>
          </a:p>
        </p:txBody>
      </p:sp>
      <p:sp>
        <p:nvSpPr>
          <p:cNvPr name="TextBox 10" id="10"/>
          <p:cNvSpPr txBox="true"/>
          <p:nvPr/>
        </p:nvSpPr>
        <p:spPr>
          <a:xfrm rot="0">
            <a:off x="384862" y="2030669"/>
            <a:ext cx="6435979" cy="2734310"/>
          </a:xfrm>
          <a:prstGeom prst="rect">
            <a:avLst/>
          </a:prstGeom>
        </p:spPr>
        <p:txBody>
          <a:bodyPr anchor="t" rtlCol="false" tIns="0" lIns="0" bIns="0" rIns="0">
            <a:spAutoFit/>
          </a:bodyPr>
          <a:lstStyle/>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اختر الخلفية المناسبة:</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استخدم لونًا نظيفًا وصلبًا كخلفية.</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الأفضل استخدام الألوان البيضاء أو المحايدة.</a:t>
            </a:r>
          </a:p>
          <a:p>
            <a:pPr algn="r" rtl="true" marL="561337" indent="-280669" lvl="1">
              <a:lnSpc>
                <a:spcPts val="3639"/>
              </a:lnSpc>
              <a:spcBef>
                <a:spcPct val="0"/>
              </a:spcBef>
              <a:buFont typeface="Arial"/>
              <a:buChar char="•"/>
            </a:pPr>
            <a:r>
              <a:rPr lang="ar-EG" sz="2599">
                <a:solidFill>
                  <a:srgbClr val="7C0086"/>
                </a:solidFill>
                <a:latin typeface="Canva Sans"/>
                <a:ea typeface="Canva Sans"/>
                <a:cs typeface="Canva Sans"/>
                <a:sym typeface="Canva Sans"/>
                <a:rtl val="true"/>
              </a:rPr>
              <a:t>إذا كان</a:t>
            </a:r>
            <a:r>
              <a:rPr lang="ar-EG" sz="2599" strike="noStrike" u="none">
                <a:solidFill>
                  <a:srgbClr val="7C0086"/>
                </a:solidFill>
                <a:latin typeface="Canva Sans"/>
                <a:ea typeface="Canva Sans"/>
                <a:cs typeface="Canva Sans"/>
                <a:sym typeface="Canva Sans"/>
                <a:rtl val="true"/>
              </a:rPr>
              <a:t> </a:t>
            </a:r>
            <a:r>
              <a:rPr lang="ar-EG" sz="2599" strike="noStrike" u="none">
                <a:solidFill>
                  <a:srgbClr val="7C0086"/>
                </a:solidFill>
                <a:latin typeface="Canva Sans"/>
                <a:ea typeface="Canva Sans"/>
                <a:cs typeface="Canva Sans"/>
                <a:sym typeface="Canva Sans"/>
                <a:rtl val="true"/>
              </a:rPr>
              <a:t>ممكنًا، استخدم</a:t>
            </a:r>
            <a:r>
              <a:rPr lang="ar-EG" sz="2599" strike="noStrike" u="none">
                <a:solidFill>
                  <a:srgbClr val="7C0086"/>
                </a:solidFill>
                <a:latin typeface="Canva Sans"/>
                <a:ea typeface="Canva Sans"/>
                <a:cs typeface="Canva Sans"/>
                <a:sym typeface="Canva Sans"/>
                <a:rtl val="true"/>
              </a:rPr>
              <a:t> </a:t>
            </a:r>
            <a:r>
              <a:rPr lang="ar-EG" sz="2599" strike="noStrike" u="none">
                <a:solidFill>
                  <a:srgbClr val="7C0086"/>
                </a:solidFill>
                <a:latin typeface="Canva Sans"/>
                <a:ea typeface="Canva Sans"/>
                <a:cs typeface="Canva Sans"/>
                <a:sym typeface="Canva Sans"/>
                <a:rtl val="true"/>
              </a:rPr>
              <a:t>الضوء</a:t>
            </a:r>
            <a:r>
              <a:rPr lang="ar-EG" sz="2599" strike="noStrike" u="none">
                <a:solidFill>
                  <a:srgbClr val="7C0086"/>
                </a:solidFill>
                <a:latin typeface="Canva Sans"/>
                <a:ea typeface="Canva Sans"/>
                <a:cs typeface="Canva Sans"/>
                <a:sym typeface="Canva Sans"/>
                <a:rtl val="true"/>
              </a:rPr>
              <a:t> </a:t>
            </a:r>
            <a:r>
              <a:rPr lang="ar-EG" sz="2599" strike="noStrike" u="none">
                <a:solidFill>
                  <a:srgbClr val="7C0086"/>
                </a:solidFill>
                <a:latin typeface="Canva Sans"/>
                <a:ea typeface="Canva Sans"/>
                <a:cs typeface="Canva Sans"/>
                <a:sym typeface="Canva Sans"/>
                <a:rtl val="true"/>
              </a:rPr>
              <a:t>الطبيعي.</a:t>
            </a:r>
          </a:p>
          <a:p>
            <a:pPr algn="r" rtl="true" marL="561337" indent="-280669" lvl="1">
              <a:lnSpc>
                <a:spcPts val="3639"/>
              </a:lnSpc>
              <a:spcBef>
                <a:spcPct val="0"/>
              </a:spcBef>
              <a:buFont typeface="Arial"/>
              <a:buChar char="•"/>
            </a:pPr>
            <a:r>
              <a:rPr lang="ar-EG" sz="2599" strike="noStrike" u="none">
                <a:solidFill>
                  <a:srgbClr val="7C0086"/>
                </a:solidFill>
                <a:latin typeface="Canva Sans"/>
                <a:ea typeface="Canva Sans"/>
                <a:cs typeface="Canva Sans"/>
                <a:sym typeface="Canva Sans"/>
                <a:rtl val="true"/>
              </a:rPr>
              <a:t>ضع سطح التصوير بجانب نافذة أو باب مفتوح.</a:t>
            </a:r>
          </a:p>
          <a:p>
            <a:pPr algn="r" rtl="true" marL="561337" indent="-280669" lvl="1">
              <a:lnSpc>
                <a:spcPts val="3639"/>
              </a:lnSpc>
              <a:spcBef>
                <a:spcPct val="0"/>
              </a:spcBef>
              <a:buFont typeface="Arial"/>
              <a:buChar char="•"/>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4" id="4"/>
          <p:cNvGrpSpPr/>
          <p:nvPr/>
        </p:nvGrpSpPr>
        <p:grpSpPr>
          <a:xfrm rot="0">
            <a:off x="505765" y="1922411"/>
            <a:ext cx="6606333" cy="7937821"/>
            <a:chOff x="0" y="0"/>
            <a:chExt cx="1739940" cy="2090619"/>
          </a:xfrm>
        </p:grpSpPr>
        <p:sp>
          <p:nvSpPr>
            <p:cNvPr name="Freeform 5" id="5"/>
            <p:cNvSpPr/>
            <p:nvPr/>
          </p:nvSpPr>
          <p:spPr>
            <a:xfrm flipH="false" flipV="false" rot="0">
              <a:off x="0" y="0"/>
              <a:ext cx="1739940" cy="2090619"/>
            </a:xfrm>
            <a:custGeom>
              <a:avLst/>
              <a:gdLst/>
              <a:ahLst/>
              <a:cxnLst/>
              <a:rect r="r" b="b" t="t" l="l"/>
              <a:pathLst>
                <a:path h="2090619" w="1739940">
                  <a:moveTo>
                    <a:pt x="107814" y="0"/>
                  </a:moveTo>
                  <a:lnTo>
                    <a:pt x="1632126" y="0"/>
                  </a:lnTo>
                  <a:cubicBezTo>
                    <a:pt x="1691670" y="0"/>
                    <a:pt x="1739940" y="48270"/>
                    <a:pt x="1739940" y="107814"/>
                  </a:cubicBezTo>
                  <a:lnTo>
                    <a:pt x="1739940" y="1982805"/>
                  </a:lnTo>
                  <a:cubicBezTo>
                    <a:pt x="1739940" y="2011399"/>
                    <a:pt x="1728581" y="2038822"/>
                    <a:pt x="1708362" y="2059041"/>
                  </a:cubicBezTo>
                  <a:cubicBezTo>
                    <a:pt x="1688143" y="2079260"/>
                    <a:pt x="1660720" y="2090619"/>
                    <a:pt x="1632126" y="2090619"/>
                  </a:cubicBezTo>
                  <a:lnTo>
                    <a:pt x="107814" y="2090619"/>
                  </a:lnTo>
                  <a:cubicBezTo>
                    <a:pt x="48270" y="2090619"/>
                    <a:pt x="0" y="2042349"/>
                    <a:pt x="0" y="1982805"/>
                  </a:cubicBezTo>
                  <a:lnTo>
                    <a:pt x="0" y="107814"/>
                  </a:lnTo>
                  <a:cubicBezTo>
                    <a:pt x="0" y="48270"/>
                    <a:pt x="48270" y="0"/>
                    <a:pt x="107814" y="0"/>
                  </a:cubicBezTo>
                  <a:close/>
                </a:path>
              </a:pathLst>
            </a:custGeom>
            <a:solidFill>
              <a:srgbClr val="FFFFFF">
                <a:alpha val="61961"/>
              </a:srgbClr>
            </a:solidFill>
          </p:spPr>
        </p:sp>
        <p:sp>
          <p:nvSpPr>
            <p:cNvPr name="TextBox 6" id="6"/>
            <p:cNvSpPr txBox="true"/>
            <p:nvPr/>
          </p:nvSpPr>
          <p:spPr>
            <a:xfrm>
              <a:off x="0" y="0"/>
              <a:ext cx="1739940" cy="2090619"/>
            </a:xfrm>
            <a:prstGeom prst="rect">
              <a:avLst/>
            </a:prstGeom>
          </p:spPr>
          <p:txBody>
            <a:bodyPr anchor="ctr" rtlCol="false" tIns="50800" lIns="50800" bIns="50800" rIns="50800"/>
            <a:lstStyle/>
            <a:p>
              <a:pPr algn="ctr">
                <a:lnSpc>
                  <a:spcPts val="2879"/>
                </a:lnSpc>
              </a:pPr>
            </a:p>
          </p:txBody>
        </p:sp>
      </p:grpSp>
      <p:sp>
        <p:nvSpPr>
          <p:cNvPr name="TextBox 7" id="7"/>
          <p:cNvSpPr txBox="true"/>
          <p:nvPr/>
        </p:nvSpPr>
        <p:spPr>
          <a:xfrm rot="0">
            <a:off x="1028700" y="2442783"/>
            <a:ext cx="4831926" cy="1435227"/>
          </a:xfrm>
          <a:prstGeom prst="rect">
            <a:avLst/>
          </a:prstGeom>
        </p:spPr>
        <p:txBody>
          <a:bodyPr anchor="t" rtlCol="false" tIns="0" lIns="0" bIns="0" rIns="0">
            <a:spAutoFit/>
          </a:bodyPr>
          <a:lstStyle/>
          <a:p>
            <a:pPr algn="r" rtl="true" marL="0" indent="0" lvl="0">
              <a:lnSpc>
                <a:spcPts val="5544"/>
              </a:lnSpc>
              <a:spcBef>
                <a:spcPct val="0"/>
              </a:spcBef>
            </a:pPr>
            <a:r>
              <a:rPr lang="ar-EG" b="true" sz="5600">
                <a:solidFill>
                  <a:srgbClr val="000000"/>
                </a:solidFill>
                <a:latin typeface="Canva Sans Bold"/>
                <a:ea typeface="Canva Sans Bold"/>
                <a:cs typeface="Canva Sans Bold"/>
                <a:sym typeface="Canva Sans Bold"/>
                <a:rtl val="true"/>
              </a:rPr>
              <a:t>الإضاءة</a:t>
            </a:r>
            <a:r>
              <a:rPr lang="ar-EG" b="true" sz="5600">
                <a:solidFill>
                  <a:srgbClr val="000000"/>
                </a:solidFill>
                <a:latin typeface="Canva Sans Bold"/>
                <a:ea typeface="Canva Sans Bold"/>
                <a:cs typeface="Canva Sans Bold"/>
                <a:sym typeface="Canva Sans Bold"/>
                <a:rtl val="true"/>
              </a:rPr>
              <a:t> الطبيعية</a:t>
            </a:r>
          </a:p>
        </p:txBody>
      </p:sp>
      <p:sp>
        <p:nvSpPr>
          <p:cNvPr name="TextBox 8" id="8"/>
          <p:cNvSpPr txBox="true"/>
          <p:nvPr/>
        </p:nvSpPr>
        <p:spPr>
          <a:xfrm rot="0">
            <a:off x="1028700" y="4101333"/>
            <a:ext cx="5762834" cy="2350770"/>
          </a:xfrm>
          <a:prstGeom prst="rect">
            <a:avLst/>
          </a:prstGeom>
        </p:spPr>
        <p:txBody>
          <a:bodyPr anchor="t" rtlCol="false" tIns="0" lIns="0" bIns="0" rIns="0">
            <a:spAutoFit/>
          </a:bodyPr>
          <a:lstStyle/>
          <a:p>
            <a:pPr algn="r" rtl="true">
              <a:lnSpc>
                <a:spcPts val="3679"/>
              </a:lnSpc>
            </a:pPr>
            <a:r>
              <a:rPr lang="ar-EG" sz="2299" b="true">
                <a:solidFill>
                  <a:srgbClr val="3B3838"/>
                </a:solidFill>
                <a:latin typeface="Canva Sans Bold"/>
                <a:ea typeface="Canva Sans Bold"/>
                <a:cs typeface="Canva Sans Bold"/>
                <a:sym typeface="Canva Sans Bold"/>
                <a:rtl val="true"/>
              </a:rPr>
              <a:t>الساعة الذهبية (</a:t>
            </a:r>
            <a:r>
              <a:rPr lang="en-US" sz="2299" b="true">
                <a:solidFill>
                  <a:srgbClr val="3B3838"/>
                </a:solidFill>
                <a:latin typeface="Canva Sans Bold"/>
                <a:ea typeface="Canva Sans Bold"/>
                <a:cs typeface="Canva Sans Bold"/>
                <a:sym typeface="Canva Sans Bold"/>
              </a:rPr>
              <a:t>Golden Hour</a:t>
            </a:r>
            <a:r>
              <a:rPr lang="ar-EG" sz="2299" b="true">
                <a:solidFill>
                  <a:srgbClr val="3B3838"/>
                </a:solidFill>
                <a:latin typeface="Canva Sans Bold"/>
                <a:ea typeface="Canva Sans Bold"/>
                <a:cs typeface="Canva Sans Bold"/>
                <a:sym typeface="Canva Sans Bold"/>
                <a:rtl val="true"/>
              </a:rPr>
              <a:t>):</a:t>
            </a:r>
          </a:p>
          <a:p>
            <a:pPr algn="r" rtl="true">
              <a:lnSpc>
                <a:spcPts val="3040"/>
              </a:lnSpc>
            </a:pPr>
            <a:r>
              <a:rPr lang="ar-EG" sz="1900" b="true">
                <a:solidFill>
                  <a:srgbClr val="3B3838"/>
                </a:solidFill>
                <a:latin typeface="Canva Sans Bold"/>
                <a:ea typeface="Canva Sans Bold"/>
                <a:cs typeface="Canva Sans Bold"/>
                <a:sym typeface="Canva Sans Bold"/>
                <a:rtl val="true"/>
              </a:rPr>
              <a:t> الفترة التي تأتي مباشرة بعد شروق الشمس وقبل غروبها تُعرف باسم "الساعة الذهبية". في هذا الوقت يكون ضوء الشمس ناعمًا، دافئًا وموزعًا بشكل متساوٍ، مما يقلل من الظلال القاسية ويمنح الصور والفيديوهات مظهرًا أكثر جاذبية وجمالًا.</a:t>
            </a:r>
          </a:p>
        </p:txBody>
      </p:sp>
      <p:sp>
        <p:nvSpPr>
          <p:cNvPr name="TextBox 9" id="9"/>
          <p:cNvSpPr txBox="true"/>
          <p:nvPr/>
        </p:nvSpPr>
        <p:spPr>
          <a:xfrm rot="0">
            <a:off x="1028700" y="7056426"/>
            <a:ext cx="5762834" cy="1969770"/>
          </a:xfrm>
          <a:prstGeom prst="rect">
            <a:avLst/>
          </a:prstGeom>
        </p:spPr>
        <p:txBody>
          <a:bodyPr anchor="t" rtlCol="false" tIns="0" lIns="0" bIns="0" rIns="0">
            <a:spAutoFit/>
          </a:bodyPr>
          <a:lstStyle/>
          <a:p>
            <a:pPr algn="r" rtl="true">
              <a:lnSpc>
                <a:spcPts val="3679"/>
              </a:lnSpc>
            </a:pPr>
            <a:r>
              <a:rPr lang="ar-EG" sz="2299" b="true">
                <a:solidFill>
                  <a:srgbClr val="3B3838"/>
                </a:solidFill>
                <a:latin typeface="Canva Sans Bold"/>
                <a:ea typeface="Canva Sans Bold"/>
                <a:cs typeface="Canva Sans Bold"/>
                <a:sym typeface="Canva Sans Bold"/>
                <a:rtl val="true"/>
              </a:rPr>
              <a:t>الأيام الغائمة (</a:t>
            </a:r>
            <a:r>
              <a:rPr lang="en-US" sz="2299" b="true">
                <a:solidFill>
                  <a:srgbClr val="3B3838"/>
                </a:solidFill>
                <a:latin typeface="Canva Sans Bold"/>
                <a:ea typeface="Canva Sans Bold"/>
                <a:cs typeface="Canva Sans Bold"/>
                <a:sym typeface="Canva Sans Bold"/>
              </a:rPr>
              <a:t>Overcast Days</a:t>
            </a:r>
            <a:r>
              <a:rPr lang="ar-EG" sz="2299" b="true">
                <a:solidFill>
                  <a:srgbClr val="3B3838"/>
                </a:solidFill>
                <a:latin typeface="Canva Sans Bold"/>
                <a:ea typeface="Canva Sans Bold"/>
                <a:cs typeface="Canva Sans Bold"/>
                <a:sym typeface="Canva Sans Bold"/>
                <a:rtl val="true"/>
              </a:rPr>
              <a:t>):</a:t>
            </a:r>
          </a:p>
          <a:p>
            <a:pPr algn="r" rtl="true">
              <a:lnSpc>
                <a:spcPts val="3040"/>
              </a:lnSpc>
            </a:pPr>
            <a:r>
              <a:rPr lang="ar-EG" sz="1900" b="true">
                <a:solidFill>
                  <a:srgbClr val="3B3838"/>
                </a:solidFill>
                <a:latin typeface="Canva Sans Bold"/>
                <a:ea typeface="Canva Sans Bold"/>
                <a:cs typeface="Canva Sans Bold"/>
                <a:sym typeface="Canva Sans Bold"/>
                <a:rtl val="true"/>
              </a:rPr>
              <a:t> تعمل الغيوم كعواكس طبيعية للضوء، حيث تقوم بتفريق أشعة الشمس وتقليل الظلال القاسية. هذا يخلق إضاءة ناعمة ومتجانسة، وهو أمر ممتاز للتصوير الفوتوغرافي أو الفيديو في ظروف إضاءة صعبة.</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9222" r="0" b="-9222"/>
            </a:stretch>
          </a:blipFill>
        </p:spPr>
      </p:sp>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grpSp>
        <p:nvGrpSpPr>
          <p:cNvPr name="Group 4" id="4"/>
          <p:cNvGrpSpPr/>
          <p:nvPr/>
        </p:nvGrpSpPr>
        <p:grpSpPr>
          <a:xfrm rot="0">
            <a:off x="505765" y="1922411"/>
            <a:ext cx="9939380" cy="7937821"/>
            <a:chOff x="0" y="0"/>
            <a:chExt cx="2617779" cy="2090619"/>
          </a:xfrm>
        </p:grpSpPr>
        <p:sp>
          <p:nvSpPr>
            <p:cNvPr name="Freeform 5" id="5"/>
            <p:cNvSpPr/>
            <p:nvPr/>
          </p:nvSpPr>
          <p:spPr>
            <a:xfrm flipH="false" flipV="false" rot="0">
              <a:off x="0" y="0"/>
              <a:ext cx="2617779" cy="2090619"/>
            </a:xfrm>
            <a:custGeom>
              <a:avLst/>
              <a:gdLst/>
              <a:ahLst/>
              <a:cxnLst/>
              <a:rect r="r" b="b" t="t" l="l"/>
              <a:pathLst>
                <a:path h="2090619" w="2617779">
                  <a:moveTo>
                    <a:pt x="71660" y="0"/>
                  </a:moveTo>
                  <a:lnTo>
                    <a:pt x="2546119" y="0"/>
                  </a:lnTo>
                  <a:cubicBezTo>
                    <a:pt x="2565125" y="0"/>
                    <a:pt x="2583352" y="7550"/>
                    <a:pt x="2596790" y="20989"/>
                  </a:cubicBezTo>
                  <a:cubicBezTo>
                    <a:pt x="2610229" y="34428"/>
                    <a:pt x="2617779" y="52655"/>
                    <a:pt x="2617779" y="71660"/>
                  </a:cubicBezTo>
                  <a:lnTo>
                    <a:pt x="2617779" y="2018960"/>
                  </a:lnTo>
                  <a:cubicBezTo>
                    <a:pt x="2617779" y="2037965"/>
                    <a:pt x="2610229" y="2056192"/>
                    <a:pt x="2596790" y="2069631"/>
                  </a:cubicBezTo>
                  <a:cubicBezTo>
                    <a:pt x="2583352" y="2083070"/>
                    <a:pt x="2565125" y="2090619"/>
                    <a:pt x="2546119" y="2090619"/>
                  </a:cubicBezTo>
                  <a:lnTo>
                    <a:pt x="71660" y="2090619"/>
                  </a:lnTo>
                  <a:cubicBezTo>
                    <a:pt x="52655" y="2090619"/>
                    <a:pt x="34428" y="2083070"/>
                    <a:pt x="20989" y="2069631"/>
                  </a:cubicBezTo>
                  <a:cubicBezTo>
                    <a:pt x="7550" y="2056192"/>
                    <a:pt x="0" y="2037965"/>
                    <a:pt x="0" y="2018960"/>
                  </a:cubicBezTo>
                  <a:lnTo>
                    <a:pt x="0" y="71660"/>
                  </a:lnTo>
                  <a:cubicBezTo>
                    <a:pt x="0" y="52655"/>
                    <a:pt x="7550" y="34428"/>
                    <a:pt x="20989" y="20989"/>
                  </a:cubicBezTo>
                  <a:cubicBezTo>
                    <a:pt x="34428" y="7550"/>
                    <a:pt x="52655" y="0"/>
                    <a:pt x="71660" y="0"/>
                  </a:cubicBezTo>
                  <a:close/>
                </a:path>
              </a:pathLst>
            </a:custGeom>
            <a:solidFill>
              <a:srgbClr val="FFFFFF">
                <a:alpha val="61961"/>
              </a:srgbClr>
            </a:solidFill>
          </p:spPr>
        </p:sp>
        <p:sp>
          <p:nvSpPr>
            <p:cNvPr name="TextBox 6" id="6"/>
            <p:cNvSpPr txBox="true"/>
            <p:nvPr/>
          </p:nvSpPr>
          <p:spPr>
            <a:xfrm>
              <a:off x="0" y="0"/>
              <a:ext cx="2617779" cy="2090619"/>
            </a:xfrm>
            <a:prstGeom prst="rect">
              <a:avLst/>
            </a:prstGeom>
          </p:spPr>
          <p:txBody>
            <a:bodyPr anchor="ctr" rtlCol="false" tIns="50800" lIns="50800" bIns="50800" rIns="50800"/>
            <a:lstStyle/>
            <a:p>
              <a:pPr algn="ctr">
                <a:lnSpc>
                  <a:spcPts val="2879"/>
                </a:lnSpc>
              </a:pPr>
            </a:p>
          </p:txBody>
        </p:sp>
      </p:grpSp>
      <p:sp>
        <p:nvSpPr>
          <p:cNvPr name="TextBox 7" id="7"/>
          <p:cNvSpPr txBox="true"/>
          <p:nvPr/>
        </p:nvSpPr>
        <p:spPr>
          <a:xfrm rot="0">
            <a:off x="4909901" y="2795833"/>
            <a:ext cx="4831926" cy="739902"/>
          </a:xfrm>
          <a:prstGeom prst="rect">
            <a:avLst/>
          </a:prstGeom>
        </p:spPr>
        <p:txBody>
          <a:bodyPr anchor="t" rtlCol="false" tIns="0" lIns="0" bIns="0" rIns="0">
            <a:spAutoFit/>
          </a:bodyPr>
          <a:lstStyle/>
          <a:p>
            <a:pPr algn="l">
              <a:lnSpc>
                <a:spcPts val="5544"/>
              </a:lnSpc>
              <a:spcBef>
                <a:spcPct val="0"/>
              </a:spcBef>
            </a:pPr>
            <a:r>
              <a:rPr lang="ar-EG" b="true" sz="5600">
                <a:solidFill>
                  <a:srgbClr val="000000"/>
                </a:solidFill>
                <a:latin typeface="Canva Sans Bold"/>
                <a:ea typeface="Canva Sans Bold"/>
                <a:cs typeface="Canva Sans Bold"/>
                <a:sym typeface="Canva Sans Bold"/>
                <a:rtl val="true"/>
              </a:rPr>
              <a:t>الإضاءة</a:t>
            </a:r>
            <a:r>
              <a:rPr lang="ar-EG" b="true" sz="5600">
                <a:solidFill>
                  <a:srgbClr val="000000"/>
                </a:solidFill>
                <a:latin typeface="Canva Sans Bold"/>
                <a:ea typeface="Canva Sans Bold"/>
                <a:cs typeface="Canva Sans Bold"/>
                <a:sym typeface="Canva Sans Bold"/>
                <a:rtl val="true"/>
              </a:rPr>
              <a:t> الداخلية</a:t>
            </a:r>
          </a:p>
        </p:txBody>
      </p:sp>
      <p:sp>
        <p:nvSpPr>
          <p:cNvPr name="TextBox 8" id="8"/>
          <p:cNvSpPr txBox="true"/>
          <p:nvPr/>
        </p:nvSpPr>
        <p:spPr>
          <a:xfrm rot="0">
            <a:off x="1099556" y="4030845"/>
            <a:ext cx="8642271" cy="5960745"/>
          </a:xfrm>
          <a:prstGeom prst="rect">
            <a:avLst/>
          </a:prstGeom>
        </p:spPr>
        <p:txBody>
          <a:bodyPr anchor="t" rtlCol="false" tIns="0" lIns="0" bIns="0" rIns="0">
            <a:spAutoFit/>
          </a:bodyPr>
          <a:lstStyle/>
          <a:p>
            <a:pPr algn="r" rtl="true">
              <a:lnSpc>
                <a:spcPts val="3679"/>
              </a:lnSpc>
            </a:pPr>
            <a:r>
              <a:rPr lang="ar-EG" sz="2299" b="true">
                <a:solidFill>
                  <a:srgbClr val="3B3838"/>
                </a:solidFill>
                <a:latin typeface="Canva Sans Bold"/>
                <a:ea typeface="Canva Sans Bold"/>
                <a:cs typeface="Canva Sans Bold"/>
                <a:sym typeface="Canva Sans Bold"/>
                <a:rtl val="true"/>
              </a:rPr>
              <a:t>إضاءة التنجستن (</a:t>
            </a:r>
            <a:r>
              <a:rPr lang="en-US" sz="2299" b="true">
                <a:solidFill>
                  <a:srgbClr val="3B3838"/>
                </a:solidFill>
                <a:latin typeface="Canva Sans Bold"/>
                <a:ea typeface="Canva Sans Bold"/>
                <a:cs typeface="Canva Sans Bold"/>
                <a:sym typeface="Canva Sans Bold"/>
              </a:rPr>
              <a:t>Tungsten Light</a:t>
            </a:r>
            <a:r>
              <a:rPr lang="ar-EG" sz="2299" b="true">
                <a:solidFill>
                  <a:srgbClr val="3B3838"/>
                </a:solidFill>
                <a:latin typeface="Canva Sans Bold"/>
                <a:ea typeface="Canva Sans Bold"/>
                <a:cs typeface="Canva Sans Bold"/>
                <a:sym typeface="Canva Sans Bold"/>
                <a:rtl val="true"/>
              </a:rPr>
              <a:t>):</a:t>
            </a:r>
          </a:p>
          <a:p>
            <a:pPr algn="r" rtl="true">
              <a:lnSpc>
                <a:spcPts val="3679"/>
              </a:lnSpc>
            </a:pPr>
            <a:r>
              <a:rPr lang="ar-EG" sz="2299" b="true">
                <a:solidFill>
                  <a:srgbClr val="3B3838"/>
                </a:solidFill>
                <a:latin typeface="Canva Sans Bold"/>
                <a:ea typeface="Canva Sans Bold"/>
                <a:cs typeface="Canva Sans Bold"/>
                <a:sym typeface="Canva Sans Bold"/>
                <a:rtl val="true"/>
              </a:rPr>
              <a:t> المصابيح التقليدية تنتج ضوءًا دافئًا مائلًا إلى الأصفر يمنح إحساسًا بالدفء والراحة. ومع ذلك، قد تحتاج هذه الإضاءة إلى تصحيح من خلال ضبط توازن اللون الأبيض في الكاميرا أو أثناء المعالجة اللاحقة.</a:t>
            </a:r>
          </a:p>
          <a:p>
            <a:pPr algn="r" rtl="true">
              <a:lnSpc>
                <a:spcPts val="3679"/>
              </a:lnSpc>
            </a:pPr>
            <a:r>
              <a:rPr lang="ar-EG" sz="2299" b="true">
                <a:solidFill>
                  <a:srgbClr val="3B3838"/>
                </a:solidFill>
                <a:latin typeface="Canva Sans Bold"/>
                <a:ea typeface="Canva Sans Bold"/>
                <a:cs typeface="Canva Sans Bold"/>
                <a:sym typeface="Canva Sans Bold"/>
                <a:rtl val="true"/>
              </a:rPr>
              <a:t>إضاءة </a:t>
            </a:r>
            <a:r>
              <a:rPr lang="en-US" sz="2299" b="true">
                <a:solidFill>
                  <a:srgbClr val="3B3838"/>
                </a:solidFill>
                <a:latin typeface="Canva Sans Bold"/>
                <a:ea typeface="Canva Sans Bold"/>
                <a:cs typeface="Canva Sans Bold"/>
                <a:sym typeface="Canva Sans Bold"/>
              </a:rPr>
              <a:t>LED</a:t>
            </a:r>
            <a:r>
              <a:rPr lang="ar-EG" sz="2299" b="true">
                <a:solidFill>
                  <a:srgbClr val="3B3838"/>
                </a:solidFill>
                <a:latin typeface="Canva Sans Bold"/>
                <a:ea typeface="Canva Sans Bold"/>
                <a:cs typeface="Canva Sans Bold"/>
                <a:sym typeface="Canva Sans Bold"/>
                <a:rtl val="true"/>
              </a:rPr>
              <a:t>:</a:t>
            </a:r>
          </a:p>
          <a:p>
            <a:pPr algn="r" rtl="true">
              <a:lnSpc>
                <a:spcPts val="3679"/>
              </a:lnSpc>
            </a:pPr>
            <a:r>
              <a:rPr lang="ar-EG" sz="2299" b="true">
                <a:solidFill>
                  <a:srgbClr val="3B3838"/>
                </a:solidFill>
                <a:latin typeface="Canva Sans Bold"/>
                <a:ea typeface="Canva Sans Bold"/>
                <a:cs typeface="Canva Sans Bold"/>
                <a:sym typeface="Canva Sans Bold"/>
                <a:rtl val="true"/>
              </a:rPr>
              <a:t> ألواح الإضاءة </a:t>
            </a:r>
            <a:r>
              <a:rPr lang="en-US" sz="2299" b="true">
                <a:solidFill>
                  <a:srgbClr val="3B3838"/>
                </a:solidFill>
                <a:latin typeface="Canva Sans Bold"/>
                <a:ea typeface="Canva Sans Bold"/>
                <a:cs typeface="Canva Sans Bold"/>
                <a:sym typeface="Canva Sans Bold"/>
              </a:rPr>
              <a:t>LED</a:t>
            </a:r>
            <a:r>
              <a:rPr lang="ar-EG" sz="2299" b="true">
                <a:solidFill>
                  <a:srgbClr val="3B3838"/>
                </a:solidFill>
                <a:latin typeface="Canva Sans Bold"/>
                <a:ea typeface="Canva Sans Bold"/>
                <a:cs typeface="Canva Sans Bold"/>
                <a:sym typeface="Canva Sans Bold"/>
                <a:rtl val="true"/>
              </a:rPr>
              <a:t> موفرة للطاقة، قابلة للتعديل، وتتوفر بدرجات حرارة لونية مختلفة، مما يجعلها خيارًا متعدد الاستخدامات للإعدادات الداخلية.</a:t>
            </a:r>
          </a:p>
          <a:p>
            <a:pPr algn="r" rtl="true">
              <a:lnSpc>
                <a:spcPts val="3679"/>
              </a:lnSpc>
            </a:pPr>
            <a:r>
              <a:rPr lang="ar-EG" sz="2299" b="true">
                <a:solidFill>
                  <a:srgbClr val="3B3838"/>
                </a:solidFill>
                <a:latin typeface="Canva Sans Bold"/>
                <a:ea typeface="Canva Sans Bold"/>
                <a:cs typeface="Canva Sans Bold"/>
                <a:sym typeface="Canva Sans Bold"/>
                <a:rtl val="true"/>
              </a:rPr>
              <a:t>إضاءة الفلاش (</a:t>
            </a:r>
            <a:r>
              <a:rPr lang="en-US" sz="2299" b="true">
                <a:solidFill>
                  <a:srgbClr val="3B3838"/>
                </a:solidFill>
                <a:latin typeface="Canva Sans Bold"/>
                <a:ea typeface="Canva Sans Bold"/>
                <a:cs typeface="Canva Sans Bold"/>
                <a:sym typeface="Canva Sans Bold"/>
              </a:rPr>
              <a:t>Flash light</a:t>
            </a:r>
            <a:r>
              <a:rPr lang="ar-EG" sz="2299" b="true">
                <a:solidFill>
                  <a:srgbClr val="3B3838"/>
                </a:solidFill>
                <a:latin typeface="Canva Sans Bold"/>
                <a:ea typeface="Canva Sans Bold"/>
                <a:cs typeface="Canva Sans Bold"/>
                <a:sym typeface="Canva Sans Bold"/>
                <a:rtl val="true"/>
              </a:rPr>
              <a:t>):</a:t>
            </a:r>
          </a:p>
          <a:p>
            <a:pPr algn="r" rtl="true">
              <a:lnSpc>
                <a:spcPts val="3679"/>
              </a:lnSpc>
            </a:pPr>
            <a:r>
              <a:rPr lang="ar-EG" sz="2299" b="true">
                <a:solidFill>
                  <a:srgbClr val="3B3838"/>
                </a:solidFill>
                <a:latin typeface="Canva Sans Bold"/>
                <a:ea typeface="Canva Sans Bold"/>
                <a:cs typeface="Canva Sans Bold"/>
                <a:sym typeface="Canva Sans Bold"/>
                <a:rtl val="true"/>
              </a:rPr>
              <a:t> استخدام الفلاش في الأماكن الداخلية قد يكون صعبًا، لكن توجيه الضوء نحو السقف أو الحائط لعكسه يخلق إضاءة ناعمة وموزعة، ويُعتبر فعالًا للغاية</a:t>
            </a:r>
          </a:p>
          <a:p>
            <a:pPr algn="r" rtl="true">
              <a:lnSpc>
                <a:spcPts val="3040"/>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53650" y="6478512"/>
            <a:ext cx="5361328" cy="876427"/>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Canva Sans Bold"/>
                <a:ea typeface="Canva Sans Bold"/>
                <a:cs typeface="Canva Sans Bold"/>
                <a:sym typeface="Canva Sans Bold"/>
                <a:rtl val="true"/>
              </a:rPr>
              <a:t>الظل</a:t>
            </a:r>
          </a:p>
        </p:txBody>
      </p:sp>
      <p:sp>
        <p:nvSpPr>
          <p:cNvPr name="Freeform 7" id="7"/>
          <p:cNvSpPr/>
          <p:nvPr/>
        </p:nvSpPr>
        <p:spPr>
          <a:xfrm flipH="false" flipV="false" rot="0">
            <a:off x="6867856" y="0"/>
            <a:ext cx="6859555" cy="10289332"/>
          </a:xfrm>
          <a:custGeom>
            <a:avLst/>
            <a:gdLst/>
            <a:ahLst/>
            <a:cxnLst/>
            <a:rect r="r" b="b" t="t" l="l"/>
            <a:pathLst>
              <a:path h="10289332" w="6859555">
                <a:moveTo>
                  <a:pt x="0" y="0"/>
                </a:moveTo>
                <a:lnTo>
                  <a:pt x="6859555" y="0"/>
                </a:lnTo>
                <a:lnTo>
                  <a:pt x="6859555" y="10289332"/>
                </a:lnTo>
                <a:lnTo>
                  <a:pt x="0" y="10289332"/>
                </a:lnTo>
                <a:lnTo>
                  <a:pt x="0" y="0"/>
                </a:lnTo>
                <a:close/>
              </a:path>
            </a:pathLst>
          </a:custGeom>
          <a:blipFill>
            <a:blip r:embed="rId3"/>
            <a:stretch>
              <a:fillRect l="0" t="0" r="0" b="0"/>
            </a:stretch>
          </a:blipFill>
        </p:spPr>
      </p:sp>
      <p:sp>
        <p:nvSpPr>
          <p:cNvPr name="TextBox 8" id="8"/>
          <p:cNvSpPr txBox="true"/>
          <p:nvPr/>
        </p:nvSpPr>
        <p:spPr>
          <a:xfrm rot="0">
            <a:off x="14847383" y="9616440"/>
            <a:ext cx="2715688" cy="558798"/>
          </a:xfrm>
          <a:prstGeom prst="rect">
            <a:avLst/>
          </a:prstGeom>
        </p:spPr>
        <p:txBody>
          <a:bodyPr anchor="t" rtlCol="false" tIns="0" lIns="0" bIns="0" rIns="0">
            <a:spAutoFit/>
          </a:bodyPr>
          <a:lstStyle/>
          <a:p>
            <a:pPr algn="ctr">
              <a:lnSpc>
                <a:spcPts val="2199"/>
              </a:lnSpc>
              <a:spcBef>
                <a:spcPct val="0"/>
              </a:spcBef>
            </a:pPr>
            <a:r>
              <a:rPr lang="en-US" sz="1999">
                <a:solidFill>
                  <a:srgbClr val="000000"/>
                </a:solidFill>
                <a:latin typeface="Open Sans 1"/>
                <a:ea typeface="Open Sans 1"/>
                <a:cs typeface="Open Sans 1"/>
                <a:sym typeface="Open Sans 1"/>
              </a:rPr>
              <a:t>Photo by </a:t>
            </a:r>
            <a:r>
              <a:rPr lang="en-US" sz="1999" u="sng">
                <a:solidFill>
                  <a:srgbClr val="000000"/>
                </a:solidFill>
                <a:latin typeface="Open Sans 1"/>
                <a:ea typeface="Open Sans 1"/>
                <a:cs typeface="Open Sans 1"/>
                <a:sym typeface="Open Sans 1"/>
                <a:hlinkClick r:id="rId4" tooltip="https://unsplash.com/@elistnguyen2307?utm_content=creditCopyText&amp;utm_medium=referral&amp;utm_source=unsplash"/>
              </a:rPr>
              <a:t>Elist Nguyen</a:t>
            </a:r>
            <a:r>
              <a:rPr lang="en-US" sz="1999">
                <a:solidFill>
                  <a:srgbClr val="000000"/>
                </a:solidFill>
                <a:latin typeface="Open Sans 1"/>
                <a:ea typeface="Open Sans 1"/>
                <a:cs typeface="Open Sans 1"/>
                <a:sym typeface="Open Sans 1"/>
              </a:rPr>
              <a:t> on </a:t>
            </a:r>
            <a:r>
              <a:rPr lang="en-US" sz="1999" u="sng">
                <a:solidFill>
                  <a:srgbClr val="000000"/>
                </a:solidFill>
                <a:latin typeface="Open Sans 1"/>
                <a:ea typeface="Open Sans 1"/>
                <a:cs typeface="Open Sans 1"/>
                <a:sym typeface="Open Sans 1"/>
                <a:hlinkClick r:id="rId5" tooltip="https://unsplash.com/photos/a-woman-standing-in-a-field-of-tall-grass-cbv8FyLCIX4?utm_content=creditCopyText&amp;utm_medium=referral&amp;utm_source=unsplash"/>
              </a:rPr>
              <a:t>Unsplash</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53650" y="6478512"/>
            <a:ext cx="5361328" cy="876427"/>
          </a:xfrm>
          <a:prstGeom prst="rect">
            <a:avLst/>
          </a:prstGeom>
        </p:spPr>
        <p:txBody>
          <a:bodyPr anchor="t" rtlCol="false" tIns="0" lIns="0" bIns="0" rIns="0">
            <a:spAutoFit/>
          </a:bodyPr>
          <a:lstStyle/>
          <a:p>
            <a:pPr algn="l" marL="0" indent="0" lvl="0">
              <a:lnSpc>
                <a:spcPts val="6944"/>
              </a:lnSpc>
            </a:pPr>
            <a:r>
              <a:rPr lang="ar-EG" b="true" sz="5600">
                <a:solidFill>
                  <a:srgbClr val="7C0086"/>
                </a:solidFill>
                <a:latin typeface="Canva Sans Bold"/>
                <a:ea typeface="Canva Sans Bold"/>
                <a:cs typeface="Canva Sans Bold"/>
                <a:sym typeface="Canva Sans Bold"/>
                <a:rtl val="true"/>
              </a:rPr>
              <a:t>الإضاءة المباشرة</a:t>
            </a:r>
          </a:p>
        </p:txBody>
      </p:sp>
      <p:sp>
        <p:nvSpPr>
          <p:cNvPr name="Freeform 7" id="7"/>
          <p:cNvSpPr/>
          <p:nvPr/>
        </p:nvSpPr>
        <p:spPr>
          <a:xfrm flipH="false" flipV="false" rot="0">
            <a:off x="3325091" y="0"/>
            <a:ext cx="15501261" cy="10321257"/>
          </a:xfrm>
          <a:custGeom>
            <a:avLst/>
            <a:gdLst/>
            <a:ahLst/>
            <a:cxnLst/>
            <a:rect r="r" b="b" t="t" l="l"/>
            <a:pathLst>
              <a:path h="10321257" w="15501261">
                <a:moveTo>
                  <a:pt x="0" y="0"/>
                </a:moveTo>
                <a:lnTo>
                  <a:pt x="15501261" y="0"/>
                </a:lnTo>
                <a:lnTo>
                  <a:pt x="15501261" y="10321257"/>
                </a:lnTo>
                <a:lnTo>
                  <a:pt x="0" y="10321257"/>
                </a:lnTo>
                <a:lnTo>
                  <a:pt x="0" y="0"/>
                </a:lnTo>
                <a:close/>
              </a:path>
            </a:pathLst>
          </a:custGeom>
          <a:blipFill>
            <a:blip r:embed="rId3"/>
            <a:stretch>
              <a:fillRect l="0" t="0" r="0" b="0"/>
            </a:stretch>
          </a:blipFill>
        </p:spPr>
      </p:sp>
      <p:sp>
        <p:nvSpPr>
          <p:cNvPr name="TextBox 8" id="8"/>
          <p:cNvSpPr txBox="true"/>
          <p:nvPr/>
        </p:nvSpPr>
        <p:spPr>
          <a:xfrm rot="0">
            <a:off x="15796716" y="9728202"/>
            <a:ext cx="2491284" cy="558798"/>
          </a:xfrm>
          <a:prstGeom prst="rect">
            <a:avLst/>
          </a:prstGeom>
        </p:spPr>
        <p:txBody>
          <a:bodyPr anchor="t" rtlCol="false" tIns="0" lIns="0" bIns="0" rIns="0">
            <a:spAutoFit/>
          </a:bodyPr>
          <a:lstStyle/>
          <a:p>
            <a:pPr algn="ctr">
              <a:lnSpc>
                <a:spcPts val="2199"/>
              </a:lnSpc>
              <a:spcBef>
                <a:spcPct val="0"/>
              </a:spcBef>
            </a:pPr>
            <a:r>
              <a:rPr lang="en-US" sz="1999">
                <a:solidFill>
                  <a:srgbClr val="FFFFFF"/>
                </a:solidFill>
                <a:latin typeface="Open Sans 1"/>
                <a:ea typeface="Open Sans 1"/>
                <a:cs typeface="Open Sans 1"/>
                <a:sym typeface="Open Sans 1"/>
              </a:rPr>
              <a:t>Photo by </a:t>
            </a:r>
            <a:r>
              <a:rPr lang="en-US" sz="1999" u="sng">
                <a:solidFill>
                  <a:srgbClr val="FFFFFF"/>
                </a:solidFill>
                <a:latin typeface="Open Sans 1"/>
                <a:ea typeface="Open Sans 1"/>
                <a:cs typeface="Open Sans 1"/>
                <a:sym typeface="Open Sans 1"/>
                <a:hlinkClick r:id="rId4" tooltip="https://unsplash.com/@hanly2684?utm_content=creditCopyText&amp;utm_medium=referral&amp;utm_source=unsplash"/>
              </a:rPr>
              <a:t>ly han</a:t>
            </a:r>
            <a:r>
              <a:rPr lang="en-US" sz="1999">
                <a:solidFill>
                  <a:srgbClr val="FFFFFF"/>
                </a:solidFill>
                <a:latin typeface="Open Sans 1"/>
                <a:ea typeface="Open Sans 1"/>
                <a:cs typeface="Open Sans 1"/>
                <a:sym typeface="Open Sans 1"/>
              </a:rPr>
              <a:t> on </a:t>
            </a:r>
            <a:r>
              <a:rPr lang="en-US" sz="1999" u="sng">
                <a:solidFill>
                  <a:srgbClr val="FFFFFF"/>
                </a:solidFill>
                <a:latin typeface="Open Sans 1"/>
                <a:ea typeface="Open Sans 1"/>
                <a:cs typeface="Open Sans 1"/>
                <a:sym typeface="Open Sans 1"/>
                <a:hlinkClick r:id="rId5" tooltip="https://unsplash.com/photos/a-woman-standing-in-front-of-a-window-with-a-sunflower-in-her-hand-O_oFV4WwqCo?utm_content=creditCopyText&amp;utm_medium=referral&amp;utm_source=unsplash"/>
              </a:rPr>
              <a:t>Unsplash</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53650" y="6478512"/>
            <a:ext cx="5361328" cy="876427"/>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Canva Sans Bold"/>
                <a:ea typeface="Canva Sans Bold"/>
                <a:cs typeface="Canva Sans Bold"/>
                <a:sym typeface="Canva Sans Bold"/>
                <a:rtl val="true"/>
              </a:rPr>
              <a:t>الإضاءة الخلفية</a:t>
            </a:r>
          </a:p>
        </p:txBody>
      </p:sp>
      <p:sp>
        <p:nvSpPr>
          <p:cNvPr name="TextBox 7" id="7"/>
          <p:cNvSpPr txBox="true"/>
          <p:nvPr/>
        </p:nvSpPr>
        <p:spPr>
          <a:xfrm rot="0">
            <a:off x="15796716" y="9728202"/>
            <a:ext cx="2491284" cy="558798"/>
          </a:xfrm>
          <a:prstGeom prst="rect">
            <a:avLst/>
          </a:prstGeom>
        </p:spPr>
        <p:txBody>
          <a:bodyPr anchor="t" rtlCol="false" tIns="0" lIns="0" bIns="0" rIns="0">
            <a:spAutoFit/>
          </a:bodyPr>
          <a:lstStyle/>
          <a:p>
            <a:pPr algn="ctr">
              <a:lnSpc>
                <a:spcPts val="2199"/>
              </a:lnSpc>
              <a:spcBef>
                <a:spcPct val="0"/>
              </a:spcBef>
            </a:pPr>
            <a:r>
              <a:rPr lang="en-US" sz="1999">
                <a:solidFill>
                  <a:srgbClr val="FFFFFF"/>
                </a:solidFill>
                <a:latin typeface="Open Sans 1"/>
                <a:ea typeface="Open Sans 1"/>
                <a:cs typeface="Open Sans 1"/>
                <a:sym typeface="Open Sans 1"/>
              </a:rPr>
              <a:t>Photo by </a:t>
            </a:r>
            <a:r>
              <a:rPr lang="en-US" sz="1999" u="sng">
                <a:solidFill>
                  <a:srgbClr val="FFFFFF"/>
                </a:solidFill>
                <a:latin typeface="Open Sans 1"/>
                <a:ea typeface="Open Sans 1"/>
                <a:cs typeface="Open Sans 1"/>
                <a:sym typeface="Open Sans 1"/>
                <a:hlinkClick r:id="rId3" tooltip="https://unsplash.com/@hanly2684?utm_content=creditCopyText&amp;utm_medium=referral&amp;utm_source=unsplash"/>
              </a:rPr>
              <a:t>ly han</a:t>
            </a:r>
            <a:r>
              <a:rPr lang="en-US" sz="1999">
                <a:solidFill>
                  <a:srgbClr val="FFFFFF"/>
                </a:solidFill>
                <a:latin typeface="Open Sans 1"/>
                <a:ea typeface="Open Sans 1"/>
                <a:cs typeface="Open Sans 1"/>
                <a:sym typeface="Open Sans 1"/>
              </a:rPr>
              <a:t> on </a:t>
            </a:r>
            <a:r>
              <a:rPr lang="en-US" sz="1999" u="sng">
                <a:solidFill>
                  <a:srgbClr val="FFFFFF"/>
                </a:solidFill>
                <a:latin typeface="Open Sans 1"/>
                <a:ea typeface="Open Sans 1"/>
                <a:cs typeface="Open Sans 1"/>
                <a:sym typeface="Open Sans 1"/>
                <a:hlinkClick r:id="rId4" tooltip="https://unsplash.com/photos/a-woman-standing-in-front-of-a-window-with-a-sunflower-in-her-hand-O_oFV4WwqCo?utm_content=creditCopyText&amp;utm_medium=referral&amp;utm_source=unsplash"/>
              </a:rPr>
              <a:t>Unsplash</a:t>
            </a:r>
          </a:p>
        </p:txBody>
      </p:sp>
      <p:sp>
        <p:nvSpPr>
          <p:cNvPr name="Freeform 8" id="8"/>
          <p:cNvSpPr/>
          <p:nvPr/>
        </p:nvSpPr>
        <p:spPr>
          <a:xfrm flipH="false" flipV="false" rot="0">
            <a:off x="4178855" y="450852"/>
            <a:ext cx="13648600" cy="9258300"/>
          </a:xfrm>
          <a:custGeom>
            <a:avLst/>
            <a:gdLst/>
            <a:ahLst/>
            <a:cxnLst/>
            <a:rect r="r" b="b" t="t" l="l"/>
            <a:pathLst>
              <a:path h="9258300" w="13648600">
                <a:moveTo>
                  <a:pt x="0" y="0"/>
                </a:moveTo>
                <a:lnTo>
                  <a:pt x="13648599" y="0"/>
                </a:lnTo>
                <a:lnTo>
                  <a:pt x="13648599" y="9258300"/>
                </a:lnTo>
                <a:lnTo>
                  <a:pt x="0" y="9258300"/>
                </a:lnTo>
                <a:lnTo>
                  <a:pt x="0" y="0"/>
                </a:lnTo>
                <a:close/>
              </a:path>
            </a:pathLst>
          </a:custGeom>
          <a:blipFill>
            <a:blip r:embed="rId5"/>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487" y="0"/>
            <a:ext cx="3367578" cy="10400160"/>
            <a:chOff x="0" y="0"/>
            <a:chExt cx="886934" cy="2739137"/>
          </a:xfrm>
        </p:grpSpPr>
        <p:sp>
          <p:nvSpPr>
            <p:cNvPr name="Freeform 3" id="3"/>
            <p:cNvSpPr/>
            <p:nvPr/>
          </p:nvSpPr>
          <p:spPr>
            <a:xfrm flipH="false" flipV="false" rot="0">
              <a:off x="0" y="0"/>
              <a:ext cx="886934" cy="2739137"/>
            </a:xfrm>
            <a:custGeom>
              <a:avLst/>
              <a:gdLst/>
              <a:ahLst/>
              <a:cxnLst/>
              <a:rect r="r" b="b" t="t" l="l"/>
              <a:pathLst>
                <a:path h="2739137" w="886934">
                  <a:moveTo>
                    <a:pt x="0" y="0"/>
                  </a:moveTo>
                  <a:lnTo>
                    <a:pt x="886934" y="0"/>
                  </a:lnTo>
                  <a:lnTo>
                    <a:pt x="886934" y="2739137"/>
                  </a:lnTo>
                  <a:lnTo>
                    <a:pt x="0" y="2739137"/>
                  </a:lnTo>
                  <a:close/>
                </a:path>
              </a:pathLst>
            </a:custGeom>
            <a:solidFill>
              <a:srgbClr val="FFDE59"/>
            </a:solidFill>
          </p:spPr>
        </p:sp>
        <p:sp>
          <p:nvSpPr>
            <p:cNvPr name="TextBox 4" id="4"/>
            <p:cNvSpPr txBox="true"/>
            <p:nvPr/>
          </p:nvSpPr>
          <p:spPr>
            <a:xfrm>
              <a:off x="0" y="0"/>
              <a:ext cx="886934" cy="273913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6" id="6"/>
          <p:cNvSpPr txBox="true"/>
          <p:nvPr/>
        </p:nvSpPr>
        <p:spPr>
          <a:xfrm rot="-5400000">
            <a:off x="-1053650" y="6478512"/>
            <a:ext cx="5361328" cy="876427"/>
          </a:xfrm>
          <a:prstGeom prst="rect">
            <a:avLst/>
          </a:prstGeom>
        </p:spPr>
        <p:txBody>
          <a:bodyPr anchor="t" rtlCol="false" tIns="0" lIns="0" bIns="0" rIns="0">
            <a:spAutoFit/>
          </a:bodyPr>
          <a:lstStyle/>
          <a:p>
            <a:pPr algn="r" rtl="true" marL="0" indent="0" lvl="0">
              <a:lnSpc>
                <a:spcPts val="6944"/>
              </a:lnSpc>
            </a:pPr>
            <a:r>
              <a:rPr lang="ar-EG" b="true" sz="5600">
                <a:solidFill>
                  <a:srgbClr val="7C0086"/>
                </a:solidFill>
                <a:latin typeface="Canva Sans Bold"/>
                <a:ea typeface="Canva Sans Bold"/>
                <a:cs typeface="Canva Sans Bold"/>
                <a:sym typeface="Canva Sans Bold"/>
                <a:rtl val="true"/>
              </a:rPr>
              <a:t>الإضاءة الخلفية</a:t>
            </a:r>
          </a:p>
        </p:txBody>
      </p:sp>
      <p:sp>
        <p:nvSpPr>
          <p:cNvPr name="TextBox 7" id="7"/>
          <p:cNvSpPr txBox="true"/>
          <p:nvPr/>
        </p:nvSpPr>
        <p:spPr>
          <a:xfrm rot="0">
            <a:off x="15796716" y="9728202"/>
            <a:ext cx="2491284" cy="558798"/>
          </a:xfrm>
          <a:prstGeom prst="rect">
            <a:avLst/>
          </a:prstGeom>
        </p:spPr>
        <p:txBody>
          <a:bodyPr anchor="t" rtlCol="false" tIns="0" lIns="0" bIns="0" rIns="0">
            <a:spAutoFit/>
          </a:bodyPr>
          <a:lstStyle/>
          <a:p>
            <a:pPr algn="ctr">
              <a:lnSpc>
                <a:spcPts val="2199"/>
              </a:lnSpc>
              <a:spcBef>
                <a:spcPct val="0"/>
              </a:spcBef>
            </a:pPr>
            <a:r>
              <a:rPr lang="en-US" sz="1999">
                <a:solidFill>
                  <a:srgbClr val="FFFFFF"/>
                </a:solidFill>
                <a:latin typeface="Open Sans 1"/>
                <a:ea typeface="Open Sans 1"/>
                <a:cs typeface="Open Sans 1"/>
                <a:sym typeface="Open Sans 1"/>
              </a:rPr>
              <a:t>Photo by </a:t>
            </a:r>
            <a:r>
              <a:rPr lang="en-US" sz="1999" u="sng">
                <a:solidFill>
                  <a:srgbClr val="FFFFFF"/>
                </a:solidFill>
                <a:latin typeface="Open Sans 1"/>
                <a:ea typeface="Open Sans 1"/>
                <a:cs typeface="Open Sans 1"/>
                <a:sym typeface="Open Sans 1"/>
                <a:hlinkClick r:id="rId3" tooltip="https://unsplash.com/@hanly2684?utm_content=creditCopyText&amp;utm_medium=referral&amp;utm_source=unsplash"/>
              </a:rPr>
              <a:t>ly han</a:t>
            </a:r>
            <a:r>
              <a:rPr lang="en-US" sz="1999">
                <a:solidFill>
                  <a:srgbClr val="FFFFFF"/>
                </a:solidFill>
                <a:latin typeface="Open Sans 1"/>
                <a:ea typeface="Open Sans 1"/>
                <a:cs typeface="Open Sans 1"/>
                <a:sym typeface="Open Sans 1"/>
              </a:rPr>
              <a:t> on </a:t>
            </a:r>
            <a:r>
              <a:rPr lang="en-US" sz="1999" u="sng">
                <a:solidFill>
                  <a:srgbClr val="FFFFFF"/>
                </a:solidFill>
                <a:latin typeface="Open Sans 1"/>
                <a:ea typeface="Open Sans 1"/>
                <a:cs typeface="Open Sans 1"/>
                <a:sym typeface="Open Sans 1"/>
                <a:hlinkClick r:id="rId4" tooltip="https://unsplash.com/photos/a-woman-standing-in-front-of-a-window-with-a-sunflower-in-her-hand-O_oFV4WwqCo?utm_content=creditCopyText&amp;utm_medium=referral&amp;utm_source=unsplash"/>
              </a:rPr>
              <a:t>Unsplash</a:t>
            </a:r>
          </a:p>
        </p:txBody>
      </p:sp>
      <p:sp>
        <p:nvSpPr>
          <p:cNvPr name="Freeform 8" id="8"/>
          <p:cNvSpPr/>
          <p:nvPr/>
        </p:nvSpPr>
        <p:spPr>
          <a:xfrm flipH="false" flipV="false" rot="0">
            <a:off x="7185885"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5"/>
            <a:stretch>
              <a:fillRect l="0" t="0" r="0" b="0"/>
            </a:stretch>
          </a:blipFill>
        </p:spPr>
      </p:sp>
      <p:sp>
        <p:nvSpPr>
          <p:cNvPr name="TextBox 9" id="9"/>
          <p:cNvSpPr txBox="true"/>
          <p:nvPr/>
        </p:nvSpPr>
        <p:spPr>
          <a:xfrm rot="0">
            <a:off x="15119682" y="9728202"/>
            <a:ext cx="2491284" cy="558798"/>
          </a:xfrm>
          <a:prstGeom prst="rect">
            <a:avLst/>
          </a:prstGeom>
        </p:spPr>
        <p:txBody>
          <a:bodyPr anchor="t" rtlCol="false" tIns="0" lIns="0" bIns="0" rIns="0">
            <a:spAutoFit/>
          </a:bodyPr>
          <a:lstStyle/>
          <a:p>
            <a:pPr algn="ctr">
              <a:lnSpc>
                <a:spcPts val="2199"/>
              </a:lnSpc>
              <a:spcBef>
                <a:spcPct val="0"/>
              </a:spcBef>
            </a:pPr>
            <a:r>
              <a:rPr lang="en-US" sz="1999">
                <a:solidFill>
                  <a:srgbClr val="000000"/>
                </a:solidFill>
                <a:latin typeface="Open Sans 1"/>
                <a:ea typeface="Open Sans 1"/>
                <a:cs typeface="Open Sans 1"/>
                <a:sym typeface="Open Sans 1"/>
              </a:rPr>
              <a:t>Photo by </a:t>
            </a:r>
            <a:r>
              <a:rPr lang="en-US" sz="1999" u="sng">
                <a:solidFill>
                  <a:srgbClr val="000000"/>
                </a:solidFill>
                <a:latin typeface="Open Sans 1"/>
                <a:ea typeface="Open Sans 1"/>
                <a:cs typeface="Open Sans 1"/>
                <a:sym typeface="Open Sans 1"/>
                <a:hlinkClick r:id="rId6" tooltip="https://unsplash.com/@frosteckiy?utm_content=creditCopyText&amp;utm_medium=referral&amp;utm_source=unsplash"/>
              </a:rPr>
              <a:t>Tony Frost</a:t>
            </a:r>
            <a:r>
              <a:rPr lang="en-US" sz="1999">
                <a:solidFill>
                  <a:srgbClr val="000000"/>
                </a:solidFill>
                <a:latin typeface="Open Sans 1"/>
                <a:ea typeface="Open Sans 1"/>
                <a:cs typeface="Open Sans 1"/>
                <a:sym typeface="Open Sans 1"/>
              </a:rPr>
              <a:t> on </a:t>
            </a:r>
            <a:r>
              <a:rPr lang="en-US" sz="1999" u="sng">
                <a:solidFill>
                  <a:srgbClr val="000000"/>
                </a:solidFill>
                <a:latin typeface="Open Sans 1"/>
                <a:ea typeface="Open Sans 1"/>
                <a:cs typeface="Open Sans 1"/>
                <a:sym typeface="Open Sans 1"/>
                <a:hlinkClick r:id="rId7" tooltip="https://unsplash.com/photos/a-woman-sitting-on-a-bench-with-her-hand-on-her-head-D0LtZUq5JCA?utm_content=creditCopyText&amp;utm_medium=referral&amp;utm_source=unsplash"/>
              </a:rPr>
              <a:t>Unsplash</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85" t="-12843" r="-30412" b="-17271"/>
            </a:stretch>
          </a:blipFill>
        </p:spPr>
      </p:sp>
      <p:grpSp>
        <p:nvGrpSpPr>
          <p:cNvPr name="Group 3" id="3"/>
          <p:cNvGrpSpPr/>
          <p:nvPr/>
        </p:nvGrpSpPr>
        <p:grpSpPr>
          <a:xfrm rot="0">
            <a:off x="649065" y="2587361"/>
            <a:ext cx="7117755" cy="6461710"/>
            <a:chOff x="0" y="0"/>
            <a:chExt cx="1874635" cy="1701850"/>
          </a:xfrm>
        </p:grpSpPr>
        <p:sp>
          <p:nvSpPr>
            <p:cNvPr name="Freeform 4" id="4"/>
            <p:cNvSpPr/>
            <p:nvPr/>
          </p:nvSpPr>
          <p:spPr>
            <a:xfrm flipH="false" flipV="false" rot="0">
              <a:off x="0" y="0"/>
              <a:ext cx="1874635" cy="1701850"/>
            </a:xfrm>
            <a:custGeom>
              <a:avLst/>
              <a:gdLst/>
              <a:ahLst/>
              <a:cxnLst/>
              <a:rect r="r" b="b" t="t" l="l"/>
              <a:pathLst>
                <a:path h="1701850" w="1874635">
                  <a:moveTo>
                    <a:pt x="101155" y="0"/>
                  </a:moveTo>
                  <a:lnTo>
                    <a:pt x="1773480" y="0"/>
                  </a:lnTo>
                  <a:cubicBezTo>
                    <a:pt x="1800308" y="0"/>
                    <a:pt x="1826037" y="10657"/>
                    <a:pt x="1845007" y="29628"/>
                  </a:cubicBezTo>
                  <a:cubicBezTo>
                    <a:pt x="1863978" y="48598"/>
                    <a:pt x="1874635" y="74327"/>
                    <a:pt x="1874635" y="101155"/>
                  </a:cubicBezTo>
                  <a:lnTo>
                    <a:pt x="1874635" y="1600694"/>
                  </a:lnTo>
                  <a:cubicBezTo>
                    <a:pt x="1874635" y="1656561"/>
                    <a:pt x="1829346" y="1701850"/>
                    <a:pt x="1773480" y="1701850"/>
                  </a:cubicBezTo>
                  <a:lnTo>
                    <a:pt x="101155" y="1701850"/>
                  </a:lnTo>
                  <a:cubicBezTo>
                    <a:pt x="74327" y="1701850"/>
                    <a:pt x="48598" y="1691192"/>
                    <a:pt x="29628" y="1672222"/>
                  </a:cubicBezTo>
                  <a:cubicBezTo>
                    <a:pt x="10657" y="1653252"/>
                    <a:pt x="0" y="1627522"/>
                    <a:pt x="0" y="1600694"/>
                  </a:cubicBezTo>
                  <a:lnTo>
                    <a:pt x="0" y="101155"/>
                  </a:lnTo>
                  <a:cubicBezTo>
                    <a:pt x="0" y="74327"/>
                    <a:pt x="10657" y="48598"/>
                    <a:pt x="29628" y="29628"/>
                  </a:cubicBezTo>
                  <a:cubicBezTo>
                    <a:pt x="48598" y="10657"/>
                    <a:pt x="74327" y="0"/>
                    <a:pt x="101155" y="0"/>
                  </a:cubicBezTo>
                  <a:close/>
                </a:path>
              </a:pathLst>
            </a:custGeom>
            <a:solidFill>
              <a:srgbClr val="7C0086">
                <a:alpha val="81961"/>
              </a:srgbClr>
            </a:solidFill>
          </p:spPr>
        </p:sp>
        <p:sp>
          <p:nvSpPr>
            <p:cNvPr name="TextBox 5" id="5"/>
            <p:cNvSpPr txBox="true"/>
            <p:nvPr/>
          </p:nvSpPr>
          <p:spPr>
            <a:xfrm>
              <a:off x="0" y="0"/>
              <a:ext cx="1874635" cy="1701850"/>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3864616" y="2962828"/>
            <a:ext cx="3441006" cy="1566544"/>
          </a:xfrm>
          <a:prstGeom prst="rect">
            <a:avLst/>
          </a:prstGeom>
        </p:spPr>
        <p:txBody>
          <a:bodyPr anchor="t" rtlCol="false" tIns="0" lIns="0" bIns="0" rIns="0">
            <a:spAutoFit/>
          </a:bodyPr>
          <a:lstStyle/>
          <a:p>
            <a:pPr algn="ctr" rtl="true">
              <a:lnSpc>
                <a:spcPts val="12880"/>
              </a:lnSpc>
            </a:pPr>
            <a:r>
              <a:rPr lang="ar-EG" b="true" sz="9200">
                <a:solidFill>
                  <a:srgbClr val="FFFFFF"/>
                </a:solidFill>
                <a:latin typeface="Canva Sans Bold"/>
                <a:ea typeface="Canva Sans Bold"/>
                <a:cs typeface="Canva Sans Bold"/>
                <a:sym typeface="Canva Sans Bold"/>
                <a:rtl val="true"/>
              </a:rPr>
              <a:t>المهمة</a:t>
            </a:r>
          </a:p>
        </p:txBody>
      </p:sp>
      <p:sp>
        <p:nvSpPr>
          <p:cNvPr name="TextBox 8" id="8"/>
          <p:cNvSpPr txBox="true"/>
          <p:nvPr/>
        </p:nvSpPr>
        <p:spPr>
          <a:xfrm rot="0">
            <a:off x="1110262" y="5105400"/>
            <a:ext cx="6195360" cy="3224784"/>
          </a:xfrm>
          <a:prstGeom prst="rect">
            <a:avLst/>
          </a:prstGeom>
        </p:spPr>
        <p:txBody>
          <a:bodyPr anchor="t" rtlCol="false" tIns="0" lIns="0" bIns="0" rIns="0">
            <a:spAutoFit/>
          </a:bodyPr>
          <a:lstStyle/>
          <a:p>
            <a:pPr algn="r" rtl="true">
              <a:lnSpc>
                <a:spcPts val="4277"/>
              </a:lnSpc>
            </a:pPr>
            <a:r>
              <a:rPr lang="ar-EG" sz="3099">
                <a:solidFill>
                  <a:srgbClr val="FFFFFF"/>
                </a:solidFill>
                <a:latin typeface="Canva Sans"/>
                <a:ea typeface="Canva Sans"/>
                <a:cs typeface="Canva Sans"/>
                <a:sym typeface="Canva Sans"/>
                <a:rtl val="true"/>
              </a:rPr>
              <a:t>لقد قمنا بتحضير بعض الأشياء لكم، يرجى اختيار أحدها وبالاعتماد على القواعد التي استعرضناها للتو، التقطوا صورة إبداعية لهذا الشيء!</a:t>
            </a:r>
          </a:p>
          <a:p>
            <a:pPr algn="r" rtl="true">
              <a:lnSpc>
                <a:spcPts val="4277"/>
              </a:lnSpc>
            </a:pPr>
          </a:p>
          <a:p>
            <a:pPr algn="r" rtl="true">
              <a:lnSpc>
                <a:spcPts val="4277"/>
              </a:lnSpc>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3" id="3"/>
          <p:cNvGrpSpPr/>
          <p:nvPr/>
        </p:nvGrpSpPr>
        <p:grpSpPr>
          <a:xfrm rot="0">
            <a:off x="7320094" y="-547187"/>
            <a:ext cx="10730792" cy="10730792"/>
            <a:chOff x="0" y="0"/>
            <a:chExt cx="12700000" cy="12700000"/>
          </a:xfrm>
        </p:grpSpPr>
        <p:sp>
          <p:nvSpPr>
            <p:cNvPr name="Freeform 4" id="4"/>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11803" t="0" r="-11803" b="0"/>
              </a:stretch>
            </a:blipFill>
          </p:spPr>
        </p:sp>
      </p:grpSp>
      <p:sp>
        <p:nvSpPr>
          <p:cNvPr name="TextBox 5" id="5"/>
          <p:cNvSpPr txBox="true"/>
          <p:nvPr/>
        </p:nvSpPr>
        <p:spPr>
          <a:xfrm rot="0">
            <a:off x="447048" y="3935780"/>
            <a:ext cx="7855939" cy="2318004"/>
          </a:xfrm>
          <a:prstGeom prst="rect">
            <a:avLst/>
          </a:prstGeom>
        </p:spPr>
        <p:txBody>
          <a:bodyPr anchor="t" rtlCol="false" tIns="0" lIns="0" bIns="0" rIns="0">
            <a:spAutoFit/>
          </a:bodyPr>
          <a:lstStyle/>
          <a:p>
            <a:pPr algn="l">
              <a:lnSpc>
                <a:spcPts val="9288"/>
              </a:lnSpc>
            </a:pPr>
            <a:r>
              <a:rPr lang="ar-EG" sz="7200" b="true">
                <a:solidFill>
                  <a:srgbClr val="7C0086"/>
                </a:solidFill>
                <a:latin typeface="Canva Sans Bold"/>
                <a:ea typeface="Canva Sans Bold"/>
                <a:cs typeface="Canva Sans Bold"/>
                <a:sym typeface="Canva Sans Bold"/>
                <a:rtl val="true"/>
              </a:rPr>
              <a:t>أساسيات الكاميرا: تسجيل الصوت</a:t>
            </a:r>
          </a:p>
        </p:txBody>
      </p:sp>
      <p:sp>
        <p:nvSpPr>
          <p:cNvPr name="Freeform 6" id="6"/>
          <p:cNvSpPr/>
          <p:nvPr/>
        </p:nvSpPr>
        <p:spPr>
          <a:xfrm flipH="false" flipV="true" rot="-3119379">
            <a:off x="5034204" y="6845271"/>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5421231" y="3019028"/>
            <a:ext cx="5763511" cy="485775"/>
          </a:xfrm>
          <a:prstGeom prst="rect">
            <a:avLst/>
          </a:prstGeom>
        </p:spPr>
        <p:txBody>
          <a:bodyPr anchor="t" rtlCol="false" tIns="0" lIns="0" bIns="0" rIns="0">
            <a:spAutoFit/>
          </a:bodyPr>
          <a:lstStyle/>
          <a:p>
            <a:pPr algn="l" marL="0" indent="0" lvl="0">
              <a:lnSpc>
                <a:spcPts val="3900"/>
              </a:lnSpc>
            </a:pPr>
            <a:r>
              <a:rPr lang="ar-EG" b="true" sz="3000" spc="-89">
                <a:solidFill>
                  <a:srgbClr val="000000"/>
                </a:solidFill>
                <a:latin typeface="Canva Sans Bold"/>
                <a:ea typeface="Canva Sans Bold"/>
                <a:cs typeface="Canva Sans Bold"/>
                <a:sym typeface="Canva Sans Bold"/>
                <a:rtl val="true"/>
              </a:rPr>
              <a:t>النشاط</a:t>
            </a:r>
            <a:r>
              <a:rPr lang="ar-EG" b="true" sz="3000" spc="-89">
                <a:solidFill>
                  <a:srgbClr val="000000"/>
                </a:solidFill>
                <a:latin typeface="Canva Sans Bold"/>
                <a:ea typeface="Canva Sans Bold"/>
                <a:cs typeface="Canva Sans Bold"/>
                <a:sym typeface="Canva Sans Bold"/>
                <a:rtl val="true"/>
              </a:rPr>
              <a:t> </a:t>
            </a:r>
            <a:r>
              <a:rPr lang="en-US" b="true" sz="3000" spc="-89">
                <a:solidFill>
                  <a:srgbClr val="000000"/>
                </a:solidFill>
                <a:latin typeface="Canva Sans Bold"/>
                <a:ea typeface="Canva Sans Bold"/>
                <a:cs typeface="Canva Sans Bold"/>
                <a:sym typeface="Canva Sans Bold"/>
              </a:rPr>
              <a:t>4.3.3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4571" t="-10610" r="-5296" b="-16933"/>
            </a:stretch>
          </a:blipFill>
        </p:spPr>
      </p:sp>
      <p:sp>
        <p:nvSpPr>
          <p:cNvPr name="Freeform 4" id="4"/>
          <p:cNvSpPr/>
          <p:nvPr/>
        </p:nvSpPr>
        <p:spPr>
          <a:xfrm flipH="false" flipV="true" rot="-3192038">
            <a:off x="5429224" y="6934715"/>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47048" y="4126280"/>
            <a:ext cx="6720580" cy="1878330"/>
          </a:xfrm>
          <a:prstGeom prst="rect">
            <a:avLst/>
          </a:prstGeom>
        </p:spPr>
        <p:txBody>
          <a:bodyPr anchor="t" rtlCol="false" tIns="0" lIns="0" bIns="0" rIns="0">
            <a:spAutoFit/>
          </a:bodyPr>
          <a:lstStyle/>
          <a:p>
            <a:pPr algn="r" rtl="true">
              <a:lnSpc>
                <a:spcPts val="7200"/>
              </a:lnSpc>
            </a:pPr>
            <a:r>
              <a:rPr lang="ar-EG" b="true" sz="7200">
                <a:solidFill>
                  <a:srgbClr val="7C0086"/>
                </a:solidFill>
                <a:latin typeface="Canva Sans Bold"/>
                <a:ea typeface="Canva Sans Bold"/>
                <a:cs typeface="Canva Sans Bold"/>
                <a:sym typeface="Canva Sans Bold"/>
                <a:rtl val="true"/>
              </a:rPr>
              <a:t>أهمية السرد البصري</a:t>
            </a:r>
          </a:p>
        </p:txBody>
      </p:sp>
      <p:sp>
        <p:nvSpPr>
          <p:cNvPr name="TextBox 6" id="6"/>
          <p:cNvSpPr txBox="true"/>
          <p:nvPr/>
        </p:nvSpPr>
        <p:spPr>
          <a:xfrm rot="0">
            <a:off x="5316179" y="2878505"/>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 </a:t>
            </a:r>
            <a:r>
              <a:rPr lang="ar-EG" b="true" sz="3000" spc="-89">
                <a:solidFill>
                  <a:srgbClr val="000000"/>
                </a:solidFill>
                <a:latin typeface="Canva Sans Bold"/>
                <a:ea typeface="Canva Sans Bold"/>
                <a:cs typeface="Canva Sans Bold"/>
                <a:sym typeface="Canva Sans Bold"/>
                <a:rtl val="true"/>
              </a:rPr>
              <a:t>النشاط</a:t>
            </a:r>
            <a:r>
              <a:rPr lang="ar-EG" b="true" sz="3000" spc="-89">
                <a:solidFill>
                  <a:srgbClr val="000000"/>
                </a:solidFill>
                <a:latin typeface="Canva Sans Bold"/>
                <a:ea typeface="Canva Sans Bold"/>
                <a:cs typeface="Canva Sans Bold"/>
                <a:sym typeface="Canva Sans Bold"/>
                <a:rtl val="true"/>
              </a:rPr>
              <a:t> </a:t>
            </a:r>
            <a:r>
              <a:rPr lang="en-US" b="true" sz="3000" spc="-89">
                <a:solidFill>
                  <a:srgbClr val="000000"/>
                </a:solidFill>
                <a:latin typeface="Canva Sans Bold"/>
                <a:ea typeface="Canva Sans Bold"/>
                <a:cs typeface="Canva Sans Bold"/>
                <a:sym typeface="Canva Sans Bold"/>
              </a:rPr>
              <a:t>4.1</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95917" y="3339243"/>
            <a:ext cx="7506275" cy="0"/>
          </a:xfrm>
          <a:prstGeom prst="line">
            <a:avLst/>
          </a:prstGeom>
          <a:ln cap="rnd" w="57150">
            <a:solidFill>
              <a:srgbClr val="227C9D"/>
            </a:solidFill>
            <a:prstDash val="sysDot"/>
            <a:headEnd type="none" len="sm" w="sm"/>
            <a:tailEnd type="none" len="sm" w="sm"/>
          </a:ln>
        </p:spPr>
      </p:sp>
      <p:grpSp>
        <p:nvGrpSpPr>
          <p:cNvPr name="Group 4" id="4"/>
          <p:cNvGrpSpPr/>
          <p:nvPr/>
        </p:nvGrpSpPr>
        <p:grpSpPr>
          <a:xfrm rot="0">
            <a:off x="8418443" y="417443"/>
            <a:ext cx="9558442" cy="9337205"/>
            <a:chOff x="0" y="0"/>
            <a:chExt cx="4828540" cy="4716780"/>
          </a:xfrm>
        </p:grpSpPr>
        <p:sp>
          <p:nvSpPr>
            <p:cNvPr name="Freeform 5" id="5"/>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l="-34392" t="0" r="-12149" b="0"/>
              </a:stretch>
            </a:blipFill>
            <a:ln w="95250" cap="sq">
              <a:solidFill>
                <a:srgbClr val="FFBD59"/>
              </a:solidFill>
              <a:prstDash val="solid"/>
              <a:miter/>
            </a:ln>
          </p:spPr>
        </p:sp>
      </p:grpSp>
      <p:sp>
        <p:nvSpPr>
          <p:cNvPr name="TextBox 6" id="6"/>
          <p:cNvSpPr txBox="true"/>
          <p:nvPr/>
        </p:nvSpPr>
        <p:spPr>
          <a:xfrm rot="0">
            <a:off x="268919" y="2074320"/>
            <a:ext cx="7141439" cy="818391"/>
          </a:xfrm>
          <a:prstGeom prst="rect">
            <a:avLst/>
          </a:prstGeom>
        </p:spPr>
        <p:txBody>
          <a:bodyPr anchor="t" rtlCol="false" tIns="0" lIns="0" bIns="0" rIns="0">
            <a:spAutoFit/>
          </a:bodyPr>
          <a:lstStyle/>
          <a:p>
            <a:pPr algn="r" rtl="true">
              <a:lnSpc>
                <a:spcPts val="6965"/>
              </a:lnSpc>
            </a:pPr>
            <a:r>
              <a:rPr lang="ar-EG" b="true" sz="4299">
                <a:solidFill>
                  <a:srgbClr val="7C0086"/>
                </a:solidFill>
                <a:latin typeface="Canva Sans Bold"/>
                <a:ea typeface="Canva Sans Bold"/>
                <a:cs typeface="Canva Sans Bold"/>
                <a:sym typeface="Canva Sans Bold"/>
                <a:rtl val="true"/>
              </a:rPr>
              <a:t>نصائح عملية أساسية:</a:t>
            </a:r>
          </a:p>
        </p:txBody>
      </p:sp>
      <p:sp>
        <p:nvSpPr>
          <p:cNvPr name="TextBox 7" id="7"/>
          <p:cNvSpPr txBox="true"/>
          <p:nvPr/>
        </p:nvSpPr>
        <p:spPr>
          <a:xfrm rot="0">
            <a:off x="0" y="3758343"/>
            <a:ext cx="7276302" cy="5139055"/>
          </a:xfrm>
          <a:prstGeom prst="rect">
            <a:avLst/>
          </a:prstGeom>
        </p:spPr>
        <p:txBody>
          <a:bodyPr anchor="t" rtlCol="false" tIns="0" lIns="0" bIns="0" rIns="0">
            <a:spAutoFit/>
          </a:bodyPr>
          <a:lstStyle/>
          <a:p>
            <a:pPr algn="just" rtl="true" marL="561337" indent="-280669" lvl="1">
              <a:lnSpc>
                <a:spcPts val="3379"/>
              </a:lnSpc>
              <a:buFont typeface="Arial"/>
              <a:buChar char="•"/>
            </a:pPr>
            <a:r>
              <a:rPr lang="ar-EG" sz="2599">
                <a:solidFill>
                  <a:srgbClr val="7C0086"/>
                </a:solidFill>
                <a:latin typeface="Canva Sans"/>
                <a:ea typeface="Canva Sans"/>
                <a:cs typeface="Canva Sans"/>
                <a:sym typeface="Canva Sans"/>
                <a:rtl val="true"/>
              </a:rPr>
              <a:t>الصوت هو العنصر الأهم في الفيديو.</a:t>
            </a:r>
          </a:p>
          <a:p>
            <a:pPr algn="just" rtl="true" marL="561337" indent="-280669" lvl="1">
              <a:lnSpc>
                <a:spcPts val="3379"/>
              </a:lnSpc>
              <a:buFont typeface="Arial"/>
              <a:buChar char="•"/>
            </a:pPr>
            <a:r>
              <a:rPr lang="ar-EG" sz="2599">
                <a:solidFill>
                  <a:srgbClr val="7C0086"/>
                </a:solidFill>
                <a:latin typeface="Canva Sans"/>
                <a:ea typeface="Canva Sans"/>
                <a:cs typeface="Canva Sans"/>
                <a:sym typeface="Canva Sans"/>
                <a:rtl val="true"/>
              </a:rPr>
              <a:t>اختبر</a:t>
            </a:r>
            <a:r>
              <a:rPr lang="ar-EG" sz="2599">
                <a:solidFill>
                  <a:srgbClr val="7C0086"/>
                </a:solidFill>
                <a:latin typeface="Canva Sans"/>
                <a:ea typeface="Canva Sans"/>
                <a:cs typeface="Canva Sans"/>
                <a:sym typeface="Canva Sans"/>
                <a:rtl val="true"/>
              </a:rPr>
              <a:t> بيئة التسجيل قبل البدء عبر الاستماع إلى الضوضاء المحيطة (مثل حركة المرور، حديث الأشخاص، الرياح).</a:t>
            </a:r>
          </a:p>
          <a:p>
            <a:pPr algn="just" rtl="true" marL="561337" indent="-280669" lvl="1">
              <a:lnSpc>
                <a:spcPts val="3379"/>
              </a:lnSpc>
              <a:buFont typeface="Arial"/>
              <a:buChar char="•"/>
            </a:pPr>
            <a:r>
              <a:rPr lang="ar-EG" sz="2599">
                <a:solidFill>
                  <a:srgbClr val="7C0086"/>
                </a:solidFill>
                <a:latin typeface="Canva Sans"/>
                <a:ea typeface="Canva Sans"/>
                <a:cs typeface="Canva Sans"/>
                <a:sym typeface="Canva Sans"/>
                <a:rtl val="true"/>
              </a:rPr>
              <a:t>استخدم</a:t>
            </a:r>
            <a:r>
              <a:rPr lang="ar-EG" sz="2599">
                <a:solidFill>
                  <a:srgbClr val="7C0086"/>
                </a:solidFill>
                <a:latin typeface="Canva Sans"/>
                <a:ea typeface="Canva Sans"/>
                <a:cs typeface="Canva Sans"/>
                <a:sym typeface="Canva Sans"/>
                <a:rtl val="true"/>
              </a:rPr>
              <a:t> ميكروفونات خارجية متى كان ذلك ممكنًا لتحسين الوضوح، خصوصًا في المقابلات أو الحوارات.</a:t>
            </a:r>
          </a:p>
          <a:p>
            <a:pPr algn="just" rtl="true" marL="561337" indent="-280669" lvl="1">
              <a:lnSpc>
                <a:spcPts val="3379"/>
              </a:lnSpc>
              <a:buFont typeface="Arial"/>
              <a:buChar char="•"/>
            </a:pPr>
            <a:r>
              <a:rPr lang="ar-EG" sz="2599">
                <a:solidFill>
                  <a:srgbClr val="7C0086"/>
                </a:solidFill>
                <a:latin typeface="Canva Sans"/>
                <a:ea typeface="Canva Sans"/>
                <a:cs typeface="Canva Sans"/>
                <a:sym typeface="Canva Sans"/>
                <a:rtl val="true"/>
              </a:rPr>
              <a:t>ضع</a:t>
            </a:r>
            <a:r>
              <a:rPr lang="ar-EG" sz="2599">
                <a:solidFill>
                  <a:srgbClr val="7C0086"/>
                </a:solidFill>
                <a:latin typeface="Canva Sans"/>
                <a:ea typeface="Canva Sans"/>
                <a:cs typeface="Canva Sans"/>
                <a:sym typeface="Canva Sans"/>
                <a:rtl val="true"/>
              </a:rPr>
              <a:t> الميكروفون قريبًا قدر الإمكان من الشخص لتقليل الضوضاء الخلفية.</a:t>
            </a:r>
          </a:p>
          <a:p>
            <a:pPr algn="just" rtl="true" marL="561337" indent="-280669" lvl="1">
              <a:lnSpc>
                <a:spcPts val="3379"/>
              </a:lnSpc>
              <a:buFont typeface="Arial"/>
              <a:buChar char="•"/>
            </a:pPr>
            <a:r>
              <a:rPr lang="ar-EG" sz="2599">
                <a:solidFill>
                  <a:srgbClr val="7C0086"/>
                </a:solidFill>
                <a:latin typeface="Canva Sans"/>
                <a:ea typeface="Canva Sans"/>
                <a:cs typeface="Canva Sans"/>
                <a:sym typeface="Canva Sans"/>
                <a:rtl val="true"/>
              </a:rPr>
              <a:t>انتبه</a:t>
            </a:r>
            <a:r>
              <a:rPr lang="ar-EG" sz="2599">
                <a:solidFill>
                  <a:srgbClr val="7C0086"/>
                </a:solidFill>
                <a:latin typeface="Canva Sans"/>
                <a:ea typeface="Canva Sans"/>
                <a:cs typeface="Canva Sans"/>
                <a:sym typeface="Canva Sans"/>
                <a:rtl val="true"/>
              </a:rPr>
              <a:t> للأسطح والأجسام التي قد تسبب صدى أو انعكاسات في الأماكن المغلقة</a:t>
            </a:r>
          </a:p>
          <a:p>
            <a:pPr algn="just" rtl="true" marL="561337" indent="-280669" lvl="1">
              <a:lnSpc>
                <a:spcPts val="3379"/>
              </a:lnSpc>
              <a:buFont typeface="Arial"/>
              <a:buChar char="•"/>
            </a:pP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6918972" cy="7634527"/>
            <a:chOff x="0" y="0"/>
            <a:chExt cx="1822281" cy="2010740"/>
          </a:xfrm>
        </p:grpSpPr>
        <p:sp>
          <p:nvSpPr>
            <p:cNvPr name="Freeform 4" id="4"/>
            <p:cNvSpPr/>
            <p:nvPr/>
          </p:nvSpPr>
          <p:spPr>
            <a:xfrm flipH="false" flipV="false" rot="0">
              <a:off x="0" y="0"/>
              <a:ext cx="1822281" cy="2010740"/>
            </a:xfrm>
            <a:custGeom>
              <a:avLst/>
              <a:gdLst/>
              <a:ahLst/>
              <a:cxnLst/>
              <a:rect r="r" b="b" t="t" l="l"/>
              <a:pathLst>
                <a:path h="2010740" w="1822281">
                  <a:moveTo>
                    <a:pt x="104061" y="0"/>
                  </a:moveTo>
                  <a:lnTo>
                    <a:pt x="1718219" y="0"/>
                  </a:lnTo>
                  <a:cubicBezTo>
                    <a:pt x="1745818" y="0"/>
                    <a:pt x="1772287" y="10964"/>
                    <a:pt x="1791802" y="30479"/>
                  </a:cubicBezTo>
                  <a:cubicBezTo>
                    <a:pt x="1811317" y="49994"/>
                    <a:pt x="1822281" y="76463"/>
                    <a:pt x="1822281" y="104061"/>
                  </a:cubicBezTo>
                  <a:lnTo>
                    <a:pt x="1822281" y="1906678"/>
                  </a:lnTo>
                  <a:cubicBezTo>
                    <a:pt x="1822281" y="1934277"/>
                    <a:pt x="1811317" y="1960745"/>
                    <a:pt x="1791802" y="1980261"/>
                  </a:cubicBezTo>
                  <a:cubicBezTo>
                    <a:pt x="1772287" y="1999776"/>
                    <a:pt x="1745818" y="2010740"/>
                    <a:pt x="1718219" y="2010740"/>
                  </a:cubicBezTo>
                  <a:lnTo>
                    <a:pt x="104061" y="2010740"/>
                  </a:lnTo>
                  <a:cubicBezTo>
                    <a:pt x="76463" y="2010740"/>
                    <a:pt x="49994" y="1999776"/>
                    <a:pt x="30479" y="1980261"/>
                  </a:cubicBezTo>
                  <a:cubicBezTo>
                    <a:pt x="10964" y="1960745"/>
                    <a:pt x="0" y="1934277"/>
                    <a:pt x="0" y="1906678"/>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2010740"/>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3606199" y="2257291"/>
            <a:ext cx="3441006" cy="1566544"/>
          </a:xfrm>
          <a:prstGeom prst="rect">
            <a:avLst/>
          </a:prstGeom>
        </p:spPr>
        <p:txBody>
          <a:bodyPr anchor="t" rtlCol="false" tIns="0" lIns="0" bIns="0" rIns="0">
            <a:spAutoFit/>
          </a:bodyPr>
          <a:lstStyle/>
          <a:p>
            <a:pPr algn="ctr" rtl="true">
              <a:lnSpc>
                <a:spcPts val="12880"/>
              </a:lnSpc>
            </a:pPr>
            <a:r>
              <a:rPr lang="ar-EG" b="true" sz="9200">
                <a:solidFill>
                  <a:srgbClr val="FFFFFF"/>
                </a:solidFill>
                <a:latin typeface="Canva Sans Bold"/>
                <a:ea typeface="Canva Sans Bold"/>
                <a:cs typeface="Canva Sans Bold"/>
                <a:sym typeface="Canva Sans Bold"/>
                <a:rtl val="true"/>
              </a:rPr>
              <a:t>المهمة</a:t>
            </a:r>
          </a:p>
        </p:txBody>
      </p:sp>
      <p:sp>
        <p:nvSpPr>
          <p:cNvPr name="TextBox 8" id="8"/>
          <p:cNvSpPr txBox="true"/>
          <p:nvPr/>
        </p:nvSpPr>
        <p:spPr>
          <a:xfrm rot="0">
            <a:off x="1110262" y="4280452"/>
            <a:ext cx="5936942" cy="4853559"/>
          </a:xfrm>
          <a:prstGeom prst="rect">
            <a:avLst/>
          </a:prstGeom>
        </p:spPr>
        <p:txBody>
          <a:bodyPr anchor="t" rtlCol="false" tIns="0" lIns="0" bIns="0" rIns="0">
            <a:spAutoFit/>
          </a:bodyPr>
          <a:lstStyle/>
          <a:p>
            <a:pPr algn="r" rtl="true">
              <a:lnSpc>
                <a:spcPts val="4277"/>
              </a:lnSpc>
            </a:pPr>
            <a:r>
              <a:rPr lang="ar-EG" sz="3099">
                <a:solidFill>
                  <a:srgbClr val="FFFFFF"/>
                </a:solidFill>
                <a:latin typeface="Canva Sans"/>
                <a:ea typeface="Canva Sans"/>
                <a:cs typeface="Canva Sans"/>
                <a:sym typeface="Canva Sans"/>
                <a:rtl val="true"/>
              </a:rPr>
              <a:t>في مجموعات صغيرة، يقوم المشاركون بتسجيل تعليق صوتي مدته </a:t>
            </a:r>
            <a:r>
              <a:rPr lang="en-US" sz="3099">
                <a:solidFill>
                  <a:srgbClr val="FFFFFF"/>
                </a:solidFill>
                <a:latin typeface="Canva Sans"/>
                <a:ea typeface="Canva Sans"/>
                <a:cs typeface="Canva Sans"/>
                <a:sym typeface="Canva Sans"/>
              </a:rPr>
              <a:t>15</a:t>
            </a:r>
            <a:r>
              <a:rPr lang="ar-EG" sz="3099">
                <a:solidFill>
                  <a:srgbClr val="FFFFFF"/>
                </a:solidFill>
                <a:latin typeface="Canva Sans"/>
                <a:ea typeface="Canva Sans"/>
                <a:cs typeface="Canva Sans"/>
                <a:sym typeface="Canva Sans"/>
                <a:rtl val="true"/>
              </a:rPr>
              <a:t> ثانية باستخدام هواتفهم في بيئات مختلفة (غرفة هادئة، في الخارج، مكان صاخب).</a:t>
            </a:r>
          </a:p>
          <a:p>
            <a:pPr algn="r" rtl="true">
              <a:lnSpc>
                <a:spcPts val="4277"/>
              </a:lnSpc>
            </a:pPr>
            <a:r>
              <a:rPr lang="ar-EG" sz="3099">
                <a:solidFill>
                  <a:srgbClr val="FFFFFF"/>
                </a:solidFill>
                <a:latin typeface="Canva Sans"/>
                <a:ea typeface="Canva Sans"/>
                <a:cs typeface="Canva Sans"/>
                <a:sym typeface="Canva Sans"/>
                <a:rtl val="true"/>
              </a:rPr>
              <a:t> ثم يقارنون جودة الصوت ويناقشون حلولًا بسيطة لتحسينه (مثل استخدام سماعات الرأس كميكروفون، أو اختيار أماكن أكثر هدوءًا).</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7320094" y="-547187"/>
            <a:ext cx="10730792" cy="10730792"/>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32872" t="0" r="-32872" b="0"/>
              </a:stretch>
            </a:blipFill>
          </p:spPr>
        </p:sp>
      </p:grpSp>
      <p:sp>
        <p:nvSpPr>
          <p:cNvPr name="Freeform 4" id="4"/>
          <p:cNvSpPr/>
          <p:nvPr/>
        </p:nvSpPr>
        <p:spPr>
          <a:xfrm flipH="false" flipV="true" rot="-3119379">
            <a:off x="5034204" y="6845271"/>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822340" y="4520803"/>
            <a:ext cx="4721044" cy="2318004"/>
          </a:xfrm>
          <a:prstGeom prst="rect">
            <a:avLst/>
          </a:prstGeom>
        </p:spPr>
        <p:txBody>
          <a:bodyPr anchor="t" rtlCol="false" tIns="0" lIns="0" bIns="0" rIns="0">
            <a:spAutoFit/>
          </a:bodyPr>
          <a:lstStyle/>
          <a:p>
            <a:pPr algn="r" rtl="true">
              <a:lnSpc>
                <a:spcPts val="9288"/>
              </a:lnSpc>
            </a:pPr>
            <a:r>
              <a:rPr lang="ar-EG" b="true" sz="7200">
                <a:solidFill>
                  <a:srgbClr val="7C0086"/>
                </a:solidFill>
                <a:latin typeface="Canva Sans Bold"/>
                <a:ea typeface="Canva Sans Bold"/>
                <a:cs typeface="Canva Sans Bold"/>
                <a:sym typeface="Canva Sans Bold"/>
                <a:rtl val="true"/>
              </a:rPr>
              <a:t>استراتيجية المحتوى</a:t>
            </a:r>
          </a:p>
        </p:txBody>
      </p:sp>
      <p:sp>
        <p:nvSpPr>
          <p:cNvPr name="TextBox 6" id="6"/>
          <p:cNvSpPr txBox="true"/>
          <p:nvPr/>
        </p:nvSpPr>
        <p:spPr>
          <a:xfrm rot="0">
            <a:off x="4683650" y="3548603"/>
            <a:ext cx="5763511" cy="485775"/>
          </a:xfrm>
          <a:prstGeom prst="rect">
            <a:avLst/>
          </a:prstGeom>
        </p:spPr>
        <p:txBody>
          <a:bodyPr anchor="t" rtlCol="false" tIns="0" lIns="0" bIns="0" rIns="0">
            <a:spAutoFit/>
          </a:bodyPr>
          <a:lstStyle/>
          <a:p>
            <a:pPr algn="l" marL="0" indent="0" lvl="0">
              <a:lnSpc>
                <a:spcPts val="3900"/>
              </a:lnSpc>
            </a:pPr>
            <a:r>
              <a:rPr lang="ar-EG" b="true" sz="3000" spc="-89">
                <a:solidFill>
                  <a:srgbClr val="000000"/>
                </a:solidFill>
                <a:latin typeface="Canva Sans Bold"/>
                <a:ea typeface="Canva Sans Bold"/>
                <a:cs typeface="Canva Sans Bold"/>
                <a:sym typeface="Canva Sans Bold"/>
                <a:rtl val="true"/>
              </a:rPr>
              <a:t>النشاط</a:t>
            </a:r>
            <a:r>
              <a:rPr lang="ar-EG" b="true" sz="3000" spc="-89">
                <a:solidFill>
                  <a:srgbClr val="000000"/>
                </a:solidFill>
                <a:latin typeface="Canva Sans Bold"/>
                <a:ea typeface="Canva Sans Bold"/>
                <a:cs typeface="Canva Sans Bold"/>
                <a:sym typeface="Canva Sans Bold"/>
                <a:rtl val="true"/>
              </a:rPr>
              <a:t> </a:t>
            </a:r>
            <a:r>
              <a:rPr lang="en-US" b="true" sz="3000" spc="-89">
                <a:solidFill>
                  <a:srgbClr val="000000"/>
                </a:solidFill>
                <a:latin typeface="Canva Sans Bold"/>
                <a:ea typeface="Canva Sans Bold"/>
                <a:cs typeface="Canva Sans Bold"/>
                <a:sym typeface="Canva Sans Bold"/>
              </a:rPr>
              <a:t>4.4</a:t>
            </a:r>
          </a:p>
        </p:txBody>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162050" y="1490702"/>
          <a:ext cx="16394558" cy="8559686"/>
        </p:xfrm>
        <a:graphic>
          <a:graphicData uri="http://schemas.openxmlformats.org/drawingml/2006/table">
            <a:tbl>
              <a:tblPr/>
              <a:tblGrid>
                <a:gridCol w="4744062"/>
                <a:gridCol w="3162180"/>
                <a:gridCol w="3086264"/>
                <a:gridCol w="2741430"/>
                <a:gridCol w="2660623"/>
              </a:tblGrid>
              <a:tr h="1481689">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282057">
                <a:tc>
                  <a:txBody>
                    <a:bodyPr anchor="t" rtlCol="false"/>
                    <a:lstStyle/>
                    <a:p>
                      <a:pPr algn="ctr">
                        <a:lnSpc>
                          <a:spcPts val="2749"/>
                        </a:lnSpc>
                        <a:spcBef>
                          <a:spcPct val="0"/>
                        </a:spcBef>
                        <a:defRPr/>
                      </a:pPr>
                      <a:r>
                        <a:rPr lang="en-US" b="true" sz="2499" strike="noStrike" u="none">
                          <a:solidFill>
                            <a:srgbClr val="287D7D"/>
                          </a:solidFill>
                          <a:latin typeface="Open Sans Extra Bold"/>
                          <a:ea typeface="Open Sans Extra Bold"/>
                          <a:cs typeface="Open Sans Extra Bold"/>
                          <a:sym typeface="Open Sans Extra Bold"/>
                        </a:rPr>
                        <a:t>PROFILE PICTURE</a:t>
                      </a:r>
                      <a:endParaRPr lang="en-US" sz="1100"/>
                    </a:p>
                    <a:p>
                      <a:pPr algn="ctr" rtl="true">
                        <a:lnSpc>
                          <a:spcPts val="2749"/>
                        </a:lnSpc>
                      </a:pPr>
                      <a:r>
                        <a:rPr lang="ar-EG" b="true" sz="2499" strike="noStrike" u="none">
                          <a:solidFill>
                            <a:srgbClr val="287D7D"/>
                          </a:solidFill>
                          <a:latin typeface="Open Sans Extra Bold"/>
                          <a:ea typeface="Open Sans Extra Bold"/>
                          <a:cs typeface="Open Sans Extra Bold"/>
                          <a:sym typeface="Open Sans Extra Bold"/>
                          <a:rtl val="true"/>
                        </a:rPr>
                        <a:t>صورة الملف الشخصي</a:t>
                      </a: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44096">
                <a:tc>
                  <a:txBody>
                    <a:bodyPr anchor="t" rtlCol="false"/>
                    <a:lstStyle/>
                    <a:p>
                      <a:pPr algn="ctr" marL="0" indent="0" lvl="1">
                        <a:lnSpc>
                          <a:spcPts val="2749"/>
                        </a:lnSpc>
                        <a:spcBef>
                          <a:spcPct val="0"/>
                        </a:spcBef>
                        <a:defRPr/>
                      </a:pPr>
                      <a:r>
                        <a:rPr lang="en-US" b="true" sz="2499" strike="noStrike" u="none">
                          <a:solidFill>
                            <a:srgbClr val="287D7D"/>
                          </a:solidFill>
                          <a:latin typeface="Open Sans Extra Bold"/>
                          <a:ea typeface="Open Sans Extra Bold"/>
                          <a:cs typeface="Open Sans Extra Bold"/>
                          <a:sym typeface="Open Sans Extra Bold"/>
                        </a:rPr>
                        <a:t>LANDSCAPE</a:t>
                      </a:r>
                      <a:r>
                        <a:rPr lang="en-US" b="true" sz="2499" strike="noStrike" u="none">
                          <a:solidFill>
                            <a:srgbClr val="287D7D"/>
                          </a:solidFill>
                          <a:latin typeface="Open Sans Extra Bold"/>
                          <a:ea typeface="Open Sans Extra Bold"/>
                          <a:cs typeface="Open Sans Extra Bold"/>
                          <a:sym typeface="Open Sans Extra Bold"/>
                        </a:rPr>
                        <a:t> </a:t>
                      </a:r>
                      <a:r>
                        <a:rPr lang="ar-EG" b="true" sz="2499" strike="noStrike" u="none">
                          <a:solidFill>
                            <a:srgbClr val="287D7D"/>
                          </a:solidFill>
                          <a:latin typeface="Open Sans Extra Bold"/>
                          <a:ea typeface="Open Sans Extra Bold"/>
                          <a:cs typeface="Open Sans Extra Bold"/>
                          <a:sym typeface="Open Sans Extra Bold"/>
                          <a:rtl val="true"/>
                        </a:rPr>
                        <a:t>أفقي</a:t>
                      </a:r>
                      <a:r>
                        <a:rPr lang="en-US" b="true" sz="2499" strike="noStrike" u="none">
                          <a:solidFill>
                            <a:srgbClr val="287D7D"/>
                          </a:solidFill>
                          <a:latin typeface="Open Sans Extra Bold"/>
                          <a:ea typeface="Open Sans Extra Bold"/>
                          <a:cs typeface="Open Sans Extra Bold"/>
                          <a:sym typeface="Open Sans Extra Bold"/>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274280">
                <a:tc>
                  <a:txBody>
                    <a:bodyPr anchor="t" rtlCol="false"/>
                    <a:lstStyle/>
                    <a:p>
                      <a:pPr algn="ctr" marL="0" indent="0" lvl="1">
                        <a:lnSpc>
                          <a:spcPts val="2749"/>
                        </a:lnSpc>
                        <a:spcBef>
                          <a:spcPct val="0"/>
                        </a:spcBef>
                        <a:defRPr/>
                      </a:pPr>
                      <a:r>
                        <a:rPr lang="en-US" b="true" sz="2499" strike="noStrike" u="none">
                          <a:solidFill>
                            <a:srgbClr val="287D7D"/>
                          </a:solidFill>
                          <a:latin typeface="Open Sans Extra Bold"/>
                          <a:ea typeface="Open Sans Extra Bold"/>
                          <a:cs typeface="Open Sans Extra Bold"/>
                          <a:sym typeface="Open Sans Extra Bold"/>
                        </a:rPr>
                        <a:t>VERTICAL</a:t>
                      </a:r>
                      <a:r>
                        <a:rPr lang="en-US" b="true" sz="2499" strike="noStrike" u="none">
                          <a:solidFill>
                            <a:srgbClr val="287D7D"/>
                          </a:solidFill>
                          <a:latin typeface="Open Sans Extra Bold"/>
                          <a:ea typeface="Open Sans Extra Bold"/>
                          <a:cs typeface="Open Sans Extra Bold"/>
                          <a:sym typeface="Open Sans Extra Bold"/>
                        </a:rPr>
                        <a:t> </a:t>
                      </a:r>
                      <a:r>
                        <a:rPr lang="ar-EG" b="true" sz="2499" strike="noStrike" u="none">
                          <a:solidFill>
                            <a:srgbClr val="287D7D"/>
                          </a:solidFill>
                          <a:latin typeface="Open Sans Extra Bold"/>
                          <a:ea typeface="Open Sans Extra Bold"/>
                          <a:cs typeface="Open Sans Extra Bold"/>
                          <a:sym typeface="Open Sans Extra Bold"/>
                          <a:rtl val="true"/>
                        </a:rPr>
                        <a:t>عمودي</a:t>
                      </a:r>
                      <a:r>
                        <a:rPr lang="en-US" b="true" sz="2499" strike="noStrike" u="none">
                          <a:solidFill>
                            <a:srgbClr val="287D7D"/>
                          </a:solidFill>
                          <a:latin typeface="Open Sans Extra Bold"/>
                          <a:ea typeface="Open Sans Extra Bold"/>
                          <a:cs typeface="Open Sans Extra Bold"/>
                          <a:sym typeface="Open Sans Extra Bold"/>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188">
                <a:tc>
                  <a:txBody>
                    <a:bodyPr anchor="t" rtlCol="false"/>
                    <a:lstStyle/>
                    <a:p>
                      <a:pPr algn="ctr" marL="0" indent="0" lvl="1">
                        <a:lnSpc>
                          <a:spcPts val="2749"/>
                        </a:lnSpc>
                        <a:spcBef>
                          <a:spcPct val="0"/>
                        </a:spcBef>
                        <a:defRPr/>
                      </a:pPr>
                      <a:r>
                        <a:rPr lang="en-US" b="true" sz="2499" strike="noStrike" u="none">
                          <a:solidFill>
                            <a:srgbClr val="287D7D"/>
                          </a:solidFill>
                          <a:latin typeface="Open Sans Extra Bold"/>
                          <a:ea typeface="Open Sans Extra Bold"/>
                          <a:cs typeface="Open Sans Extra Bold"/>
                          <a:sym typeface="Open Sans Extra Bold"/>
                        </a:rPr>
                        <a:t>SQUARE</a:t>
                      </a:r>
                      <a:r>
                        <a:rPr lang="en-US" b="true" sz="2499" strike="noStrike" u="none">
                          <a:solidFill>
                            <a:srgbClr val="287D7D"/>
                          </a:solidFill>
                          <a:latin typeface="Open Sans Extra Bold"/>
                          <a:ea typeface="Open Sans Extra Bold"/>
                          <a:cs typeface="Open Sans Extra Bold"/>
                          <a:sym typeface="Open Sans Extra Bold"/>
                        </a:rPr>
                        <a:t> </a:t>
                      </a:r>
                      <a:r>
                        <a:rPr lang="ar-EG" b="true" sz="2499" strike="noStrike" u="none">
                          <a:solidFill>
                            <a:srgbClr val="287D7D"/>
                          </a:solidFill>
                          <a:latin typeface="Open Sans Extra Bold"/>
                          <a:ea typeface="Open Sans Extra Bold"/>
                          <a:cs typeface="Open Sans Extra Bold"/>
                          <a:sym typeface="Open Sans Extra Bold"/>
                          <a:rtl val="true"/>
                        </a:rPr>
                        <a:t>مربع</a:t>
                      </a:r>
                      <a:r>
                        <a:rPr lang="en-US" b="true" sz="2499" strike="noStrike" u="none">
                          <a:solidFill>
                            <a:srgbClr val="287D7D"/>
                          </a:solidFill>
                          <a:latin typeface="Open Sans Extra Bold"/>
                          <a:ea typeface="Open Sans Extra Bold"/>
                          <a:cs typeface="Open Sans Extra Bold"/>
                          <a:sym typeface="Open Sans Extra Bold"/>
                        </a:rPr>
                        <a:t>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188">
                <a:tc>
                  <a:txBody>
                    <a:bodyPr anchor="t" rtlCol="false"/>
                    <a:lstStyle/>
                    <a:p>
                      <a:pPr algn="ctr" marL="0" indent="0" lvl="1">
                        <a:lnSpc>
                          <a:spcPts val="2749"/>
                        </a:lnSpc>
                        <a:spcBef>
                          <a:spcPct val="0"/>
                        </a:spcBef>
                        <a:defRPr/>
                      </a:pPr>
                      <a:r>
                        <a:rPr lang="en-US" b="true" sz="2499" strike="noStrike" u="none">
                          <a:solidFill>
                            <a:srgbClr val="287D7D"/>
                          </a:solidFill>
                          <a:latin typeface="Open Sans Extra Bold"/>
                          <a:ea typeface="Open Sans Extra Bold"/>
                          <a:cs typeface="Open Sans Extra Bold"/>
                          <a:sym typeface="Open Sans Extra Bold"/>
                        </a:rPr>
                        <a:t>STORIES/REELS</a:t>
                      </a:r>
                      <a:r>
                        <a:rPr lang="ar-EG" b="true" sz="2499" strike="noStrike" u="none">
                          <a:solidFill>
                            <a:srgbClr val="287D7D"/>
                          </a:solidFill>
                          <a:latin typeface="Open Sans Extra Bold"/>
                          <a:ea typeface="Open Sans Extra Bold"/>
                          <a:cs typeface="Open Sans Extra Bold"/>
                          <a:sym typeface="Open Sans Extra Bold"/>
                          <a:rtl val="true"/>
                        </a:rPr>
                        <a:t>القصص/الريلز</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r>
                        <a:rPr lang="en-US" sz="2499">
                          <a:solidFill>
                            <a:srgbClr val="287D7D"/>
                          </a:solidFill>
                          <a:latin typeface="Open Sans Extra Bold"/>
                          <a:ea typeface="Open Sans Extra Bold"/>
                          <a:cs typeface="Open Sans Extra Bold"/>
                          <a:sym typeface="Open Sans Extra Bold"/>
                        </a:rPr>
                        <a:t>N/A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59188">
                <a:tc>
                  <a:txBody>
                    <a:bodyPr anchor="t" rtlCol="false"/>
                    <a:lstStyle/>
                    <a:p>
                      <a:pPr algn="ctr" marL="0" indent="0" lvl="1">
                        <a:lnSpc>
                          <a:spcPts val="2749"/>
                        </a:lnSpc>
                        <a:spcBef>
                          <a:spcPct val="0"/>
                        </a:spcBef>
                        <a:defRPr/>
                      </a:pPr>
                      <a:r>
                        <a:rPr lang="en-US" b="true" sz="2499" strike="noStrike" u="none">
                          <a:solidFill>
                            <a:srgbClr val="287D7D"/>
                          </a:solidFill>
                          <a:latin typeface="Open Sans Extra Bold"/>
                          <a:ea typeface="Open Sans Extra Bold"/>
                          <a:cs typeface="Open Sans Extra Bold"/>
                          <a:sym typeface="Open Sans Extra Bold"/>
                        </a:rPr>
                        <a:t>COVER PHOTO</a:t>
                      </a:r>
                      <a:r>
                        <a:rPr lang="en-US" b="true" sz="2499" strike="noStrike" u="none">
                          <a:solidFill>
                            <a:srgbClr val="287D7D"/>
                          </a:solidFill>
                          <a:latin typeface="Open Sans Extra Bold"/>
                          <a:ea typeface="Open Sans Extra Bold"/>
                          <a:cs typeface="Open Sans Extra Bold"/>
                          <a:sym typeface="Open Sans Extra Bold"/>
                        </a:rPr>
                        <a:t> </a:t>
                      </a:r>
                      <a:r>
                        <a:rPr lang="ar-EG" b="true" sz="2499" strike="noStrike" u="none">
                          <a:solidFill>
                            <a:srgbClr val="287D7D"/>
                          </a:solidFill>
                          <a:latin typeface="Open Sans Extra Bold"/>
                          <a:ea typeface="Open Sans Extra Bold"/>
                          <a:cs typeface="Open Sans Extra Bold"/>
                          <a:sym typeface="Open Sans Extra Bold"/>
                          <a:rtl val="true"/>
                        </a:rPr>
                        <a:t>صورة الغلاف</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r>
                        <a:rPr lang="en-US" sz="2499">
                          <a:solidFill>
                            <a:srgbClr val="287D7D"/>
                          </a:solidFill>
                          <a:latin typeface="Open Sans Extra Bold"/>
                          <a:ea typeface="Open Sans Extra Bold"/>
                          <a:cs typeface="Open Sans Extra Bold"/>
                          <a:sym typeface="Open Sans Extra Bold"/>
                        </a:rPr>
                        <a:t>N/A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r>
                        <a:rPr lang="en-US" sz="2499">
                          <a:solidFill>
                            <a:srgbClr val="287D7D"/>
                          </a:solidFill>
                          <a:latin typeface="Open Sans Extra Bold"/>
                          <a:ea typeface="Open Sans Extra Bold"/>
                          <a:cs typeface="Open Sans Extra Bold"/>
                          <a:sym typeface="Open Sans Extra Bold"/>
                        </a:rPr>
                        <a:t>N/A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marL="0" indent="0" lvl="1">
                        <a:lnSpc>
                          <a:spcPts val="2749"/>
                        </a:lnSpc>
                        <a:spcBef>
                          <a:spcPct val="0"/>
                        </a:spcBef>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3" id="3"/>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4" id="4"/>
          <p:cNvSpPr/>
          <p:nvPr/>
        </p:nvSpPr>
        <p:spPr>
          <a:xfrm flipH="false" flipV="false" rot="0">
            <a:off x="6877270" y="1689908"/>
            <a:ext cx="1246575" cy="1246575"/>
          </a:xfrm>
          <a:custGeom>
            <a:avLst/>
            <a:gdLst/>
            <a:ahLst/>
            <a:cxnLst/>
            <a:rect r="r" b="b" t="t" l="l"/>
            <a:pathLst>
              <a:path h="1246575" w="1246575">
                <a:moveTo>
                  <a:pt x="0" y="0"/>
                </a:moveTo>
                <a:lnTo>
                  <a:pt x="1246575" y="0"/>
                </a:lnTo>
                <a:lnTo>
                  <a:pt x="1246575" y="1246575"/>
                </a:lnTo>
                <a:lnTo>
                  <a:pt x="0" y="1246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2775230" y="1732585"/>
            <a:ext cx="1189979" cy="1161221"/>
          </a:xfrm>
          <a:custGeom>
            <a:avLst/>
            <a:gdLst/>
            <a:ahLst/>
            <a:cxnLst/>
            <a:rect r="r" b="b" t="t" l="l"/>
            <a:pathLst>
              <a:path h="1161221" w="1189979">
                <a:moveTo>
                  <a:pt x="0" y="0"/>
                </a:moveTo>
                <a:lnTo>
                  <a:pt x="1189979" y="0"/>
                </a:lnTo>
                <a:lnTo>
                  <a:pt x="1189979" y="1161221"/>
                </a:lnTo>
                <a:lnTo>
                  <a:pt x="0" y="11612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173725" y="1641741"/>
            <a:ext cx="638210" cy="1323858"/>
          </a:xfrm>
          <a:custGeom>
            <a:avLst/>
            <a:gdLst/>
            <a:ahLst/>
            <a:cxnLst/>
            <a:rect r="r" b="b" t="t" l="l"/>
            <a:pathLst>
              <a:path h="1323858" w="638210">
                <a:moveTo>
                  <a:pt x="0" y="0"/>
                </a:moveTo>
                <a:lnTo>
                  <a:pt x="638210" y="0"/>
                </a:lnTo>
                <a:lnTo>
                  <a:pt x="638210" y="1323859"/>
                </a:lnTo>
                <a:lnTo>
                  <a:pt x="0" y="13238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484704" y="1725069"/>
            <a:ext cx="1157204" cy="1157204"/>
          </a:xfrm>
          <a:custGeom>
            <a:avLst/>
            <a:gdLst/>
            <a:ahLst/>
            <a:cxnLst/>
            <a:rect r="r" b="b" t="t" l="l"/>
            <a:pathLst>
              <a:path h="1157204" w="1157204">
                <a:moveTo>
                  <a:pt x="0" y="0"/>
                </a:moveTo>
                <a:lnTo>
                  <a:pt x="1157203" y="0"/>
                </a:lnTo>
                <a:lnTo>
                  <a:pt x="1157203" y="1157203"/>
                </a:lnTo>
                <a:lnTo>
                  <a:pt x="0" y="11572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688871" y="528741"/>
            <a:ext cx="12910259" cy="739902"/>
          </a:xfrm>
          <a:prstGeom prst="rect">
            <a:avLst/>
          </a:prstGeom>
        </p:spPr>
        <p:txBody>
          <a:bodyPr anchor="t" rtlCol="false" tIns="0" lIns="0" bIns="0" rIns="0">
            <a:spAutoFit/>
          </a:bodyPr>
          <a:lstStyle/>
          <a:p>
            <a:pPr algn="ctr" marL="0" indent="0" lvl="0">
              <a:lnSpc>
                <a:spcPts val="5544"/>
              </a:lnSpc>
              <a:spcBef>
                <a:spcPct val="0"/>
              </a:spcBef>
            </a:pPr>
            <a:r>
              <a:rPr lang="ar-EG" b="true" sz="5600">
                <a:solidFill>
                  <a:srgbClr val="7C0086"/>
                </a:solidFill>
                <a:latin typeface="Canva Sans Bold"/>
                <a:ea typeface="Canva Sans Bold"/>
                <a:cs typeface="Canva Sans Bold"/>
                <a:sym typeface="Canva Sans Bold"/>
                <a:rtl val="true"/>
              </a:rPr>
              <a:t>متطلبات أحجام وسائل التواصل الاجتماعي</a:t>
            </a:r>
          </a:p>
        </p:txBody>
      </p:sp>
      <p:sp>
        <p:nvSpPr>
          <p:cNvPr name="TextBox 9" id="9"/>
          <p:cNvSpPr txBox="true"/>
          <p:nvPr/>
        </p:nvSpPr>
        <p:spPr>
          <a:xfrm rot="0">
            <a:off x="6213699" y="350852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320x320</a:t>
            </a:r>
          </a:p>
        </p:txBody>
      </p:sp>
      <p:sp>
        <p:nvSpPr>
          <p:cNvPr name="TextBox 10" id="10"/>
          <p:cNvSpPr txBox="true"/>
          <p:nvPr/>
        </p:nvSpPr>
        <p:spPr>
          <a:xfrm rot="0">
            <a:off x="9209810" y="350852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196x196</a:t>
            </a:r>
          </a:p>
        </p:txBody>
      </p:sp>
      <p:sp>
        <p:nvSpPr>
          <p:cNvPr name="TextBox 11" id="11"/>
          <p:cNvSpPr txBox="true"/>
          <p:nvPr/>
        </p:nvSpPr>
        <p:spPr>
          <a:xfrm rot="0">
            <a:off x="12204695" y="350852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20x20</a:t>
            </a:r>
          </a:p>
        </p:txBody>
      </p:sp>
      <p:sp>
        <p:nvSpPr>
          <p:cNvPr name="TextBox 12" id="12"/>
          <p:cNvSpPr txBox="true"/>
          <p:nvPr/>
        </p:nvSpPr>
        <p:spPr>
          <a:xfrm rot="0">
            <a:off x="14894476" y="350852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400x400</a:t>
            </a:r>
          </a:p>
        </p:txBody>
      </p:sp>
      <p:sp>
        <p:nvSpPr>
          <p:cNvPr name="TextBox 13" id="13"/>
          <p:cNvSpPr txBox="true"/>
          <p:nvPr/>
        </p:nvSpPr>
        <p:spPr>
          <a:xfrm rot="0">
            <a:off x="6213699" y="4608828"/>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1080x566</a:t>
            </a:r>
          </a:p>
        </p:txBody>
      </p:sp>
      <p:sp>
        <p:nvSpPr>
          <p:cNvPr name="TextBox 14" id="14"/>
          <p:cNvSpPr txBox="true"/>
          <p:nvPr/>
        </p:nvSpPr>
        <p:spPr>
          <a:xfrm rot="0">
            <a:off x="9209810" y="4608828"/>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1080x566</a:t>
            </a:r>
          </a:p>
        </p:txBody>
      </p:sp>
      <p:sp>
        <p:nvSpPr>
          <p:cNvPr name="TextBox 15" id="15"/>
          <p:cNvSpPr txBox="true"/>
          <p:nvPr/>
        </p:nvSpPr>
        <p:spPr>
          <a:xfrm rot="0">
            <a:off x="12201389" y="4608828"/>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1920x1080</a:t>
            </a:r>
          </a:p>
        </p:txBody>
      </p:sp>
      <p:sp>
        <p:nvSpPr>
          <p:cNvPr name="TextBox 16" id="16"/>
          <p:cNvSpPr txBox="true"/>
          <p:nvPr/>
        </p:nvSpPr>
        <p:spPr>
          <a:xfrm rot="0">
            <a:off x="14894476" y="4608828"/>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1200x627</a:t>
            </a:r>
          </a:p>
        </p:txBody>
      </p:sp>
      <p:sp>
        <p:nvSpPr>
          <p:cNvPr name="TextBox 17" id="17"/>
          <p:cNvSpPr txBox="true"/>
          <p:nvPr/>
        </p:nvSpPr>
        <p:spPr>
          <a:xfrm rot="0">
            <a:off x="6331728" y="553559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1080x1350</a:t>
            </a:r>
          </a:p>
        </p:txBody>
      </p:sp>
      <p:sp>
        <p:nvSpPr>
          <p:cNvPr name="TextBox 18" id="18"/>
          <p:cNvSpPr txBox="true"/>
          <p:nvPr/>
        </p:nvSpPr>
        <p:spPr>
          <a:xfrm rot="0">
            <a:off x="9324000" y="583404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1080x1359</a:t>
            </a:r>
          </a:p>
        </p:txBody>
      </p:sp>
      <p:sp>
        <p:nvSpPr>
          <p:cNvPr name="TextBox 19" id="19"/>
          <p:cNvSpPr txBox="true"/>
          <p:nvPr/>
        </p:nvSpPr>
        <p:spPr>
          <a:xfrm rot="0">
            <a:off x="12204695" y="583404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1080x1920</a:t>
            </a:r>
          </a:p>
        </p:txBody>
      </p:sp>
      <p:sp>
        <p:nvSpPr>
          <p:cNvPr name="TextBox 20" id="20"/>
          <p:cNvSpPr txBox="true"/>
          <p:nvPr/>
        </p:nvSpPr>
        <p:spPr>
          <a:xfrm rot="0">
            <a:off x="14894476" y="583404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720x900</a:t>
            </a:r>
          </a:p>
        </p:txBody>
      </p:sp>
      <p:sp>
        <p:nvSpPr>
          <p:cNvPr name="TextBox 21" id="21"/>
          <p:cNvSpPr txBox="true"/>
          <p:nvPr/>
        </p:nvSpPr>
        <p:spPr>
          <a:xfrm rot="0">
            <a:off x="6213699" y="693259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1080x1080</a:t>
            </a:r>
          </a:p>
        </p:txBody>
      </p:sp>
      <p:sp>
        <p:nvSpPr>
          <p:cNvPr name="TextBox 22" id="22"/>
          <p:cNvSpPr txBox="true"/>
          <p:nvPr/>
        </p:nvSpPr>
        <p:spPr>
          <a:xfrm rot="0">
            <a:off x="9209810" y="693259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1080x1080</a:t>
            </a:r>
          </a:p>
        </p:txBody>
      </p:sp>
      <p:sp>
        <p:nvSpPr>
          <p:cNvPr name="TextBox 23" id="23"/>
          <p:cNvSpPr txBox="true"/>
          <p:nvPr/>
        </p:nvSpPr>
        <p:spPr>
          <a:xfrm rot="0">
            <a:off x="12205920" y="693259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640x640</a:t>
            </a:r>
          </a:p>
        </p:txBody>
      </p:sp>
      <p:sp>
        <p:nvSpPr>
          <p:cNvPr name="TextBox 24" id="24"/>
          <p:cNvSpPr txBox="true"/>
          <p:nvPr/>
        </p:nvSpPr>
        <p:spPr>
          <a:xfrm rot="0">
            <a:off x="14727608" y="693259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1200x1200</a:t>
            </a:r>
          </a:p>
        </p:txBody>
      </p:sp>
      <p:sp>
        <p:nvSpPr>
          <p:cNvPr name="TextBox 25" id="25"/>
          <p:cNvSpPr txBox="true"/>
          <p:nvPr/>
        </p:nvSpPr>
        <p:spPr>
          <a:xfrm rot="0">
            <a:off x="5819043" y="7650145"/>
            <a:ext cx="3126972" cy="11842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1080x1920 (9:16)</a:t>
            </a:r>
          </a:p>
          <a:p>
            <a:pPr algn="ctr">
              <a:lnSpc>
                <a:spcPts val="3200"/>
              </a:lnSpc>
            </a:pPr>
            <a:r>
              <a:rPr lang="en-US" sz="2000">
                <a:solidFill>
                  <a:srgbClr val="7C0086"/>
                </a:solidFill>
                <a:latin typeface="Canva Sans"/>
                <a:ea typeface="Canva Sans"/>
                <a:cs typeface="Canva Sans"/>
                <a:sym typeface="Canva Sans"/>
              </a:rPr>
              <a:t>1082x1440 (3:4) in </a:t>
            </a:r>
          </a:p>
          <a:p>
            <a:pPr algn="ctr">
              <a:lnSpc>
                <a:spcPts val="3200"/>
              </a:lnSpc>
            </a:pPr>
            <a:r>
              <a:rPr lang="en-US" sz="2000">
                <a:solidFill>
                  <a:srgbClr val="7C0086"/>
                </a:solidFill>
                <a:latin typeface="Canva Sans"/>
                <a:ea typeface="Canva Sans"/>
                <a:cs typeface="Canva Sans"/>
                <a:sym typeface="Canva Sans"/>
              </a:rPr>
              <a:t>Grid view</a:t>
            </a:r>
          </a:p>
        </p:txBody>
      </p:sp>
      <p:sp>
        <p:nvSpPr>
          <p:cNvPr name="TextBox 26" id="26"/>
          <p:cNvSpPr txBox="true"/>
          <p:nvPr/>
        </p:nvSpPr>
        <p:spPr>
          <a:xfrm rot="0">
            <a:off x="9209810" y="803114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1080x1920</a:t>
            </a:r>
          </a:p>
        </p:txBody>
      </p:sp>
      <p:sp>
        <p:nvSpPr>
          <p:cNvPr name="TextBox 27" id="27"/>
          <p:cNvSpPr txBox="true"/>
          <p:nvPr/>
        </p:nvSpPr>
        <p:spPr>
          <a:xfrm rot="0">
            <a:off x="12205920" y="8031145"/>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1080x1920</a:t>
            </a:r>
          </a:p>
        </p:txBody>
      </p:sp>
      <p:sp>
        <p:nvSpPr>
          <p:cNvPr name="TextBox 28" id="28"/>
          <p:cNvSpPr txBox="true"/>
          <p:nvPr/>
        </p:nvSpPr>
        <p:spPr>
          <a:xfrm rot="0">
            <a:off x="9324000" y="9253520"/>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851x315</a:t>
            </a:r>
          </a:p>
        </p:txBody>
      </p:sp>
      <p:sp>
        <p:nvSpPr>
          <p:cNvPr name="TextBox 29" id="29"/>
          <p:cNvSpPr txBox="true"/>
          <p:nvPr/>
        </p:nvSpPr>
        <p:spPr>
          <a:xfrm rot="0">
            <a:off x="14894476" y="9252257"/>
            <a:ext cx="2337660"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1128x791</a:t>
            </a:r>
          </a:p>
        </p:txBody>
      </p:sp>
      <p:sp>
        <p:nvSpPr>
          <p:cNvPr name="TextBox 30" id="30"/>
          <p:cNvSpPr txBox="true"/>
          <p:nvPr/>
        </p:nvSpPr>
        <p:spPr>
          <a:xfrm rot="0">
            <a:off x="5864893" y="5983270"/>
            <a:ext cx="2878082" cy="384175"/>
          </a:xfrm>
          <a:prstGeom prst="rect">
            <a:avLst/>
          </a:prstGeom>
        </p:spPr>
        <p:txBody>
          <a:bodyPr anchor="t" rtlCol="false" tIns="0" lIns="0" bIns="0" rIns="0">
            <a:spAutoFit/>
          </a:bodyPr>
          <a:lstStyle/>
          <a:p>
            <a:pPr algn="ctr">
              <a:lnSpc>
                <a:spcPts val="3200"/>
              </a:lnSpc>
            </a:pPr>
            <a:r>
              <a:rPr lang="en-US" sz="2000">
                <a:solidFill>
                  <a:srgbClr val="7C0086"/>
                </a:solidFill>
                <a:latin typeface="Canva Sans"/>
                <a:ea typeface="Canva Sans"/>
                <a:cs typeface="Canva Sans"/>
                <a:sym typeface="Canva Sans"/>
              </a:rPr>
              <a:t>1012x1350 in Grid view</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3039519" y="1708130"/>
            <a:ext cx="12208963" cy="8088438"/>
          </a:xfrm>
          <a:custGeom>
            <a:avLst/>
            <a:gdLst/>
            <a:ahLst/>
            <a:cxnLst/>
            <a:rect r="r" b="b" t="t" l="l"/>
            <a:pathLst>
              <a:path h="8088438" w="12208963">
                <a:moveTo>
                  <a:pt x="0" y="0"/>
                </a:moveTo>
                <a:lnTo>
                  <a:pt x="12208962" y="0"/>
                </a:lnTo>
                <a:lnTo>
                  <a:pt x="12208962" y="8088438"/>
                </a:lnTo>
                <a:lnTo>
                  <a:pt x="0" y="8088438"/>
                </a:lnTo>
                <a:lnTo>
                  <a:pt x="0" y="0"/>
                </a:lnTo>
                <a:close/>
              </a:path>
            </a:pathLst>
          </a:custGeom>
          <a:blipFill>
            <a:blip r:embed="rId3"/>
            <a:stretch>
              <a:fillRect l="0" t="0" r="0" b="0"/>
            </a:stretch>
          </a:blipFill>
          <a:ln w="114300" cap="sq">
            <a:solidFill>
              <a:srgbClr val="FFBD59"/>
            </a:solidFill>
            <a:prstDash val="solid"/>
            <a:miter/>
          </a:ln>
        </p:spPr>
      </p:sp>
      <p:sp>
        <p:nvSpPr>
          <p:cNvPr name="TextBox 4" id="4"/>
          <p:cNvSpPr txBox="true"/>
          <p:nvPr/>
        </p:nvSpPr>
        <p:spPr>
          <a:xfrm rot="0">
            <a:off x="2688871" y="528741"/>
            <a:ext cx="12910259" cy="739902"/>
          </a:xfrm>
          <a:prstGeom prst="rect">
            <a:avLst/>
          </a:prstGeom>
        </p:spPr>
        <p:txBody>
          <a:bodyPr anchor="t" rtlCol="false" tIns="0" lIns="0" bIns="0" rIns="0">
            <a:spAutoFit/>
          </a:bodyPr>
          <a:lstStyle/>
          <a:p>
            <a:pPr algn="ctr" rtl="true" marL="0" indent="0" lvl="0">
              <a:lnSpc>
                <a:spcPts val="5544"/>
              </a:lnSpc>
              <a:spcBef>
                <a:spcPct val="0"/>
              </a:spcBef>
            </a:pPr>
            <a:r>
              <a:rPr lang="ar-EG" b="true" sz="5600">
                <a:solidFill>
                  <a:srgbClr val="7C0086"/>
                </a:solidFill>
                <a:latin typeface="Canva Sans Bold"/>
                <a:ea typeface="Canva Sans Bold"/>
                <a:cs typeface="Canva Sans Bold"/>
                <a:sym typeface="Canva Sans Bold"/>
                <a:rtl val="true"/>
              </a:rPr>
              <a:t>متطلبات أحجام تيك توك (</a:t>
            </a:r>
            <a:r>
              <a:rPr lang="en-US" b="true" sz="5600">
                <a:solidFill>
                  <a:srgbClr val="7C0086"/>
                </a:solidFill>
                <a:latin typeface="Canva Sans Bold"/>
                <a:ea typeface="Canva Sans Bold"/>
                <a:cs typeface="Canva Sans Bold"/>
                <a:sym typeface="Canva Sans Bold"/>
              </a:rPr>
              <a:t>TikTok</a:t>
            </a:r>
            <a:r>
              <a:rPr lang="ar-EG" b="true" sz="5600">
                <a:solidFill>
                  <a:srgbClr val="7C0086"/>
                </a:solidFill>
                <a:latin typeface="Canva Sans Bold"/>
                <a:ea typeface="Canva Sans Bold"/>
                <a:cs typeface="Canva Sans Bold"/>
                <a:sym typeface="Canva Sans Bold"/>
                <a:rtl val="true"/>
              </a:rPr>
              <a:t>)</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95917" y="3339243"/>
            <a:ext cx="7506275" cy="0"/>
          </a:xfrm>
          <a:prstGeom prst="line">
            <a:avLst/>
          </a:prstGeom>
          <a:ln cap="rnd" w="57150">
            <a:solidFill>
              <a:srgbClr val="227C9D"/>
            </a:solidFill>
            <a:prstDash val="sysDot"/>
            <a:headEnd type="none" len="sm" w="sm"/>
            <a:tailEnd type="none" len="sm" w="sm"/>
          </a:ln>
        </p:spPr>
      </p:sp>
      <p:sp>
        <p:nvSpPr>
          <p:cNvPr name="TextBox 4" id="4"/>
          <p:cNvSpPr txBox="true"/>
          <p:nvPr/>
        </p:nvSpPr>
        <p:spPr>
          <a:xfrm rot="0">
            <a:off x="74421" y="3729768"/>
            <a:ext cx="12065093" cy="4105910"/>
          </a:xfrm>
          <a:prstGeom prst="rect">
            <a:avLst/>
          </a:prstGeom>
        </p:spPr>
        <p:txBody>
          <a:bodyPr anchor="t" rtlCol="false" tIns="0" lIns="0" bIns="0" rIns="0">
            <a:spAutoFit/>
          </a:bodyPr>
          <a:lstStyle/>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إذا كنت تريد لصورك أن تكون بأفضل دقة على إنستغرام، فاحرص على أن لا يزيد حجمها عن </a:t>
            </a:r>
            <a:r>
              <a:rPr lang="en-US" sz="2599">
                <a:solidFill>
                  <a:srgbClr val="7C0086"/>
                </a:solidFill>
                <a:latin typeface="Canva Sans"/>
                <a:ea typeface="Canva Sans"/>
                <a:cs typeface="Canva Sans"/>
                <a:sym typeface="Canva Sans"/>
              </a:rPr>
              <a:t>1080</a:t>
            </a:r>
            <a:r>
              <a:rPr lang="ar-EG" sz="2599">
                <a:solidFill>
                  <a:srgbClr val="7C0086"/>
                </a:solidFill>
                <a:latin typeface="Canva Sans"/>
                <a:ea typeface="Canva Sans"/>
                <a:cs typeface="Canva Sans"/>
                <a:sym typeface="Canva Sans"/>
                <a:rtl val="true"/>
              </a:rPr>
              <a:t> بكسل.</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بالنسبة للقصص (</a:t>
            </a:r>
            <a:r>
              <a:rPr lang="en-US" sz="2599">
                <a:solidFill>
                  <a:srgbClr val="7C0086"/>
                </a:solidFill>
                <a:latin typeface="Canva Sans"/>
                <a:ea typeface="Canva Sans"/>
                <a:cs typeface="Canva Sans"/>
                <a:sym typeface="Canva Sans"/>
              </a:rPr>
              <a:t>Stories</a:t>
            </a:r>
            <a:r>
              <a:rPr lang="ar-EG" sz="2599">
                <a:solidFill>
                  <a:srgbClr val="7C0086"/>
                </a:solidFill>
                <a:latin typeface="Canva Sans"/>
                <a:ea typeface="Canva Sans"/>
                <a:cs typeface="Canva Sans"/>
                <a:sym typeface="Canva Sans"/>
                <a:rtl val="true"/>
              </a:rPr>
              <a:t>)، فإن المنطقة الآمنة هي بين </a:t>
            </a:r>
            <a:r>
              <a:rPr lang="en-US" sz="2599">
                <a:solidFill>
                  <a:srgbClr val="7C0086"/>
                </a:solidFill>
                <a:latin typeface="Canva Sans"/>
                <a:ea typeface="Canva Sans"/>
                <a:cs typeface="Canva Sans"/>
                <a:sym typeface="Canva Sans"/>
              </a:rPr>
              <a:t>1080x1610</a:t>
            </a:r>
            <a:r>
              <a:rPr lang="ar-EG" sz="2599">
                <a:solidFill>
                  <a:srgbClr val="7C0086"/>
                </a:solidFill>
                <a:latin typeface="Canva Sans"/>
                <a:ea typeface="Canva Sans"/>
                <a:cs typeface="Canva Sans"/>
                <a:sym typeface="Canva Sans"/>
                <a:rtl val="true"/>
              </a:rPr>
              <a:t> بكسل؛ تأكد من إبقاء النصوص والشعارات أو المحتوى المهم داخل هذا الإطار على إنستغرام وفيسبوك.</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لتجنب أي ضغط أو تشويه، استخدم صيغة </a:t>
            </a:r>
            <a:r>
              <a:rPr lang="en-US" sz="2599">
                <a:solidFill>
                  <a:srgbClr val="7C0086"/>
                </a:solidFill>
                <a:latin typeface="Canva Sans"/>
                <a:ea typeface="Canva Sans"/>
                <a:cs typeface="Canva Sans"/>
                <a:sym typeface="Canva Sans"/>
              </a:rPr>
              <a:t>JPG</a:t>
            </a:r>
            <a:r>
              <a:rPr lang="ar-EG" sz="2599">
                <a:solidFill>
                  <a:srgbClr val="7C0086"/>
                </a:solidFill>
                <a:latin typeface="Canva Sans"/>
                <a:ea typeface="Canva Sans"/>
                <a:cs typeface="Canva Sans"/>
                <a:sym typeface="Canva Sans"/>
                <a:rtl val="true"/>
              </a:rPr>
              <a:t> أو </a:t>
            </a:r>
            <a:r>
              <a:rPr lang="en-US" sz="2599">
                <a:solidFill>
                  <a:srgbClr val="7C0086"/>
                </a:solidFill>
                <a:latin typeface="Canva Sans"/>
                <a:ea typeface="Canva Sans"/>
                <a:cs typeface="Canva Sans"/>
                <a:sym typeface="Canva Sans"/>
              </a:rPr>
              <a:t>PNG</a:t>
            </a:r>
            <a:r>
              <a:rPr lang="ar-EG" sz="2599">
                <a:solidFill>
                  <a:srgbClr val="7C0086"/>
                </a:solidFill>
                <a:latin typeface="Canva Sans"/>
                <a:ea typeface="Canva Sans"/>
                <a:cs typeface="Canva Sans"/>
                <a:sym typeface="Canva Sans"/>
                <a:rtl val="true"/>
              </a:rPr>
              <a:t> عند رفع الصور.</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التزم بالتنسيق العمودي (</a:t>
            </a:r>
            <a:r>
              <a:rPr lang="en-US" sz="2599">
                <a:solidFill>
                  <a:srgbClr val="7C0086"/>
                </a:solidFill>
                <a:latin typeface="Canva Sans"/>
                <a:ea typeface="Canva Sans"/>
                <a:cs typeface="Canva Sans"/>
                <a:sym typeface="Canva Sans"/>
              </a:rPr>
              <a:t>Vertical</a:t>
            </a:r>
            <a:r>
              <a:rPr lang="ar-EG" sz="2599">
                <a:solidFill>
                  <a:srgbClr val="7C0086"/>
                </a:solidFill>
                <a:latin typeface="Canva Sans"/>
                <a:ea typeface="Canva Sans"/>
                <a:cs typeface="Canva Sans"/>
                <a:sym typeface="Canva Sans"/>
                <a:rtl val="true"/>
              </a:rPr>
              <a:t>) للقصص والريلز على إنستغرام، فيسبوك وتيك توك.</a:t>
            </a:r>
          </a:p>
          <a:p>
            <a:pPr algn="r" rtl="true" marL="561337" indent="-280669" lvl="1">
              <a:lnSpc>
                <a:spcPts val="3639"/>
              </a:lnSpc>
              <a:buFont typeface="Arial"/>
              <a:buChar char="•"/>
            </a:pPr>
            <a:r>
              <a:rPr lang="ar-EG" sz="2599">
                <a:solidFill>
                  <a:srgbClr val="7C0086"/>
                </a:solidFill>
                <a:latin typeface="Canva Sans"/>
                <a:ea typeface="Canva Sans"/>
                <a:cs typeface="Canva Sans"/>
                <a:sym typeface="Canva Sans"/>
                <a:rtl val="true"/>
              </a:rPr>
              <a:t>تحقق بانتظام من متطلبات المقاسات لأنها تتغير باستمرار. مصدر موثوق لذلك هو </a:t>
            </a:r>
            <a:r>
              <a:rPr lang="en-US" sz="2599" u="none">
                <a:solidFill>
                  <a:srgbClr val="7C0086"/>
                </a:solidFill>
                <a:latin typeface="Canva Sans"/>
                <a:ea typeface="Canva Sans"/>
                <a:cs typeface="Canva Sans"/>
                <a:sym typeface="Canva Sans"/>
              </a:rPr>
              <a:t>Hootsuite.com</a:t>
            </a:r>
            <a:r>
              <a:rPr lang="ar-EG" sz="2599">
                <a:solidFill>
                  <a:srgbClr val="7C0086"/>
                </a:solidFill>
                <a:latin typeface="Canva Sans"/>
                <a:ea typeface="Canva Sans"/>
                <a:cs typeface="Canva Sans"/>
                <a:sym typeface="Canva Sans"/>
                <a:rtl val="true"/>
              </a:rPr>
              <a:t>.</a:t>
            </a:r>
          </a:p>
          <a:p>
            <a:pPr algn="r" rtl="true">
              <a:lnSpc>
                <a:spcPts val="3639"/>
              </a:lnSpc>
            </a:pPr>
          </a:p>
        </p:txBody>
      </p:sp>
      <p:sp>
        <p:nvSpPr>
          <p:cNvPr name="Freeform 5" id="5"/>
          <p:cNvSpPr/>
          <p:nvPr/>
        </p:nvSpPr>
        <p:spPr>
          <a:xfrm flipH="false" flipV="false" rot="0">
            <a:off x="13090822" y="846304"/>
            <a:ext cx="4358259" cy="8229600"/>
          </a:xfrm>
          <a:custGeom>
            <a:avLst/>
            <a:gdLst/>
            <a:ahLst/>
            <a:cxnLst/>
            <a:rect r="r" b="b" t="t" l="l"/>
            <a:pathLst>
              <a:path h="8229600" w="4358259">
                <a:moveTo>
                  <a:pt x="0" y="0"/>
                </a:moveTo>
                <a:lnTo>
                  <a:pt x="4358259" y="0"/>
                </a:lnTo>
                <a:lnTo>
                  <a:pt x="4358259"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0">
            <a:off x="13268028" y="1462127"/>
            <a:ext cx="3991272" cy="1044988"/>
          </a:xfrm>
          <a:custGeom>
            <a:avLst/>
            <a:gdLst/>
            <a:ahLst/>
            <a:cxnLst/>
            <a:rect r="r" b="b" t="t" l="l"/>
            <a:pathLst>
              <a:path h="1044988" w="3991272">
                <a:moveTo>
                  <a:pt x="0" y="0"/>
                </a:moveTo>
                <a:lnTo>
                  <a:pt x="3991272" y="0"/>
                </a:lnTo>
                <a:lnTo>
                  <a:pt x="3991272" y="1044987"/>
                </a:lnTo>
                <a:lnTo>
                  <a:pt x="0" y="10449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268919" y="2074320"/>
            <a:ext cx="7141439" cy="818391"/>
          </a:xfrm>
          <a:prstGeom prst="rect">
            <a:avLst/>
          </a:prstGeom>
        </p:spPr>
        <p:txBody>
          <a:bodyPr anchor="t" rtlCol="false" tIns="0" lIns="0" bIns="0" rIns="0">
            <a:spAutoFit/>
          </a:bodyPr>
          <a:lstStyle/>
          <a:p>
            <a:pPr algn="l">
              <a:lnSpc>
                <a:spcPts val="6965"/>
              </a:lnSpc>
            </a:pPr>
            <a:r>
              <a:rPr lang="ar-EG" sz="4299" b="true">
                <a:solidFill>
                  <a:srgbClr val="7C0086"/>
                </a:solidFill>
                <a:latin typeface="Canva Sans Bold"/>
                <a:ea typeface="Canva Sans Bold"/>
                <a:cs typeface="Canva Sans Bold"/>
                <a:sym typeface="Canva Sans Bold"/>
                <a:rtl val="true"/>
              </a:rPr>
              <a:t>نصائح عملية أساسية</a:t>
            </a:r>
          </a:p>
        </p:txBody>
      </p:sp>
      <p:sp>
        <p:nvSpPr>
          <p:cNvPr name="Freeform 8" id="8"/>
          <p:cNvSpPr/>
          <p:nvPr/>
        </p:nvSpPr>
        <p:spPr>
          <a:xfrm flipH="false" flipV="false" rot="0">
            <a:off x="13274315" y="7612608"/>
            <a:ext cx="3991272" cy="1044988"/>
          </a:xfrm>
          <a:custGeom>
            <a:avLst/>
            <a:gdLst/>
            <a:ahLst/>
            <a:cxnLst/>
            <a:rect r="r" b="b" t="t" l="l"/>
            <a:pathLst>
              <a:path h="1044988" w="3991272">
                <a:moveTo>
                  <a:pt x="0" y="0"/>
                </a:moveTo>
                <a:lnTo>
                  <a:pt x="3991272" y="0"/>
                </a:lnTo>
                <a:lnTo>
                  <a:pt x="3991272" y="1044987"/>
                </a:lnTo>
                <a:lnTo>
                  <a:pt x="0" y="10449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3649433" y="1669867"/>
            <a:ext cx="3241037" cy="515207"/>
          </a:xfrm>
          <a:prstGeom prst="rect">
            <a:avLst/>
          </a:prstGeom>
        </p:spPr>
        <p:txBody>
          <a:bodyPr anchor="t" rtlCol="false" tIns="0" lIns="0" bIns="0" rIns="0">
            <a:spAutoFit/>
          </a:bodyPr>
          <a:lstStyle/>
          <a:p>
            <a:pPr algn="l">
              <a:lnSpc>
                <a:spcPts val="4313"/>
              </a:lnSpc>
            </a:pPr>
            <a:r>
              <a:rPr lang="ar-EG" sz="2662" b="true">
                <a:solidFill>
                  <a:srgbClr val="FFFFFF"/>
                </a:solidFill>
                <a:latin typeface="Canva Sans Bold"/>
                <a:ea typeface="Canva Sans Bold"/>
                <a:cs typeface="Canva Sans Bold"/>
                <a:sym typeface="Canva Sans Bold"/>
                <a:rtl val="true"/>
              </a:rPr>
              <a:t>تجنب وضع النص هنا</a:t>
            </a:r>
          </a:p>
        </p:txBody>
      </p:sp>
      <p:sp>
        <p:nvSpPr>
          <p:cNvPr name="TextBox 10" id="10"/>
          <p:cNvSpPr txBox="true"/>
          <p:nvPr/>
        </p:nvSpPr>
        <p:spPr>
          <a:xfrm rot="0">
            <a:off x="13862625" y="7837558"/>
            <a:ext cx="3234750" cy="490313"/>
          </a:xfrm>
          <a:prstGeom prst="rect">
            <a:avLst/>
          </a:prstGeom>
        </p:spPr>
        <p:txBody>
          <a:bodyPr anchor="t" rtlCol="false" tIns="0" lIns="0" bIns="0" rIns="0">
            <a:spAutoFit/>
          </a:bodyPr>
          <a:lstStyle/>
          <a:p>
            <a:pPr algn="l">
              <a:lnSpc>
                <a:spcPts val="4151"/>
              </a:lnSpc>
            </a:pPr>
            <a:r>
              <a:rPr lang="ar-EG" sz="2562" b="true">
                <a:solidFill>
                  <a:srgbClr val="FFFFFF"/>
                </a:solidFill>
                <a:latin typeface="Canva Sans Bold"/>
                <a:ea typeface="Canva Sans Bold"/>
                <a:cs typeface="Canva Sans Bold"/>
                <a:sym typeface="Canva Sans Bold"/>
                <a:rtl val="true"/>
              </a:rPr>
              <a:t>تجنب وضع النص هنا</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8662" y="327226"/>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924484" y="2812226"/>
            <a:ext cx="4263643" cy="1011460"/>
            <a:chOff x="0" y="0"/>
            <a:chExt cx="5684857" cy="1348614"/>
          </a:xfrm>
        </p:grpSpPr>
        <p:grpSp>
          <p:nvGrpSpPr>
            <p:cNvPr name="Group 4" id="4"/>
            <p:cNvGrpSpPr/>
            <p:nvPr/>
          </p:nvGrpSpPr>
          <p:grpSpPr>
            <a:xfrm rot="0">
              <a:off x="0" y="0"/>
              <a:ext cx="5684857" cy="1348614"/>
              <a:chOff x="0" y="0"/>
              <a:chExt cx="4763751" cy="1130100"/>
            </a:xfrm>
          </p:grpSpPr>
          <p:sp>
            <p:nvSpPr>
              <p:cNvPr name="Freeform 5" id="5"/>
              <p:cNvSpPr/>
              <p:nvPr/>
            </p:nvSpPr>
            <p:spPr>
              <a:xfrm flipH="false" flipV="false" rot="0">
                <a:off x="0" y="0"/>
                <a:ext cx="4763751" cy="1130101"/>
              </a:xfrm>
              <a:custGeom>
                <a:avLst/>
                <a:gdLst/>
                <a:ahLst/>
                <a:cxnLst/>
                <a:rect r="r" b="b" t="t" l="l"/>
                <a:pathLst>
                  <a:path h="1130101" w="4763751">
                    <a:moveTo>
                      <a:pt x="4639291" y="1130100"/>
                    </a:moveTo>
                    <a:lnTo>
                      <a:pt x="124460" y="1130100"/>
                    </a:lnTo>
                    <a:cubicBezTo>
                      <a:pt x="55880" y="1130100"/>
                      <a:pt x="0" y="1074220"/>
                      <a:pt x="0" y="1005640"/>
                    </a:cubicBezTo>
                    <a:lnTo>
                      <a:pt x="0" y="124460"/>
                    </a:lnTo>
                    <a:cubicBezTo>
                      <a:pt x="0" y="55880"/>
                      <a:pt x="55880" y="0"/>
                      <a:pt x="124460" y="0"/>
                    </a:cubicBezTo>
                    <a:lnTo>
                      <a:pt x="4639291" y="0"/>
                    </a:lnTo>
                    <a:cubicBezTo>
                      <a:pt x="4707871" y="0"/>
                      <a:pt x="4763751" y="55880"/>
                      <a:pt x="4763751" y="124460"/>
                    </a:cubicBezTo>
                    <a:lnTo>
                      <a:pt x="4763751" y="1005641"/>
                    </a:lnTo>
                    <a:cubicBezTo>
                      <a:pt x="4763751" y="1074220"/>
                      <a:pt x="4707871" y="1130101"/>
                      <a:pt x="4639291" y="1130101"/>
                    </a:cubicBezTo>
                    <a:close/>
                  </a:path>
                </a:pathLst>
              </a:custGeom>
              <a:solidFill>
                <a:srgbClr val="F0C600"/>
              </a:solidFill>
            </p:spPr>
          </p:sp>
        </p:grpSp>
        <p:sp>
          <p:nvSpPr>
            <p:cNvPr name="TextBox 6" id="6"/>
            <p:cNvSpPr txBox="true"/>
            <p:nvPr/>
          </p:nvSpPr>
          <p:spPr>
            <a:xfrm rot="0">
              <a:off x="0" y="158476"/>
              <a:ext cx="5684857" cy="1060236"/>
            </a:xfrm>
            <a:prstGeom prst="rect">
              <a:avLst/>
            </a:prstGeom>
          </p:spPr>
          <p:txBody>
            <a:bodyPr anchor="t" rtlCol="false" tIns="0" lIns="0" bIns="0" rIns="0">
              <a:spAutoFit/>
            </a:bodyPr>
            <a:lstStyle/>
            <a:p>
              <a:pPr algn="ctr">
                <a:lnSpc>
                  <a:spcPts val="3079"/>
                </a:lnSpc>
              </a:pPr>
              <a:r>
                <a:rPr lang="ar-EG" b="true" sz="2799">
                  <a:solidFill>
                    <a:srgbClr val="FFFFFF"/>
                  </a:solidFill>
                  <a:latin typeface="Canva Sans Bold"/>
                  <a:ea typeface="Canva Sans Bold"/>
                  <a:cs typeface="Canva Sans Bold"/>
                  <a:sym typeface="Canva Sans Bold"/>
                  <a:rtl val="true"/>
                </a:rPr>
                <a:t>لماذا تعتبر استراتيجية المحتوى مهمة؟</a:t>
              </a:r>
            </a:p>
          </p:txBody>
        </p:sp>
      </p:grpSp>
      <p:grpSp>
        <p:nvGrpSpPr>
          <p:cNvPr name="Group 7" id="7"/>
          <p:cNvGrpSpPr/>
          <p:nvPr/>
        </p:nvGrpSpPr>
        <p:grpSpPr>
          <a:xfrm rot="0">
            <a:off x="7632966" y="5666470"/>
            <a:ext cx="3736132" cy="1011460"/>
            <a:chOff x="0" y="0"/>
            <a:chExt cx="4981509" cy="1348614"/>
          </a:xfrm>
        </p:grpSpPr>
        <p:grpSp>
          <p:nvGrpSpPr>
            <p:cNvPr name="Group 8" id="8"/>
            <p:cNvGrpSpPr/>
            <p:nvPr/>
          </p:nvGrpSpPr>
          <p:grpSpPr>
            <a:xfrm rot="0">
              <a:off x="0" y="0"/>
              <a:ext cx="4981509" cy="1348614"/>
              <a:chOff x="0" y="0"/>
              <a:chExt cx="4174365" cy="1130100"/>
            </a:xfrm>
          </p:grpSpPr>
          <p:sp>
            <p:nvSpPr>
              <p:cNvPr name="Freeform 9" id="9"/>
              <p:cNvSpPr/>
              <p:nvPr/>
            </p:nvSpPr>
            <p:spPr>
              <a:xfrm flipH="false" flipV="false" rot="0">
                <a:off x="0" y="0"/>
                <a:ext cx="4174365" cy="1130101"/>
              </a:xfrm>
              <a:custGeom>
                <a:avLst/>
                <a:gdLst/>
                <a:ahLst/>
                <a:cxnLst/>
                <a:rect r="r" b="b" t="t" l="l"/>
                <a:pathLst>
                  <a:path h="1130101" w="4174365">
                    <a:moveTo>
                      <a:pt x="4049905" y="1130100"/>
                    </a:moveTo>
                    <a:lnTo>
                      <a:pt x="124460" y="1130100"/>
                    </a:lnTo>
                    <a:cubicBezTo>
                      <a:pt x="55880" y="1130100"/>
                      <a:pt x="0" y="1074220"/>
                      <a:pt x="0" y="1005640"/>
                    </a:cubicBezTo>
                    <a:lnTo>
                      <a:pt x="0" y="124460"/>
                    </a:lnTo>
                    <a:cubicBezTo>
                      <a:pt x="0" y="55880"/>
                      <a:pt x="55880" y="0"/>
                      <a:pt x="124460" y="0"/>
                    </a:cubicBezTo>
                    <a:lnTo>
                      <a:pt x="4049905" y="0"/>
                    </a:lnTo>
                    <a:cubicBezTo>
                      <a:pt x="4118485" y="0"/>
                      <a:pt x="4174365" y="55880"/>
                      <a:pt x="4174365" y="124460"/>
                    </a:cubicBezTo>
                    <a:lnTo>
                      <a:pt x="4174365" y="1005641"/>
                    </a:lnTo>
                    <a:cubicBezTo>
                      <a:pt x="4174365" y="1074220"/>
                      <a:pt x="4118485" y="1130101"/>
                      <a:pt x="4049905" y="1130101"/>
                    </a:cubicBezTo>
                    <a:close/>
                  </a:path>
                </a:pathLst>
              </a:custGeom>
              <a:solidFill>
                <a:srgbClr val="287D7D"/>
              </a:solidFill>
            </p:spPr>
          </p:sp>
        </p:grpSp>
        <p:sp>
          <p:nvSpPr>
            <p:cNvPr name="TextBox 10" id="10"/>
            <p:cNvSpPr txBox="true"/>
            <p:nvPr/>
          </p:nvSpPr>
          <p:spPr>
            <a:xfrm rot="0">
              <a:off x="0" y="158476"/>
              <a:ext cx="4981509" cy="1060236"/>
            </a:xfrm>
            <a:prstGeom prst="rect">
              <a:avLst/>
            </a:prstGeom>
          </p:spPr>
          <p:txBody>
            <a:bodyPr anchor="t" rtlCol="false" tIns="0" lIns="0" bIns="0" rIns="0">
              <a:spAutoFit/>
            </a:bodyPr>
            <a:lstStyle/>
            <a:p>
              <a:pPr algn="ctr">
                <a:lnSpc>
                  <a:spcPts val="3079"/>
                </a:lnSpc>
              </a:pPr>
              <a:r>
                <a:rPr lang="ar-EG" b="true" sz="2799">
                  <a:solidFill>
                    <a:srgbClr val="FFFFFF"/>
                  </a:solidFill>
                  <a:latin typeface="Canva Sans Bold"/>
                  <a:ea typeface="Canva Sans Bold"/>
                  <a:cs typeface="Canva Sans Bold"/>
                  <a:sym typeface="Canva Sans Bold"/>
                  <a:rtl val="true"/>
                </a:rPr>
                <a:t>العناصر الأساسية للاستراتيجية الجيدة</a:t>
              </a:r>
            </a:p>
          </p:txBody>
        </p:sp>
      </p:grpSp>
      <p:grpSp>
        <p:nvGrpSpPr>
          <p:cNvPr name="Group 11" id="11"/>
          <p:cNvGrpSpPr/>
          <p:nvPr/>
        </p:nvGrpSpPr>
        <p:grpSpPr>
          <a:xfrm rot="0">
            <a:off x="13488543" y="1505086"/>
            <a:ext cx="4173275" cy="958120"/>
            <a:chOff x="0" y="0"/>
            <a:chExt cx="5564367" cy="1277494"/>
          </a:xfrm>
        </p:grpSpPr>
        <p:grpSp>
          <p:nvGrpSpPr>
            <p:cNvPr name="Group 12" id="12"/>
            <p:cNvGrpSpPr/>
            <p:nvPr/>
          </p:nvGrpSpPr>
          <p:grpSpPr>
            <a:xfrm rot="0">
              <a:off x="0" y="0"/>
              <a:ext cx="5564367" cy="1277494"/>
              <a:chOff x="0" y="0"/>
              <a:chExt cx="4662783" cy="1070504"/>
            </a:xfrm>
          </p:grpSpPr>
          <p:sp>
            <p:nvSpPr>
              <p:cNvPr name="Freeform 13" id="13"/>
              <p:cNvSpPr/>
              <p:nvPr/>
            </p:nvSpPr>
            <p:spPr>
              <a:xfrm flipH="false" flipV="false" rot="0">
                <a:off x="0" y="0"/>
                <a:ext cx="4662783" cy="1070504"/>
              </a:xfrm>
              <a:custGeom>
                <a:avLst/>
                <a:gdLst/>
                <a:ahLst/>
                <a:cxnLst/>
                <a:rect r="r" b="b" t="t" l="l"/>
                <a:pathLst>
                  <a:path h="1070504" w="4662783">
                    <a:moveTo>
                      <a:pt x="4538323" y="1070504"/>
                    </a:moveTo>
                    <a:lnTo>
                      <a:pt x="124460" y="1070504"/>
                    </a:lnTo>
                    <a:cubicBezTo>
                      <a:pt x="55880" y="1070504"/>
                      <a:pt x="0" y="1014624"/>
                      <a:pt x="0" y="946044"/>
                    </a:cubicBezTo>
                    <a:lnTo>
                      <a:pt x="0" y="124460"/>
                    </a:lnTo>
                    <a:cubicBezTo>
                      <a:pt x="0" y="55880"/>
                      <a:pt x="55880" y="0"/>
                      <a:pt x="124460" y="0"/>
                    </a:cubicBezTo>
                    <a:lnTo>
                      <a:pt x="4538323" y="0"/>
                    </a:lnTo>
                    <a:cubicBezTo>
                      <a:pt x="4606903" y="0"/>
                      <a:pt x="4662783" y="55880"/>
                      <a:pt x="4662783" y="124460"/>
                    </a:cubicBezTo>
                    <a:lnTo>
                      <a:pt x="4662783" y="946044"/>
                    </a:lnTo>
                    <a:cubicBezTo>
                      <a:pt x="4662783" y="1014624"/>
                      <a:pt x="4606903" y="1070504"/>
                      <a:pt x="4538323" y="1070504"/>
                    </a:cubicBezTo>
                    <a:close/>
                  </a:path>
                </a:pathLst>
              </a:custGeom>
              <a:solidFill>
                <a:srgbClr val="227C9D"/>
              </a:solidFill>
            </p:spPr>
          </p:sp>
        </p:grpSp>
        <p:sp>
          <p:nvSpPr>
            <p:cNvPr name="TextBox 14" id="14"/>
            <p:cNvSpPr txBox="true"/>
            <p:nvPr/>
          </p:nvSpPr>
          <p:spPr>
            <a:xfrm rot="0">
              <a:off x="0" y="189012"/>
              <a:ext cx="5564367" cy="937681"/>
            </a:xfrm>
            <a:prstGeom prst="rect">
              <a:avLst/>
            </a:prstGeom>
          </p:spPr>
          <p:txBody>
            <a:bodyPr anchor="t" rtlCol="false" tIns="0" lIns="0" bIns="0" rIns="0">
              <a:spAutoFit/>
            </a:bodyPr>
            <a:lstStyle/>
            <a:p>
              <a:pPr algn="ctr">
                <a:lnSpc>
                  <a:spcPts val="2749"/>
                </a:lnSpc>
              </a:pPr>
              <a:r>
                <a:rPr lang="ar-EG" b="true" sz="2499">
                  <a:solidFill>
                    <a:srgbClr val="F0C600"/>
                  </a:solidFill>
                  <a:latin typeface="Canva Sans Bold"/>
                  <a:ea typeface="Canva Sans Bold"/>
                  <a:cs typeface="Canva Sans Bold"/>
                  <a:sym typeface="Canva Sans Bold"/>
                  <a:rtl val="true"/>
                </a:rPr>
                <a:t>جداول المحتوى</a:t>
              </a:r>
            </a:p>
            <a:p>
              <a:pPr algn="ctr">
                <a:lnSpc>
                  <a:spcPts val="2749"/>
                </a:lnSpc>
              </a:pPr>
              <a:r>
                <a:rPr lang="en-US" b="true" sz="2499">
                  <a:solidFill>
                    <a:srgbClr val="F0C600"/>
                  </a:solidFill>
                  <a:latin typeface="Canva Sans Bold"/>
                  <a:ea typeface="Canva Sans Bold"/>
                  <a:cs typeface="Canva Sans Bold"/>
                  <a:sym typeface="Canva Sans Bold"/>
                </a:rPr>
                <a:t> (CONTENT CALENDARS):</a:t>
              </a:r>
            </a:p>
          </p:txBody>
        </p:sp>
      </p:grpSp>
      <p:sp>
        <p:nvSpPr>
          <p:cNvPr name="TextBox 15" id="15"/>
          <p:cNvSpPr txBox="true"/>
          <p:nvPr/>
        </p:nvSpPr>
        <p:spPr>
          <a:xfrm rot="0">
            <a:off x="553590" y="4249830"/>
            <a:ext cx="5157439" cy="24841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تحافظ على وضوح واتساق رسالة علامتك التجارية.</a:t>
            </a:r>
          </a:p>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تساعدك على الوصول إلى الجمهور المناسب في الوقت المناسب.</a:t>
            </a:r>
          </a:p>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تبني الثقة والتفاعل على المدى الطويل.</a:t>
            </a:r>
          </a:p>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توفر الوقت من خلال النشر المخطط والهادف</a:t>
            </a:r>
          </a:p>
        </p:txBody>
      </p:sp>
      <p:sp>
        <p:nvSpPr>
          <p:cNvPr name="TextBox 16" id="16"/>
          <p:cNvSpPr txBox="true"/>
          <p:nvPr/>
        </p:nvSpPr>
        <p:spPr>
          <a:xfrm rot="0">
            <a:off x="6958074" y="7083131"/>
            <a:ext cx="5874326" cy="2065020"/>
          </a:xfrm>
          <a:prstGeom prst="rect">
            <a:avLst/>
          </a:prstGeom>
        </p:spPr>
        <p:txBody>
          <a:bodyPr anchor="t" rtlCol="false" tIns="0" lIns="0" bIns="0" rIns="0">
            <a:spAutoFit/>
          </a:bodyPr>
          <a:lstStyle/>
          <a:p>
            <a:pPr algn="r" rtl="true" marL="453390" indent="-226695" lvl="1">
              <a:lnSpc>
                <a:spcPts val="3360"/>
              </a:lnSpc>
              <a:buFont typeface="Arial"/>
              <a:buChar char="•"/>
            </a:pPr>
            <a:r>
              <a:rPr lang="ar-EG" b="true" sz="2100">
                <a:solidFill>
                  <a:srgbClr val="3B3838"/>
                </a:solidFill>
                <a:latin typeface="Open Sans 1 Bold"/>
                <a:ea typeface="Open Sans 1 Bold"/>
                <a:cs typeface="Open Sans 1 Bold"/>
                <a:sym typeface="Open Sans 1 Bold"/>
                <a:rtl val="true"/>
              </a:rPr>
              <a:t>الاستمرارية: النشر المنتظم يعزز التعرف على العلامة.</a:t>
            </a:r>
          </a:p>
          <a:p>
            <a:pPr algn="r" rtl="true" marL="453390" indent="-226695" lvl="1">
              <a:lnSpc>
                <a:spcPts val="3360"/>
              </a:lnSpc>
              <a:buFont typeface="Arial"/>
              <a:buChar char="•"/>
            </a:pPr>
            <a:r>
              <a:rPr lang="ar-EG" b="true" sz="2100">
                <a:solidFill>
                  <a:srgbClr val="3B3838"/>
                </a:solidFill>
                <a:latin typeface="Open Sans 1 Bold"/>
                <a:ea typeface="Open Sans 1 Bold"/>
                <a:cs typeface="Open Sans 1 Bold"/>
                <a:sym typeface="Open Sans 1 Bold"/>
                <a:rtl val="true"/>
              </a:rPr>
              <a:t>التنوع:</a:t>
            </a:r>
            <a:r>
              <a:rPr lang="ar-EG" b="true" sz="2100">
                <a:solidFill>
                  <a:srgbClr val="3B3838"/>
                </a:solidFill>
                <a:latin typeface="Open Sans 1 Bold"/>
                <a:ea typeface="Open Sans 1 Bold"/>
                <a:cs typeface="Open Sans 1 Bold"/>
                <a:sym typeface="Open Sans 1 Bold"/>
                <a:rtl val="true"/>
              </a:rPr>
              <a:t> مزيج من منشورات تعليمية، ملهمة، وترفيهية.</a:t>
            </a:r>
          </a:p>
          <a:p>
            <a:pPr algn="r" rtl="true" marL="453390" indent="-226695" lvl="1">
              <a:lnSpc>
                <a:spcPts val="3360"/>
              </a:lnSpc>
              <a:buFont typeface="Arial"/>
              <a:buChar char="•"/>
            </a:pPr>
            <a:r>
              <a:rPr lang="ar-EG" b="true" sz="2100">
                <a:solidFill>
                  <a:srgbClr val="3B3838"/>
                </a:solidFill>
                <a:latin typeface="Open Sans 1 Bold"/>
                <a:ea typeface="Open Sans 1 Bold"/>
                <a:cs typeface="Open Sans 1 Bold"/>
                <a:sym typeface="Open Sans 1 Bold"/>
                <a:rtl val="true"/>
              </a:rPr>
              <a:t>الجدولة:</a:t>
            </a:r>
            <a:r>
              <a:rPr lang="ar-EG" b="true" sz="2100">
                <a:solidFill>
                  <a:srgbClr val="3B3838"/>
                </a:solidFill>
                <a:latin typeface="Open Sans 1 Bold"/>
                <a:ea typeface="Open Sans 1 Bold"/>
                <a:cs typeface="Open Sans 1 Bold"/>
                <a:sym typeface="Open Sans 1 Bold"/>
                <a:rtl val="true"/>
              </a:rPr>
              <a:t> النشر عندما يكون جمهورك أكثر</a:t>
            </a:r>
            <a:r>
              <a:rPr lang="ar-EG" b="true" sz="2100">
                <a:solidFill>
                  <a:srgbClr val="3B3838"/>
                </a:solidFill>
                <a:latin typeface="Open Sans 1 Bold"/>
                <a:ea typeface="Open Sans 1 Bold"/>
                <a:cs typeface="Open Sans 1 Bold"/>
                <a:sym typeface="Open Sans 1 Bold"/>
                <a:rtl val="true"/>
              </a:rPr>
              <a:t> نشاطًا.</a:t>
            </a:r>
          </a:p>
        </p:txBody>
      </p:sp>
      <p:sp>
        <p:nvSpPr>
          <p:cNvPr name="TextBox 17" id="17"/>
          <p:cNvSpPr txBox="true"/>
          <p:nvPr/>
        </p:nvSpPr>
        <p:spPr>
          <a:xfrm rot="0">
            <a:off x="13291034" y="2849880"/>
            <a:ext cx="4890770" cy="2065020"/>
          </a:xfrm>
          <a:prstGeom prst="rect">
            <a:avLst/>
          </a:prstGeom>
        </p:spPr>
        <p:txBody>
          <a:bodyPr anchor="t" rtlCol="false" tIns="0" lIns="0" bIns="0" rIns="0">
            <a:spAutoFit/>
          </a:bodyPr>
          <a:lstStyle/>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خطط ماذا ستنشر، ومتى، وأين.</a:t>
            </a:r>
          </a:p>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أدرج الحملات، الفعاليات، والموضوعات الموسمية.</a:t>
            </a:r>
          </a:p>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تتبع العناصر البصرية، التعليقات، والوسوم.</a:t>
            </a:r>
          </a:p>
          <a:p>
            <a:pPr algn="r" rtl="true" marL="453390" indent="-226695" lvl="1">
              <a:lnSpc>
                <a:spcPts val="3360"/>
              </a:lnSpc>
              <a:buFont typeface="Arial"/>
              <a:buChar char="•"/>
            </a:pPr>
            <a:r>
              <a:rPr lang="ar-EG" sz="2100">
                <a:solidFill>
                  <a:srgbClr val="3B3838"/>
                </a:solidFill>
                <a:latin typeface="Open Sans 1"/>
                <a:ea typeface="Open Sans 1"/>
                <a:cs typeface="Open Sans 1"/>
                <a:sym typeface="Open Sans 1"/>
                <a:rtl val="true"/>
              </a:rPr>
              <a:t>قم بإجراء التعديلات بناءً على النتائج</a:t>
            </a:r>
          </a:p>
        </p:txBody>
      </p:sp>
      <p:sp>
        <p:nvSpPr>
          <p:cNvPr name="TextBox 18" id="18"/>
          <p:cNvSpPr txBox="true"/>
          <p:nvPr/>
        </p:nvSpPr>
        <p:spPr>
          <a:xfrm rot="0">
            <a:off x="3098266" y="1241306"/>
            <a:ext cx="12091468" cy="739902"/>
          </a:xfrm>
          <a:prstGeom prst="rect">
            <a:avLst/>
          </a:prstGeom>
        </p:spPr>
        <p:txBody>
          <a:bodyPr anchor="t" rtlCol="false" tIns="0" lIns="0" bIns="0" rIns="0">
            <a:spAutoFit/>
          </a:bodyPr>
          <a:lstStyle/>
          <a:p>
            <a:pPr algn="ctr" marL="0" indent="0" lvl="0">
              <a:lnSpc>
                <a:spcPts val="5544"/>
              </a:lnSpc>
              <a:spcBef>
                <a:spcPct val="0"/>
              </a:spcBef>
            </a:pPr>
            <a:r>
              <a:rPr lang="ar-EG" b="true" sz="5600">
                <a:solidFill>
                  <a:srgbClr val="7C0086"/>
                </a:solidFill>
                <a:latin typeface="Canva Sans Bold"/>
                <a:ea typeface="Canva Sans Bold"/>
                <a:cs typeface="Canva Sans Bold"/>
                <a:sym typeface="Canva Sans Bold"/>
                <a:rtl val="true"/>
              </a:rPr>
              <a:t>استراتيجية</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المحتوى</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AutoShape 3" id="3"/>
          <p:cNvSpPr/>
          <p:nvPr/>
        </p:nvSpPr>
        <p:spPr>
          <a:xfrm>
            <a:off x="-95917" y="3339243"/>
            <a:ext cx="7506275" cy="0"/>
          </a:xfrm>
          <a:prstGeom prst="line">
            <a:avLst/>
          </a:prstGeom>
          <a:ln cap="rnd" w="57150">
            <a:solidFill>
              <a:srgbClr val="227C9D"/>
            </a:solidFill>
            <a:prstDash val="sysDot"/>
            <a:headEnd type="none" len="sm" w="sm"/>
            <a:tailEnd type="none" len="sm" w="sm"/>
          </a:ln>
        </p:spPr>
      </p:sp>
      <p:sp>
        <p:nvSpPr>
          <p:cNvPr name="TextBox 4" id="4"/>
          <p:cNvSpPr txBox="true"/>
          <p:nvPr/>
        </p:nvSpPr>
        <p:spPr>
          <a:xfrm rot="0">
            <a:off x="74421" y="3729768"/>
            <a:ext cx="10952545" cy="3648710"/>
          </a:xfrm>
          <a:prstGeom prst="rect">
            <a:avLst/>
          </a:prstGeom>
        </p:spPr>
        <p:txBody>
          <a:bodyPr anchor="t" rtlCol="false" tIns="0" lIns="0" bIns="0" rIns="0">
            <a:spAutoFit/>
          </a:bodyPr>
          <a:lstStyle/>
          <a:p>
            <a:pPr algn="r" rtl="true" marL="561337" indent="-280669" lvl="1">
              <a:lnSpc>
                <a:spcPts val="3639"/>
              </a:lnSpc>
              <a:buAutoNum type="arabicPeriod" startAt="1"/>
            </a:pPr>
            <a:r>
              <a:rPr lang="ar-EG" sz="2599">
                <a:solidFill>
                  <a:srgbClr val="7C0086"/>
                </a:solidFill>
                <a:latin typeface="Canva Sans"/>
                <a:ea typeface="Canva Sans"/>
                <a:cs typeface="Canva Sans"/>
                <a:sym typeface="Canva Sans"/>
                <a:rtl val="true"/>
              </a:rPr>
              <a:t>ابدأ بالبحث عن جمهورك.</a:t>
            </a:r>
          </a:p>
          <a:p>
            <a:pPr algn="r" rtl="true" marL="561337" indent="-280669" lvl="1">
              <a:lnSpc>
                <a:spcPts val="3639"/>
              </a:lnSpc>
              <a:buAutoNum type="arabicPeriod" startAt="1"/>
            </a:pPr>
            <a:r>
              <a:rPr lang="ar-EG" sz="2599">
                <a:solidFill>
                  <a:srgbClr val="7C0086"/>
                </a:solidFill>
                <a:latin typeface="Canva Sans"/>
                <a:ea typeface="Canva Sans"/>
                <a:cs typeface="Canva Sans"/>
                <a:sym typeface="Canva Sans"/>
                <a:rtl val="true"/>
              </a:rPr>
              <a:t>أنشئ شخصية افتراضية (</a:t>
            </a:r>
            <a:r>
              <a:rPr lang="en-US" sz="2599">
                <a:solidFill>
                  <a:srgbClr val="7C0086"/>
                </a:solidFill>
                <a:latin typeface="Canva Sans"/>
                <a:ea typeface="Canva Sans"/>
                <a:cs typeface="Canva Sans"/>
                <a:sym typeface="Canva Sans"/>
              </a:rPr>
              <a:t>Persona</a:t>
            </a:r>
            <a:r>
              <a:rPr lang="ar-EG" sz="2599">
                <a:solidFill>
                  <a:srgbClr val="7C0086"/>
                </a:solidFill>
                <a:latin typeface="Canva Sans"/>
                <a:ea typeface="Canva Sans"/>
                <a:cs typeface="Canva Sans"/>
                <a:sym typeface="Canva Sans"/>
                <a:rtl val="true"/>
              </a:rPr>
              <a:t>) لجمهورك (راجع الوحدة </a:t>
            </a:r>
            <a:r>
              <a:rPr lang="en-US" sz="2599">
                <a:solidFill>
                  <a:srgbClr val="7C0086"/>
                </a:solidFill>
                <a:latin typeface="Canva Sans"/>
                <a:ea typeface="Canva Sans"/>
                <a:cs typeface="Canva Sans"/>
                <a:sym typeface="Canva Sans"/>
              </a:rPr>
              <a:t>2</a:t>
            </a:r>
            <a:r>
              <a:rPr lang="ar-EG" sz="2599">
                <a:solidFill>
                  <a:srgbClr val="7C0086"/>
                </a:solidFill>
                <a:latin typeface="Canva Sans"/>
                <a:ea typeface="Canva Sans"/>
                <a:cs typeface="Canva Sans"/>
                <a:sym typeface="Canva Sans"/>
                <a:rtl val="true"/>
              </a:rPr>
              <a:t>).</a:t>
            </a:r>
          </a:p>
          <a:p>
            <a:pPr algn="r" rtl="true" marL="561337" indent="-280669" lvl="1">
              <a:lnSpc>
                <a:spcPts val="3639"/>
              </a:lnSpc>
              <a:buAutoNum type="arabicPeriod" startAt="1"/>
            </a:pPr>
            <a:r>
              <a:rPr lang="ar-EG" sz="2599">
                <a:solidFill>
                  <a:srgbClr val="7C0086"/>
                </a:solidFill>
                <a:latin typeface="Canva Sans"/>
                <a:ea typeface="Canva Sans"/>
                <a:cs typeface="Canva Sans"/>
                <a:sym typeface="Canva Sans"/>
                <a:rtl val="true"/>
              </a:rPr>
              <a:t>حدد نوع المحتوى الأنسب لجمهورك وعلامتك التجارية (صور، فيديو، نصوص، صوت، إلخ).</a:t>
            </a:r>
          </a:p>
          <a:p>
            <a:pPr algn="r" rtl="true" marL="561337" indent="-280669" lvl="1">
              <a:lnSpc>
                <a:spcPts val="3639"/>
              </a:lnSpc>
              <a:buAutoNum type="arabicPeriod" startAt="1"/>
            </a:pPr>
            <a:r>
              <a:rPr lang="ar-EG" sz="2599">
                <a:solidFill>
                  <a:srgbClr val="7C0086"/>
                </a:solidFill>
                <a:latin typeface="Canva Sans"/>
                <a:ea typeface="Canva Sans"/>
                <a:cs typeface="Canva Sans"/>
                <a:sym typeface="Canva Sans"/>
                <a:rtl val="true"/>
              </a:rPr>
              <a:t>ضع أهدافًا واضحة.</a:t>
            </a:r>
          </a:p>
          <a:p>
            <a:pPr algn="r" rtl="true" marL="561337" indent="-280669" lvl="1">
              <a:lnSpc>
                <a:spcPts val="3639"/>
              </a:lnSpc>
              <a:buAutoNum type="arabicPeriod" startAt="1"/>
            </a:pPr>
            <a:r>
              <a:rPr lang="ar-EG" sz="2599">
                <a:solidFill>
                  <a:srgbClr val="7C0086"/>
                </a:solidFill>
                <a:latin typeface="Canva Sans"/>
                <a:ea typeface="Canva Sans"/>
                <a:cs typeface="Canva Sans"/>
                <a:sym typeface="Canva Sans"/>
                <a:rtl val="true"/>
              </a:rPr>
              <a:t>ابتكر هويتك البصرية: ما الألوان التي تمثلك؟ ما نوع الصور أو الأسلوب الذي يميزك؟</a:t>
            </a:r>
          </a:p>
          <a:p>
            <a:pPr algn="r" rtl="true" marL="561337" indent="-280669" lvl="1">
              <a:lnSpc>
                <a:spcPts val="3639"/>
              </a:lnSpc>
              <a:buAutoNum type="arabicPeriod" startAt="1"/>
            </a:pPr>
            <a:r>
              <a:rPr lang="ar-EG" sz="2599">
                <a:solidFill>
                  <a:srgbClr val="7C0086"/>
                </a:solidFill>
                <a:latin typeface="Canva Sans"/>
                <a:ea typeface="Canva Sans"/>
                <a:cs typeface="Canva Sans"/>
                <a:sym typeface="Canva Sans"/>
                <a:rtl val="true"/>
              </a:rPr>
              <a:t>ابنِ تقويمًا لمحتواك وابدأ بالمشاركة!</a:t>
            </a:r>
          </a:p>
        </p:txBody>
      </p:sp>
      <p:sp>
        <p:nvSpPr>
          <p:cNvPr name="TextBox 5" id="5"/>
          <p:cNvSpPr txBox="true"/>
          <p:nvPr/>
        </p:nvSpPr>
        <p:spPr>
          <a:xfrm rot="0">
            <a:off x="268919" y="2074320"/>
            <a:ext cx="7141439" cy="818391"/>
          </a:xfrm>
          <a:prstGeom prst="rect">
            <a:avLst/>
          </a:prstGeom>
        </p:spPr>
        <p:txBody>
          <a:bodyPr anchor="t" rtlCol="false" tIns="0" lIns="0" bIns="0" rIns="0">
            <a:spAutoFit/>
          </a:bodyPr>
          <a:lstStyle/>
          <a:p>
            <a:pPr algn="l">
              <a:lnSpc>
                <a:spcPts val="6965"/>
              </a:lnSpc>
            </a:pPr>
            <a:r>
              <a:rPr lang="ar-EG" sz="4299" b="true">
                <a:solidFill>
                  <a:srgbClr val="7C0086"/>
                </a:solidFill>
                <a:latin typeface="Canva Sans Bold"/>
                <a:ea typeface="Canva Sans Bold"/>
                <a:cs typeface="Canva Sans Bold"/>
                <a:sym typeface="Canva Sans Bold"/>
                <a:rtl val="true"/>
              </a:rPr>
              <a:t>نصائح عملية أساسية</a:t>
            </a:r>
          </a:p>
        </p:txBody>
      </p:sp>
      <p:sp>
        <p:nvSpPr>
          <p:cNvPr name="TextBox 6" id="6"/>
          <p:cNvSpPr txBox="true"/>
          <p:nvPr/>
        </p:nvSpPr>
        <p:spPr>
          <a:xfrm rot="0">
            <a:off x="14024550" y="1687077"/>
            <a:ext cx="2478228" cy="490313"/>
          </a:xfrm>
          <a:prstGeom prst="rect">
            <a:avLst/>
          </a:prstGeom>
        </p:spPr>
        <p:txBody>
          <a:bodyPr anchor="t" rtlCol="false" tIns="0" lIns="0" bIns="0" rIns="0">
            <a:spAutoFit/>
          </a:bodyPr>
          <a:lstStyle/>
          <a:p>
            <a:pPr algn="l">
              <a:lnSpc>
                <a:spcPts val="4151"/>
              </a:lnSpc>
            </a:pPr>
            <a:r>
              <a:rPr lang="en-US" sz="2562" b="true">
                <a:solidFill>
                  <a:srgbClr val="FFFFFF"/>
                </a:solidFill>
                <a:latin typeface="Canva Sans Bold"/>
                <a:ea typeface="Canva Sans Bold"/>
                <a:cs typeface="Canva Sans Bold"/>
                <a:sym typeface="Canva Sans Bold"/>
              </a:rPr>
              <a:t>Avoid text here</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638982" y="824111"/>
            <a:ext cx="9657259" cy="739902"/>
          </a:xfrm>
          <a:prstGeom prst="rect">
            <a:avLst/>
          </a:prstGeom>
        </p:spPr>
        <p:txBody>
          <a:bodyPr anchor="t" rtlCol="false" tIns="0" lIns="0" bIns="0" rIns="0">
            <a:spAutoFit/>
          </a:bodyPr>
          <a:lstStyle/>
          <a:p>
            <a:pPr algn="ctr" marL="0" indent="0" lvl="0">
              <a:lnSpc>
                <a:spcPts val="5544"/>
              </a:lnSpc>
              <a:spcBef>
                <a:spcPct val="0"/>
              </a:spcBef>
            </a:pPr>
            <a:r>
              <a:rPr lang="ar-EG" b="true" sz="5600">
                <a:solidFill>
                  <a:srgbClr val="7C0086"/>
                </a:solidFill>
                <a:latin typeface="Canva Sans Bold"/>
                <a:ea typeface="Canva Sans Bold"/>
                <a:cs typeface="Canva Sans Bold"/>
                <a:sym typeface="Canva Sans Bold"/>
                <a:rtl val="true"/>
              </a:rPr>
              <a:t>قالب</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تقويم</a:t>
            </a:r>
            <a:r>
              <a:rPr lang="ar-EG" b="true" sz="5600" strike="noStrike" u="none">
                <a:solidFill>
                  <a:srgbClr val="7C0086"/>
                </a:solidFill>
                <a:latin typeface="Canva Sans Bold"/>
                <a:ea typeface="Canva Sans Bold"/>
                <a:cs typeface="Canva Sans Bold"/>
                <a:sym typeface="Canva Sans Bold"/>
                <a:rtl val="true"/>
              </a:rPr>
              <a:t> </a:t>
            </a:r>
            <a:r>
              <a:rPr lang="ar-EG" b="true" sz="5600" strike="noStrike" u="none">
                <a:solidFill>
                  <a:srgbClr val="7C0086"/>
                </a:solidFill>
                <a:latin typeface="Canva Sans Bold"/>
                <a:ea typeface="Canva Sans Bold"/>
                <a:cs typeface="Canva Sans Bold"/>
                <a:sym typeface="Canva Sans Bold"/>
                <a:rtl val="true"/>
              </a:rPr>
              <a:t>المحتوى</a:t>
            </a:r>
          </a:p>
        </p:txBody>
      </p:sp>
      <p:grpSp>
        <p:nvGrpSpPr>
          <p:cNvPr name="Group 3" id="3"/>
          <p:cNvGrpSpPr/>
          <p:nvPr/>
        </p:nvGrpSpPr>
        <p:grpSpPr>
          <a:xfrm rot="0">
            <a:off x="13450651" y="1275849"/>
            <a:ext cx="1357223" cy="372706"/>
            <a:chOff x="0" y="0"/>
            <a:chExt cx="611409" cy="167899"/>
          </a:xfrm>
        </p:grpSpPr>
        <p:sp>
          <p:nvSpPr>
            <p:cNvPr name="Freeform 4" id="4"/>
            <p:cNvSpPr/>
            <p:nvPr/>
          </p:nvSpPr>
          <p:spPr>
            <a:xfrm flipH="false" flipV="false" rot="0">
              <a:off x="0" y="0"/>
              <a:ext cx="611409" cy="167899"/>
            </a:xfrm>
            <a:custGeom>
              <a:avLst/>
              <a:gdLst/>
              <a:ahLst/>
              <a:cxnLst/>
              <a:rect r="r" b="b" t="t" l="l"/>
              <a:pathLst>
                <a:path h="167899" w="611409">
                  <a:moveTo>
                    <a:pt x="83949" y="0"/>
                  </a:moveTo>
                  <a:lnTo>
                    <a:pt x="527460" y="0"/>
                  </a:lnTo>
                  <a:cubicBezTo>
                    <a:pt x="573824" y="0"/>
                    <a:pt x="611409" y="37585"/>
                    <a:pt x="611409" y="83949"/>
                  </a:cubicBezTo>
                  <a:lnTo>
                    <a:pt x="611409" y="83949"/>
                  </a:lnTo>
                  <a:cubicBezTo>
                    <a:pt x="611409" y="106214"/>
                    <a:pt x="602565" y="127567"/>
                    <a:pt x="586821" y="143311"/>
                  </a:cubicBezTo>
                  <a:cubicBezTo>
                    <a:pt x="571078" y="159054"/>
                    <a:pt x="549725" y="167899"/>
                    <a:pt x="527460"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00000">
                <a:alpha val="0"/>
              </a:srgbClr>
            </a:solidFill>
            <a:ln w="9525" cap="rnd">
              <a:solidFill>
                <a:srgbClr val="000000"/>
              </a:solidFill>
              <a:prstDash val="solid"/>
              <a:round/>
            </a:ln>
          </p:spPr>
        </p:sp>
        <p:sp>
          <p:nvSpPr>
            <p:cNvPr name="TextBox 5" id="5"/>
            <p:cNvSpPr txBox="true"/>
            <p:nvPr/>
          </p:nvSpPr>
          <p:spPr>
            <a:xfrm>
              <a:off x="0" y="-28575"/>
              <a:ext cx="611409" cy="196474"/>
            </a:xfrm>
            <a:prstGeom prst="rect">
              <a:avLst/>
            </a:prstGeom>
          </p:spPr>
          <p:txBody>
            <a:bodyPr anchor="ctr" rtlCol="false" tIns="29700" lIns="29700" bIns="29700" rIns="29700"/>
            <a:lstStyle/>
            <a:p>
              <a:pPr algn="ctr">
                <a:lnSpc>
                  <a:spcPts val="2239"/>
                </a:lnSpc>
              </a:pPr>
              <a:r>
                <a:rPr lang="en-US" sz="1599">
                  <a:solidFill>
                    <a:srgbClr val="000000"/>
                  </a:solidFill>
                  <a:latin typeface="Canva Sans"/>
                  <a:ea typeface="Canva Sans"/>
                  <a:cs typeface="Canva Sans"/>
                  <a:sym typeface="Canva Sans"/>
                </a:rPr>
                <a:t>STORY</a:t>
              </a:r>
            </a:p>
          </p:txBody>
        </p:sp>
      </p:grpSp>
      <p:grpSp>
        <p:nvGrpSpPr>
          <p:cNvPr name="Group 6" id="6"/>
          <p:cNvGrpSpPr/>
          <p:nvPr/>
        </p:nvGrpSpPr>
        <p:grpSpPr>
          <a:xfrm rot="0">
            <a:off x="12005006" y="1275849"/>
            <a:ext cx="1357223" cy="372706"/>
            <a:chOff x="0" y="0"/>
            <a:chExt cx="611409" cy="167899"/>
          </a:xfrm>
        </p:grpSpPr>
        <p:sp>
          <p:nvSpPr>
            <p:cNvPr name="Freeform 7" id="7"/>
            <p:cNvSpPr/>
            <p:nvPr/>
          </p:nvSpPr>
          <p:spPr>
            <a:xfrm flipH="false" flipV="false" rot="0">
              <a:off x="0" y="0"/>
              <a:ext cx="611409" cy="167899"/>
            </a:xfrm>
            <a:custGeom>
              <a:avLst/>
              <a:gdLst/>
              <a:ahLst/>
              <a:cxnLst/>
              <a:rect r="r" b="b" t="t" l="l"/>
              <a:pathLst>
                <a:path h="167899" w="611409">
                  <a:moveTo>
                    <a:pt x="83949" y="0"/>
                  </a:moveTo>
                  <a:lnTo>
                    <a:pt x="527460" y="0"/>
                  </a:lnTo>
                  <a:cubicBezTo>
                    <a:pt x="573824" y="0"/>
                    <a:pt x="611409" y="37585"/>
                    <a:pt x="611409" y="83949"/>
                  </a:cubicBezTo>
                  <a:lnTo>
                    <a:pt x="611409" y="83949"/>
                  </a:lnTo>
                  <a:cubicBezTo>
                    <a:pt x="611409" y="106214"/>
                    <a:pt x="602565" y="127567"/>
                    <a:pt x="586821" y="143311"/>
                  </a:cubicBezTo>
                  <a:cubicBezTo>
                    <a:pt x="571078" y="159054"/>
                    <a:pt x="549725" y="167899"/>
                    <a:pt x="527460"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00000">
                <a:alpha val="0"/>
              </a:srgbClr>
            </a:solidFill>
            <a:ln w="9525" cap="rnd">
              <a:solidFill>
                <a:srgbClr val="000000"/>
              </a:solidFill>
              <a:prstDash val="solid"/>
              <a:round/>
            </a:ln>
          </p:spPr>
        </p:sp>
        <p:sp>
          <p:nvSpPr>
            <p:cNvPr name="TextBox 8" id="8"/>
            <p:cNvSpPr txBox="true"/>
            <p:nvPr/>
          </p:nvSpPr>
          <p:spPr>
            <a:xfrm>
              <a:off x="0" y="-28575"/>
              <a:ext cx="611409" cy="196474"/>
            </a:xfrm>
            <a:prstGeom prst="rect">
              <a:avLst/>
            </a:prstGeom>
          </p:spPr>
          <p:txBody>
            <a:bodyPr anchor="ctr" rtlCol="false" tIns="29700" lIns="29700" bIns="29700" rIns="29700"/>
            <a:lstStyle/>
            <a:p>
              <a:pPr algn="ctr">
                <a:lnSpc>
                  <a:spcPts val="2239"/>
                </a:lnSpc>
              </a:pPr>
              <a:r>
                <a:rPr lang="en-US" sz="1599">
                  <a:solidFill>
                    <a:srgbClr val="000000"/>
                  </a:solidFill>
                  <a:latin typeface="Canva Sans"/>
                  <a:ea typeface="Canva Sans"/>
                  <a:cs typeface="Canva Sans"/>
                  <a:sym typeface="Canva Sans"/>
                </a:rPr>
                <a:t>POST</a:t>
              </a:r>
            </a:p>
          </p:txBody>
        </p:sp>
      </p:grpSp>
      <p:grpSp>
        <p:nvGrpSpPr>
          <p:cNvPr name="Group 9" id="9"/>
          <p:cNvGrpSpPr/>
          <p:nvPr/>
        </p:nvGrpSpPr>
        <p:grpSpPr>
          <a:xfrm rot="0">
            <a:off x="13450651" y="1727351"/>
            <a:ext cx="1357223" cy="372706"/>
            <a:chOff x="0" y="0"/>
            <a:chExt cx="611409" cy="167899"/>
          </a:xfrm>
        </p:grpSpPr>
        <p:sp>
          <p:nvSpPr>
            <p:cNvPr name="Freeform 10" id="10"/>
            <p:cNvSpPr/>
            <p:nvPr/>
          </p:nvSpPr>
          <p:spPr>
            <a:xfrm flipH="false" flipV="false" rot="0">
              <a:off x="0" y="0"/>
              <a:ext cx="611409" cy="167899"/>
            </a:xfrm>
            <a:custGeom>
              <a:avLst/>
              <a:gdLst/>
              <a:ahLst/>
              <a:cxnLst/>
              <a:rect r="r" b="b" t="t" l="l"/>
              <a:pathLst>
                <a:path h="167899" w="611409">
                  <a:moveTo>
                    <a:pt x="83949" y="0"/>
                  </a:moveTo>
                  <a:lnTo>
                    <a:pt x="527460" y="0"/>
                  </a:lnTo>
                  <a:cubicBezTo>
                    <a:pt x="573824" y="0"/>
                    <a:pt x="611409" y="37585"/>
                    <a:pt x="611409" y="83949"/>
                  </a:cubicBezTo>
                  <a:lnTo>
                    <a:pt x="611409" y="83949"/>
                  </a:lnTo>
                  <a:cubicBezTo>
                    <a:pt x="611409" y="106214"/>
                    <a:pt x="602565" y="127567"/>
                    <a:pt x="586821" y="143311"/>
                  </a:cubicBezTo>
                  <a:cubicBezTo>
                    <a:pt x="571078" y="159054"/>
                    <a:pt x="549725" y="167899"/>
                    <a:pt x="527460"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00000">
                <a:alpha val="0"/>
              </a:srgbClr>
            </a:solidFill>
            <a:ln w="9525" cap="rnd">
              <a:solidFill>
                <a:srgbClr val="000000"/>
              </a:solidFill>
              <a:prstDash val="solid"/>
              <a:round/>
            </a:ln>
          </p:spPr>
        </p:sp>
        <p:sp>
          <p:nvSpPr>
            <p:cNvPr name="TextBox 11" id="11"/>
            <p:cNvSpPr txBox="true"/>
            <p:nvPr/>
          </p:nvSpPr>
          <p:spPr>
            <a:xfrm>
              <a:off x="0" y="-28575"/>
              <a:ext cx="611409" cy="196474"/>
            </a:xfrm>
            <a:prstGeom prst="rect">
              <a:avLst/>
            </a:prstGeom>
          </p:spPr>
          <p:txBody>
            <a:bodyPr anchor="ctr" rtlCol="false" tIns="29700" lIns="29700" bIns="29700" rIns="29700"/>
            <a:lstStyle/>
            <a:p>
              <a:pPr algn="ctr">
                <a:lnSpc>
                  <a:spcPts val="2239"/>
                </a:lnSpc>
              </a:pPr>
              <a:r>
                <a:rPr lang="en-US" sz="1599">
                  <a:solidFill>
                    <a:srgbClr val="000000"/>
                  </a:solidFill>
                  <a:latin typeface="Canva Sans"/>
                  <a:ea typeface="Canva Sans"/>
                  <a:cs typeface="Canva Sans"/>
                  <a:sym typeface="Canva Sans"/>
                </a:rPr>
                <a:t>GIVEAWAY</a:t>
              </a:r>
            </a:p>
          </p:txBody>
        </p:sp>
      </p:grpSp>
      <p:grpSp>
        <p:nvGrpSpPr>
          <p:cNvPr name="Group 12" id="12"/>
          <p:cNvGrpSpPr/>
          <p:nvPr/>
        </p:nvGrpSpPr>
        <p:grpSpPr>
          <a:xfrm rot="0">
            <a:off x="12005006" y="1727351"/>
            <a:ext cx="1357223" cy="372706"/>
            <a:chOff x="0" y="0"/>
            <a:chExt cx="611409" cy="167899"/>
          </a:xfrm>
        </p:grpSpPr>
        <p:sp>
          <p:nvSpPr>
            <p:cNvPr name="Freeform 13" id="13"/>
            <p:cNvSpPr/>
            <p:nvPr/>
          </p:nvSpPr>
          <p:spPr>
            <a:xfrm flipH="false" flipV="false" rot="0">
              <a:off x="0" y="0"/>
              <a:ext cx="611409" cy="167899"/>
            </a:xfrm>
            <a:custGeom>
              <a:avLst/>
              <a:gdLst/>
              <a:ahLst/>
              <a:cxnLst/>
              <a:rect r="r" b="b" t="t" l="l"/>
              <a:pathLst>
                <a:path h="167899" w="611409">
                  <a:moveTo>
                    <a:pt x="83949" y="0"/>
                  </a:moveTo>
                  <a:lnTo>
                    <a:pt x="527460" y="0"/>
                  </a:lnTo>
                  <a:cubicBezTo>
                    <a:pt x="573824" y="0"/>
                    <a:pt x="611409" y="37585"/>
                    <a:pt x="611409" y="83949"/>
                  </a:cubicBezTo>
                  <a:lnTo>
                    <a:pt x="611409" y="83949"/>
                  </a:lnTo>
                  <a:cubicBezTo>
                    <a:pt x="611409" y="106214"/>
                    <a:pt x="602565" y="127567"/>
                    <a:pt x="586821" y="143311"/>
                  </a:cubicBezTo>
                  <a:cubicBezTo>
                    <a:pt x="571078" y="159054"/>
                    <a:pt x="549725" y="167899"/>
                    <a:pt x="527460"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00000">
                <a:alpha val="0"/>
              </a:srgbClr>
            </a:solidFill>
            <a:ln w="9525" cap="rnd">
              <a:solidFill>
                <a:srgbClr val="000000"/>
              </a:solidFill>
              <a:prstDash val="solid"/>
              <a:round/>
            </a:ln>
          </p:spPr>
        </p:sp>
        <p:sp>
          <p:nvSpPr>
            <p:cNvPr name="TextBox 14" id="14"/>
            <p:cNvSpPr txBox="true"/>
            <p:nvPr/>
          </p:nvSpPr>
          <p:spPr>
            <a:xfrm>
              <a:off x="0" y="-28575"/>
              <a:ext cx="611409" cy="196474"/>
            </a:xfrm>
            <a:prstGeom prst="rect">
              <a:avLst/>
            </a:prstGeom>
          </p:spPr>
          <p:txBody>
            <a:bodyPr anchor="ctr" rtlCol="false" tIns="29700" lIns="29700" bIns="29700" rIns="29700"/>
            <a:lstStyle/>
            <a:p>
              <a:pPr algn="ctr">
                <a:lnSpc>
                  <a:spcPts val="2239"/>
                </a:lnSpc>
              </a:pPr>
              <a:r>
                <a:rPr lang="en-US" sz="1599">
                  <a:solidFill>
                    <a:srgbClr val="000000"/>
                  </a:solidFill>
                  <a:latin typeface="Canva Sans"/>
                  <a:ea typeface="Canva Sans"/>
                  <a:cs typeface="Canva Sans"/>
                  <a:sym typeface="Canva Sans"/>
                </a:rPr>
                <a:t>REEL</a:t>
              </a:r>
            </a:p>
          </p:txBody>
        </p:sp>
      </p:grpSp>
      <p:grpSp>
        <p:nvGrpSpPr>
          <p:cNvPr name="Group 15" id="15"/>
          <p:cNvGrpSpPr/>
          <p:nvPr/>
        </p:nvGrpSpPr>
        <p:grpSpPr>
          <a:xfrm rot="0">
            <a:off x="13450651" y="2192362"/>
            <a:ext cx="1357223" cy="372706"/>
            <a:chOff x="0" y="0"/>
            <a:chExt cx="611409" cy="167899"/>
          </a:xfrm>
        </p:grpSpPr>
        <p:sp>
          <p:nvSpPr>
            <p:cNvPr name="Freeform 16" id="16"/>
            <p:cNvSpPr/>
            <p:nvPr/>
          </p:nvSpPr>
          <p:spPr>
            <a:xfrm flipH="false" flipV="false" rot="0">
              <a:off x="0" y="0"/>
              <a:ext cx="611409" cy="167899"/>
            </a:xfrm>
            <a:custGeom>
              <a:avLst/>
              <a:gdLst/>
              <a:ahLst/>
              <a:cxnLst/>
              <a:rect r="r" b="b" t="t" l="l"/>
              <a:pathLst>
                <a:path h="167899" w="611409">
                  <a:moveTo>
                    <a:pt x="83949" y="0"/>
                  </a:moveTo>
                  <a:lnTo>
                    <a:pt x="527460" y="0"/>
                  </a:lnTo>
                  <a:cubicBezTo>
                    <a:pt x="573824" y="0"/>
                    <a:pt x="611409" y="37585"/>
                    <a:pt x="611409" y="83949"/>
                  </a:cubicBezTo>
                  <a:lnTo>
                    <a:pt x="611409" y="83949"/>
                  </a:lnTo>
                  <a:cubicBezTo>
                    <a:pt x="611409" y="106214"/>
                    <a:pt x="602565" y="127567"/>
                    <a:pt x="586821" y="143311"/>
                  </a:cubicBezTo>
                  <a:cubicBezTo>
                    <a:pt x="571078" y="159054"/>
                    <a:pt x="549725" y="167899"/>
                    <a:pt x="527460"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00000">
                <a:alpha val="0"/>
              </a:srgbClr>
            </a:solidFill>
            <a:ln w="9525" cap="rnd">
              <a:solidFill>
                <a:srgbClr val="000000"/>
              </a:solidFill>
              <a:prstDash val="solid"/>
              <a:round/>
            </a:ln>
          </p:spPr>
        </p:sp>
        <p:sp>
          <p:nvSpPr>
            <p:cNvPr name="TextBox 17" id="17"/>
            <p:cNvSpPr txBox="true"/>
            <p:nvPr/>
          </p:nvSpPr>
          <p:spPr>
            <a:xfrm>
              <a:off x="0" y="-28575"/>
              <a:ext cx="611409" cy="196474"/>
            </a:xfrm>
            <a:prstGeom prst="rect">
              <a:avLst/>
            </a:prstGeom>
          </p:spPr>
          <p:txBody>
            <a:bodyPr anchor="ctr" rtlCol="false" tIns="29700" lIns="29700" bIns="29700" rIns="29700"/>
            <a:lstStyle/>
            <a:p>
              <a:pPr algn="ctr">
                <a:lnSpc>
                  <a:spcPts val="2239"/>
                </a:lnSpc>
              </a:pPr>
              <a:r>
                <a:rPr lang="en-US" sz="1599">
                  <a:solidFill>
                    <a:srgbClr val="000000"/>
                  </a:solidFill>
                  <a:latin typeface="Canva Sans"/>
                  <a:ea typeface="Canva Sans"/>
                  <a:cs typeface="Canva Sans"/>
                  <a:sym typeface="Canva Sans"/>
                </a:rPr>
                <a:t>QUOTE</a:t>
              </a:r>
            </a:p>
          </p:txBody>
        </p:sp>
      </p:grpSp>
      <p:grpSp>
        <p:nvGrpSpPr>
          <p:cNvPr name="Group 18" id="18"/>
          <p:cNvGrpSpPr/>
          <p:nvPr/>
        </p:nvGrpSpPr>
        <p:grpSpPr>
          <a:xfrm rot="0">
            <a:off x="12005006" y="2178853"/>
            <a:ext cx="1357223" cy="372706"/>
            <a:chOff x="0" y="0"/>
            <a:chExt cx="611409" cy="167899"/>
          </a:xfrm>
        </p:grpSpPr>
        <p:sp>
          <p:nvSpPr>
            <p:cNvPr name="Freeform 19" id="19"/>
            <p:cNvSpPr/>
            <p:nvPr/>
          </p:nvSpPr>
          <p:spPr>
            <a:xfrm flipH="false" flipV="false" rot="0">
              <a:off x="0" y="0"/>
              <a:ext cx="611409" cy="167899"/>
            </a:xfrm>
            <a:custGeom>
              <a:avLst/>
              <a:gdLst/>
              <a:ahLst/>
              <a:cxnLst/>
              <a:rect r="r" b="b" t="t" l="l"/>
              <a:pathLst>
                <a:path h="167899" w="611409">
                  <a:moveTo>
                    <a:pt x="83949" y="0"/>
                  </a:moveTo>
                  <a:lnTo>
                    <a:pt x="527460" y="0"/>
                  </a:lnTo>
                  <a:cubicBezTo>
                    <a:pt x="573824" y="0"/>
                    <a:pt x="611409" y="37585"/>
                    <a:pt x="611409" y="83949"/>
                  </a:cubicBezTo>
                  <a:lnTo>
                    <a:pt x="611409" y="83949"/>
                  </a:lnTo>
                  <a:cubicBezTo>
                    <a:pt x="611409" y="106214"/>
                    <a:pt x="602565" y="127567"/>
                    <a:pt x="586821" y="143311"/>
                  </a:cubicBezTo>
                  <a:cubicBezTo>
                    <a:pt x="571078" y="159054"/>
                    <a:pt x="549725" y="167899"/>
                    <a:pt x="527460"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00000">
                <a:alpha val="0"/>
              </a:srgbClr>
            </a:solidFill>
            <a:ln w="9525" cap="rnd">
              <a:solidFill>
                <a:srgbClr val="000000"/>
              </a:solidFill>
              <a:prstDash val="solid"/>
              <a:round/>
            </a:ln>
          </p:spPr>
        </p:sp>
        <p:sp>
          <p:nvSpPr>
            <p:cNvPr name="TextBox 20" id="20"/>
            <p:cNvSpPr txBox="true"/>
            <p:nvPr/>
          </p:nvSpPr>
          <p:spPr>
            <a:xfrm>
              <a:off x="0" y="-28575"/>
              <a:ext cx="611409" cy="196474"/>
            </a:xfrm>
            <a:prstGeom prst="rect">
              <a:avLst/>
            </a:prstGeom>
          </p:spPr>
          <p:txBody>
            <a:bodyPr anchor="ctr" rtlCol="false" tIns="29700" lIns="29700" bIns="29700" rIns="29700"/>
            <a:lstStyle/>
            <a:p>
              <a:pPr algn="ctr">
                <a:lnSpc>
                  <a:spcPts val="2239"/>
                </a:lnSpc>
              </a:pPr>
              <a:r>
                <a:rPr lang="en-US" sz="1599">
                  <a:solidFill>
                    <a:srgbClr val="000000"/>
                  </a:solidFill>
                  <a:latin typeface="Canva Sans"/>
                  <a:ea typeface="Canva Sans"/>
                  <a:cs typeface="Canva Sans"/>
                  <a:sym typeface="Canva Sans"/>
                </a:rPr>
                <a:t>SPONSOR</a:t>
              </a:r>
            </a:p>
          </p:txBody>
        </p:sp>
      </p:grpSp>
      <p:grpSp>
        <p:nvGrpSpPr>
          <p:cNvPr name="Group 21" id="21"/>
          <p:cNvGrpSpPr/>
          <p:nvPr/>
        </p:nvGrpSpPr>
        <p:grpSpPr>
          <a:xfrm rot="0">
            <a:off x="15186693" y="1275849"/>
            <a:ext cx="1357223" cy="359942"/>
            <a:chOff x="0" y="0"/>
            <a:chExt cx="611409" cy="162149"/>
          </a:xfrm>
        </p:grpSpPr>
        <p:sp>
          <p:nvSpPr>
            <p:cNvPr name="Freeform 22" id="22"/>
            <p:cNvSpPr/>
            <p:nvPr/>
          </p:nvSpPr>
          <p:spPr>
            <a:xfrm flipH="false" flipV="false" rot="0">
              <a:off x="0" y="0"/>
              <a:ext cx="611409" cy="162149"/>
            </a:xfrm>
            <a:custGeom>
              <a:avLst/>
              <a:gdLst/>
              <a:ahLst/>
              <a:cxnLst/>
              <a:rect r="r" b="b" t="t" l="l"/>
              <a:pathLst>
                <a:path h="162149" w="611409">
                  <a:moveTo>
                    <a:pt x="81074" y="0"/>
                  </a:moveTo>
                  <a:lnTo>
                    <a:pt x="530335" y="0"/>
                  </a:lnTo>
                  <a:cubicBezTo>
                    <a:pt x="575111" y="0"/>
                    <a:pt x="611409" y="36298"/>
                    <a:pt x="611409" y="81074"/>
                  </a:cubicBezTo>
                  <a:lnTo>
                    <a:pt x="611409" y="81074"/>
                  </a:lnTo>
                  <a:cubicBezTo>
                    <a:pt x="611409" y="125850"/>
                    <a:pt x="575111" y="162149"/>
                    <a:pt x="530335" y="162149"/>
                  </a:cubicBezTo>
                  <a:lnTo>
                    <a:pt x="81074" y="162149"/>
                  </a:lnTo>
                  <a:cubicBezTo>
                    <a:pt x="36298" y="162149"/>
                    <a:pt x="0" y="125850"/>
                    <a:pt x="0" y="81074"/>
                  </a:cubicBezTo>
                  <a:lnTo>
                    <a:pt x="0" y="81074"/>
                  </a:lnTo>
                  <a:cubicBezTo>
                    <a:pt x="0" y="36298"/>
                    <a:pt x="36298" y="0"/>
                    <a:pt x="81074" y="0"/>
                  </a:cubicBezTo>
                  <a:close/>
                </a:path>
              </a:pathLst>
            </a:custGeom>
            <a:solidFill>
              <a:srgbClr val="FE1D62"/>
            </a:solidFill>
            <a:ln w="9525" cap="rnd">
              <a:solidFill>
                <a:srgbClr val="000000"/>
              </a:solidFill>
              <a:prstDash val="solid"/>
              <a:round/>
            </a:ln>
          </p:spPr>
        </p:sp>
        <p:sp>
          <p:nvSpPr>
            <p:cNvPr name="TextBox 23" id="23"/>
            <p:cNvSpPr txBox="true"/>
            <p:nvPr/>
          </p:nvSpPr>
          <p:spPr>
            <a:xfrm>
              <a:off x="0" y="-47625"/>
              <a:ext cx="611409" cy="209774"/>
            </a:xfrm>
            <a:prstGeom prst="rect">
              <a:avLst/>
            </a:prstGeom>
          </p:spPr>
          <p:txBody>
            <a:bodyPr anchor="ctr" rtlCol="false" tIns="29700" lIns="29700" bIns="29700" rIns="29700"/>
            <a:lstStyle/>
            <a:p>
              <a:pPr algn="ctr">
                <a:lnSpc>
                  <a:spcPts val="2239"/>
                </a:lnSpc>
              </a:pPr>
            </a:p>
          </p:txBody>
        </p:sp>
      </p:grpSp>
      <p:sp>
        <p:nvSpPr>
          <p:cNvPr name="TextBox 24" id="24"/>
          <p:cNvSpPr txBox="true"/>
          <p:nvPr/>
        </p:nvSpPr>
        <p:spPr>
          <a:xfrm rot="0">
            <a:off x="15301582" y="1346028"/>
            <a:ext cx="1127445" cy="229108"/>
          </a:xfrm>
          <a:prstGeom prst="rect">
            <a:avLst/>
          </a:prstGeom>
        </p:spPr>
        <p:txBody>
          <a:bodyPr anchor="t" rtlCol="false" tIns="0" lIns="0" bIns="0" rIns="0">
            <a:spAutoFit/>
          </a:bodyPr>
          <a:lstStyle/>
          <a:p>
            <a:pPr algn="ctr">
              <a:lnSpc>
                <a:spcPts val="1615"/>
              </a:lnSpc>
              <a:spcBef>
                <a:spcPct val="0"/>
              </a:spcBef>
            </a:pPr>
            <a:r>
              <a:rPr lang="en-US" sz="1599">
                <a:solidFill>
                  <a:srgbClr val="FFFFFF"/>
                </a:solidFill>
                <a:latin typeface="Arimo"/>
                <a:ea typeface="Arimo"/>
                <a:cs typeface="Arimo"/>
                <a:sym typeface="Arimo"/>
              </a:rPr>
              <a:t>IG</a:t>
            </a:r>
          </a:p>
        </p:txBody>
      </p:sp>
      <p:grpSp>
        <p:nvGrpSpPr>
          <p:cNvPr name="Group 25" id="25"/>
          <p:cNvGrpSpPr/>
          <p:nvPr/>
        </p:nvGrpSpPr>
        <p:grpSpPr>
          <a:xfrm rot="0">
            <a:off x="15186693" y="1727351"/>
            <a:ext cx="1357223" cy="359942"/>
            <a:chOff x="0" y="0"/>
            <a:chExt cx="611409" cy="162149"/>
          </a:xfrm>
        </p:grpSpPr>
        <p:sp>
          <p:nvSpPr>
            <p:cNvPr name="Freeform 26" id="26"/>
            <p:cNvSpPr/>
            <p:nvPr/>
          </p:nvSpPr>
          <p:spPr>
            <a:xfrm flipH="false" flipV="false" rot="0">
              <a:off x="0" y="0"/>
              <a:ext cx="611409" cy="162149"/>
            </a:xfrm>
            <a:custGeom>
              <a:avLst/>
              <a:gdLst/>
              <a:ahLst/>
              <a:cxnLst/>
              <a:rect r="r" b="b" t="t" l="l"/>
              <a:pathLst>
                <a:path h="162149" w="611409">
                  <a:moveTo>
                    <a:pt x="81074" y="0"/>
                  </a:moveTo>
                  <a:lnTo>
                    <a:pt x="530335" y="0"/>
                  </a:lnTo>
                  <a:cubicBezTo>
                    <a:pt x="575111" y="0"/>
                    <a:pt x="611409" y="36298"/>
                    <a:pt x="611409" y="81074"/>
                  </a:cubicBezTo>
                  <a:lnTo>
                    <a:pt x="611409" y="81074"/>
                  </a:lnTo>
                  <a:cubicBezTo>
                    <a:pt x="611409" y="125850"/>
                    <a:pt x="575111" y="162149"/>
                    <a:pt x="530335" y="162149"/>
                  </a:cubicBezTo>
                  <a:lnTo>
                    <a:pt x="81074" y="162149"/>
                  </a:lnTo>
                  <a:cubicBezTo>
                    <a:pt x="36298" y="162149"/>
                    <a:pt x="0" y="125850"/>
                    <a:pt x="0" y="81074"/>
                  </a:cubicBezTo>
                  <a:lnTo>
                    <a:pt x="0" y="81074"/>
                  </a:lnTo>
                  <a:cubicBezTo>
                    <a:pt x="0" y="36298"/>
                    <a:pt x="36298" y="0"/>
                    <a:pt x="81074" y="0"/>
                  </a:cubicBezTo>
                  <a:close/>
                </a:path>
              </a:pathLst>
            </a:custGeom>
            <a:solidFill>
              <a:srgbClr val="06D6C7"/>
            </a:solidFill>
            <a:ln w="9525" cap="rnd">
              <a:solidFill>
                <a:srgbClr val="000000"/>
              </a:solidFill>
              <a:prstDash val="solid"/>
              <a:round/>
            </a:ln>
          </p:spPr>
        </p:sp>
        <p:sp>
          <p:nvSpPr>
            <p:cNvPr name="TextBox 27" id="27"/>
            <p:cNvSpPr txBox="true"/>
            <p:nvPr/>
          </p:nvSpPr>
          <p:spPr>
            <a:xfrm>
              <a:off x="0" y="-47625"/>
              <a:ext cx="611409" cy="209774"/>
            </a:xfrm>
            <a:prstGeom prst="rect">
              <a:avLst/>
            </a:prstGeom>
          </p:spPr>
          <p:txBody>
            <a:bodyPr anchor="ctr" rtlCol="false" tIns="29700" lIns="29700" bIns="29700" rIns="29700"/>
            <a:lstStyle/>
            <a:p>
              <a:pPr algn="ctr">
                <a:lnSpc>
                  <a:spcPts val="2239"/>
                </a:lnSpc>
              </a:pPr>
            </a:p>
          </p:txBody>
        </p:sp>
      </p:grpSp>
      <p:sp>
        <p:nvSpPr>
          <p:cNvPr name="TextBox 28" id="28"/>
          <p:cNvSpPr txBox="true"/>
          <p:nvPr/>
        </p:nvSpPr>
        <p:spPr>
          <a:xfrm rot="0">
            <a:off x="15301582" y="1816580"/>
            <a:ext cx="1127445" cy="210058"/>
          </a:xfrm>
          <a:prstGeom prst="rect">
            <a:avLst/>
          </a:prstGeom>
        </p:spPr>
        <p:txBody>
          <a:bodyPr anchor="t" rtlCol="false" tIns="0" lIns="0" bIns="0" rIns="0">
            <a:spAutoFit/>
          </a:bodyPr>
          <a:lstStyle/>
          <a:p>
            <a:pPr algn="ctr">
              <a:lnSpc>
                <a:spcPts val="1615"/>
              </a:lnSpc>
              <a:spcBef>
                <a:spcPct val="0"/>
              </a:spcBef>
            </a:pPr>
            <a:r>
              <a:rPr lang="en-US" sz="1599">
                <a:solidFill>
                  <a:srgbClr val="FFFFFF"/>
                </a:solidFill>
                <a:latin typeface="Canva Sans"/>
                <a:ea typeface="Canva Sans"/>
                <a:cs typeface="Canva Sans"/>
                <a:sym typeface="Canva Sans"/>
              </a:rPr>
              <a:t>FACEBOOK</a:t>
            </a:r>
          </a:p>
        </p:txBody>
      </p:sp>
      <p:grpSp>
        <p:nvGrpSpPr>
          <p:cNvPr name="Group 29" id="29"/>
          <p:cNvGrpSpPr/>
          <p:nvPr/>
        </p:nvGrpSpPr>
        <p:grpSpPr>
          <a:xfrm rot="0">
            <a:off x="15186693" y="2192362"/>
            <a:ext cx="1357223" cy="359942"/>
            <a:chOff x="0" y="0"/>
            <a:chExt cx="611409" cy="162149"/>
          </a:xfrm>
        </p:grpSpPr>
        <p:sp>
          <p:nvSpPr>
            <p:cNvPr name="Freeform 30" id="30"/>
            <p:cNvSpPr/>
            <p:nvPr/>
          </p:nvSpPr>
          <p:spPr>
            <a:xfrm flipH="false" flipV="false" rot="0">
              <a:off x="0" y="0"/>
              <a:ext cx="611409" cy="162149"/>
            </a:xfrm>
            <a:custGeom>
              <a:avLst/>
              <a:gdLst/>
              <a:ahLst/>
              <a:cxnLst/>
              <a:rect r="r" b="b" t="t" l="l"/>
              <a:pathLst>
                <a:path h="162149" w="611409">
                  <a:moveTo>
                    <a:pt x="81074" y="0"/>
                  </a:moveTo>
                  <a:lnTo>
                    <a:pt x="530335" y="0"/>
                  </a:lnTo>
                  <a:cubicBezTo>
                    <a:pt x="575111" y="0"/>
                    <a:pt x="611409" y="36298"/>
                    <a:pt x="611409" y="81074"/>
                  </a:cubicBezTo>
                  <a:lnTo>
                    <a:pt x="611409" y="81074"/>
                  </a:lnTo>
                  <a:cubicBezTo>
                    <a:pt x="611409" y="125850"/>
                    <a:pt x="575111" y="162149"/>
                    <a:pt x="530335" y="162149"/>
                  </a:cubicBezTo>
                  <a:lnTo>
                    <a:pt x="81074" y="162149"/>
                  </a:lnTo>
                  <a:cubicBezTo>
                    <a:pt x="36298" y="162149"/>
                    <a:pt x="0" y="125850"/>
                    <a:pt x="0" y="81074"/>
                  </a:cubicBezTo>
                  <a:lnTo>
                    <a:pt x="0" y="81074"/>
                  </a:lnTo>
                  <a:cubicBezTo>
                    <a:pt x="0" y="36298"/>
                    <a:pt x="36298" y="0"/>
                    <a:pt x="81074" y="0"/>
                  </a:cubicBezTo>
                  <a:close/>
                </a:path>
              </a:pathLst>
            </a:custGeom>
            <a:solidFill>
              <a:srgbClr val="7C0086"/>
            </a:solidFill>
            <a:ln w="9525" cap="rnd">
              <a:solidFill>
                <a:srgbClr val="000000"/>
              </a:solidFill>
              <a:prstDash val="solid"/>
              <a:round/>
            </a:ln>
          </p:spPr>
        </p:sp>
        <p:sp>
          <p:nvSpPr>
            <p:cNvPr name="TextBox 31" id="31"/>
            <p:cNvSpPr txBox="true"/>
            <p:nvPr/>
          </p:nvSpPr>
          <p:spPr>
            <a:xfrm>
              <a:off x="0" y="-47625"/>
              <a:ext cx="611409" cy="209774"/>
            </a:xfrm>
            <a:prstGeom prst="rect">
              <a:avLst/>
            </a:prstGeom>
          </p:spPr>
          <p:txBody>
            <a:bodyPr anchor="ctr" rtlCol="false" tIns="29700" lIns="29700" bIns="29700" rIns="29700"/>
            <a:lstStyle/>
            <a:p>
              <a:pPr algn="ctr">
                <a:lnSpc>
                  <a:spcPts val="2239"/>
                </a:lnSpc>
              </a:pPr>
            </a:p>
          </p:txBody>
        </p:sp>
      </p:grpSp>
      <p:sp>
        <p:nvSpPr>
          <p:cNvPr name="TextBox 32" id="32"/>
          <p:cNvSpPr txBox="true"/>
          <p:nvPr/>
        </p:nvSpPr>
        <p:spPr>
          <a:xfrm rot="0">
            <a:off x="15301582" y="2281591"/>
            <a:ext cx="1127445" cy="210058"/>
          </a:xfrm>
          <a:prstGeom prst="rect">
            <a:avLst/>
          </a:prstGeom>
        </p:spPr>
        <p:txBody>
          <a:bodyPr anchor="t" rtlCol="false" tIns="0" lIns="0" bIns="0" rIns="0">
            <a:spAutoFit/>
          </a:bodyPr>
          <a:lstStyle/>
          <a:p>
            <a:pPr algn="ctr">
              <a:lnSpc>
                <a:spcPts val="1615"/>
              </a:lnSpc>
              <a:spcBef>
                <a:spcPct val="0"/>
              </a:spcBef>
            </a:pPr>
            <a:r>
              <a:rPr lang="en-US" sz="1599">
                <a:solidFill>
                  <a:srgbClr val="FFFFFF"/>
                </a:solidFill>
                <a:latin typeface="Canva Sans"/>
                <a:ea typeface="Canva Sans"/>
                <a:cs typeface="Canva Sans"/>
                <a:sym typeface="Canva Sans"/>
              </a:rPr>
              <a:t>TIK-TOK</a:t>
            </a:r>
          </a:p>
        </p:txBody>
      </p:sp>
      <p:graphicFrame>
        <p:nvGraphicFramePr>
          <p:cNvPr name="Table 33" id="33"/>
          <p:cNvGraphicFramePr>
            <a:graphicFrameLocks noGrp="true"/>
          </p:cNvGraphicFramePr>
          <p:nvPr/>
        </p:nvGraphicFramePr>
        <p:xfrm>
          <a:off x="1744084" y="3524258"/>
          <a:ext cx="14799833" cy="5511057"/>
        </p:xfrm>
        <a:graphic>
          <a:graphicData uri="http://schemas.openxmlformats.org/drawingml/2006/table">
            <a:tbl>
              <a:tblPr/>
              <a:tblGrid>
                <a:gridCol w="2114262"/>
                <a:gridCol w="2114262"/>
                <a:gridCol w="2114262"/>
                <a:gridCol w="2114262"/>
                <a:gridCol w="2114262"/>
                <a:gridCol w="2114262"/>
                <a:gridCol w="2114262"/>
              </a:tblGrid>
              <a:tr h="488004">
                <a:tc>
                  <a:txBody>
                    <a:bodyPr anchor="t" rtlCol="false"/>
                    <a:lstStyle/>
                    <a:p>
                      <a:pPr algn="ctr">
                        <a:lnSpc>
                          <a:spcPts val="1615"/>
                        </a:lnSpc>
                        <a:defRPr/>
                      </a:pPr>
                      <a:r>
                        <a:rPr lang="en-US" sz="1599">
                          <a:solidFill>
                            <a:srgbClr val="000000"/>
                          </a:solidFill>
                          <a:latin typeface="Arimo"/>
                          <a:ea typeface="Arimo"/>
                          <a:cs typeface="Arimo"/>
                          <a:sym typeface="Arimo"/>
                        </a:rPr>
                        <a:t>SUNDAY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marL="0" indent="0" lvl="0">
                        <a:lnSpc>
                          <a:spcPts val="1615"/>
                        </a:lnSpc>
                        <a:spcBef>
                          <a:spcPct val="0"/>
                        </a:spcBef>
                        <a:defRPr/>
                      </a:pPr>
                      <a:r>
                        <a:rPr lang="en-US" sz="1599">
                          <a:solidFill>
                            <a:srgbClr val="000000"/>
                          </a:solidFill>
                          <a:latin typeface="Arimo"/>
                          <a:ea typeface="Arimo"/>
                          <a:cs typeface="Arimo"/>
                          <a:sym typeface="Arimo"/>
                        </a:rPr>
                        <a:t>MONDAY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marL="0" indent="0" lvl="0">
                        <a:lnSpc>
                          <a:spcPts val="1615"/>
                        </a:lnSpc>
                        <a:spcBef>
                          <a:spcPct val="0"/>
                        </a:spcBef>
                        <a:defRPr/>
                      </a:pPr>
                      <a:r>
                        <a:rPr lang="en-US" sz="1599">
                          <a:solidFill>
                            <a:srgbClr val="000000"/>
                          </a:solidFill>
                          <a:latin typeface="Arimo"/>
                          <a:ea typeface="Arimo"/>
                          <a:cs typeface="Arimo"/>
                          <a:sym typeface="Arimo"/>
                        </a:rPr>
                        <a:t>TUESDAY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marL="0" indent="0" lvl="0">
                        <a:lnSpc>
                          <a:spcPts val="1615"/>
                        </a:lnSpc>
                        <a:spcBef>
                          <a:spcPct val="0"/>
                        </a:spcBef>
                        <a:defRPr/>
                      </a:pPr>
                      <a:r>
                        <a:rPr lang="en-US" sz="1599">
                          <a:solidFill>
                            <a:srgbClr val="000000"/>
                          </a:solidFill>
                          <a:latin typeface="Arimo"/>
                          <a:ea typeface="Arimo"/>
                          <a:cs typeface="Arimo"/>
                          <a:sym typeface="Arimo"/>
                        </a:rPr>
                        <a:t>WEDNESDAY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marL="0" indent="0" lvl="0">
                        <a:lnSpc>
                          <a:spcPts val="1615"/>
                        </a:lnSpc>
                        <a:spcBef>
                          <a:spcPct val="0"/>
                        </a:spcBef>
                        <a:defRPr/>
                      </a:pPr>
                      <a:r>
                        <a:rPr lang="en-US" sz="1599">
                          <a:solidFill>
                            <a:srgbClr val="000000"/>
                          </a:solidFill>
                          <a:latin typeface="Arimo"/>
                          <a:ea typeface="Arimo"/>
                          <a:cs typeface="Arimo"/>
                          <a:sym typeface="Arimo"/>
                        </a:rPr>
                        <a:t>THURSDAY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marL="0" indent="0" lvl="0">
                        <a:lnSpc>
                          <a:spcPts val="1615"/>
                        </a:lnSpc>
                        <a:spcBef>
                          <a:spcPct val="0"/>
                        </a:spcBef>
                        <a:defRPr/>
                      </a:pPr>
                      <a:r>
                        <a:rPr lang="en-US" sz="1599">
                          <a:solidFill>
                            <a:srgbClr val="000000"/>
                          </a:solidFill>
                          <a:latin typeface="Arimo"/>
                          <a:ea typeface="Arimo"/>
                          <a:cs typeface="Arimo"/>
                          <a:sym typeface="Arimo"/>
                        </a:rPr>
                        <a:t>FRIDAY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a:txBody>
                    <a:bodyPr anchor="t" rtlCol="false"/>
                    <a:lstStyle/>
                    <a:p>
                      <a:pPr algn="ctr" marL="0" indent="0" lvl="0">
                        <a:lnSpc>
                          <a:spcPts val="1615"/>
                        </a:lnSpc>
                        <a:spcBef>
                          <a:spcPct val="0"/>
                        </a:spcBef>
                        <a:defRPr/>
                      </a:pPr>
                      <a:r>
                        <a:rPr lang="en-US" sz="1599">
                          <a:solidFill>
                            <a:srgbClr val="000000"/>
                          </a:solidFill>
                          <a:latin typeface="Arimo"/>
                          <a:ea typeface="Arimo"/>
                          <a:cs typeface="Arimo"/>
                          <a:sym typeface="Arimo"/>
                        </a:rPr>
                        <a:t>SATURDAY</a:t>
                      </a:r>
                      <a:endParaRPr lang="en-US" sz="1100"/>
                    </a:p>
                  </a:txBody>
                  <a:tcPr marL="66825" marR="66825" marT="66825" marB="66825" anchor="ctr">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rowSpan="2">
                  <a:txBody>
                    <a:bodyPr anchor="t" rtlCol="false"/>
                    <a:lstStyle/>
                    <a:p>
                      <a:pPr algn="l">
                        <a:lnSpc>
                          <a:spcPts val="1615"/>
                        </a:lnSpc>
                        <a:defRPr/>
                      </a:pPr>
                      <a:r>
                        <a:rPr lang="en-US" sz="1599">
                          <a:solidFill>
                            <a:srgbClr val="000000"/>
                          </a:solidFill>
                          <a:latin typeface="Arimo"/>
                          <a:ea typeface="Arimo"/>
                          <a:cs typeface="Arimo"/>
                          <a:sym typeface="Arimo"/>
                        </a:rPr>
                        <a:t>31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a:lnSpc>
                          <a:spcPts val="1615"/>
                        </a:lnSpc>
                        <a:defRPr/>
                      </a:pPr>
                      <a:r>
                        <a:rPr lang="en-US" sz="1599">
                          <a:solidFill>
                            <a:srgbClr val="000000"/>
                          </a:solidFill>
                          <a:latin typeface="Arimo"/>
                          <a:ea typeface="Arimo"/>
                          <a:cs typeface="Arimo"/>
                          <a:sym typeface="Arimo"/>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05</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06</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vMerge="true">
                  <a:txBody>
                    <a:bodyPr anchor="t" rtlCol="false"/>
                    <a:lstStyle/>
                    <a:p>
                      <a:pPr algn="l">
                        <a:lnSpc>
                          <a:spcPts val="1615"/>
                        </a:lnSpc>
                        <a:defRPr/>
                      </a:pPr>
                      <a:r>
                        <a:rPr lang="en-US" sz="1599">
                          <a:solidFill>
                            <a:srgbClr val="000000"/>
                          </a:solidFill>
                          <a:latin typeface="Arimo"/>
                          <a:ea typeface="Arimo"/>
                          <a:cs typeface="Arimo"/>
                          <a:sym typeface="Arimo"/>
                        </a:rPr>
                        <a:t>31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a:lnSpc>
                          <a:spcPts val="1615"/>
                        </a:lnSpc>
                        <a:defRPr/>
                      </a:pPr>
                      <a:r>
                        <a:rPr lang="en-US" sz="1599">
                          <a:solidFill>
                            <a:srgbClr val="000000"/>
                          </a:solidFill>
                          <a:latin typeface="Arimo"/>
                          <a:ea typeface="Arimo"/>
                          <a:cs typeface="Arimo"/>
                          <a:sym typeface="Arimo"/>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05</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06</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08</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09</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10</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08</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09</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10</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15</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16</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18</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19</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20</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15</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16</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18</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19</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20</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25</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26</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24</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25</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26</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27</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28</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29</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30</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31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rowSpan="2">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r h="502305">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28</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29</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30</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31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01</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02</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c vMerge="true">
                  <a:txBody>
                    <a:bodyPr anchor="t" rtlCol="false"/>
                    <a:lstStyle/>
                    <a:p>
                      <a:pPr algn="l" marL="0" indent="0" lvl="0">
                        <a:lnSpc>
                          <a:spcPts val="1615"/>
                        </a:lnSpc>
                        <a:spcBef>
                          <a:spcPct val="0"/>
                        </a:spcBef>
                        <a:defRPr/>
                      </a:pPr>
                      <a:r>
                        <a:rPr lang="en-US" sz="1599">
                          <a:solidFill>
                            <a:srgbClr val="000000"/>
                          </a:solidFill>
                          <a:latin typeface="Arimo"/>
                          <a:ea typeface="Arimo"/>
                          <a:cs typeface="Arimo"/>
                          <a:sym typeface="Arimo"/>
                        </a:rPr>
                        <a:t>03</a:t>
                      </a:r>
                      <a:endParaRPr lang="en-US" sz="1100"/>
                    </a:p>
                  </a:txBody>
                  <a:tcPr marL="66825" marR="66825" marT="66825" marB="66825" anchor="t">
                    <a:lnL cmpd="sng" algn="ctr" cap="flat" w="5569">
                      <a:solidFill>
                        <a:srgbClr val="000000"/>
                      </a:solidFill>
                      <a:prstDash val="solid"/>
                      <a:round/>
                      <a:headEnd type="none" w="med" len="med"/>
                      <a:tailEnd type="none" w="med" len="med"/>
                    </a:lnL>
                    <a:lnR cmpd="sng" algn="ctr" cap="flat" w="5569">
                      <a:solidFill>
                        <a:srgbClr val="000000"/>
                      </a:solidFill>
                      <a:prstDash val="solid"/>
                      <a:round/>
                      <a:headEnd type="none" w="med" len="med"/>
                      <a:tailEnd type="none" w="med" len="med"/>
                    </a:lnR>
                    <a:lnT cmpd="sng" algn="ctr" cap="flat" w="5569">
                      <a:solidFill>
                        <a:srgbClr val="000000"/>
                      </a:solidFill>
                      <a:prstDash val="solid"/>
                      <a:round/>
                      <a:headEnd type="none" w="med" len="med"/>
                      <a:tailEnd type="none" w="med" len="med"/>
                    </a:lnT>
                    <a:lnB cmpd="sng" algn="ctr" cap="flat" w="5569">
                      <a:solidFill>
                        <a:srgbClr val="000000"/>
                      </a:solidFill>
                      <a:prstDash val="solid"/>
                      <a:round/>
                      <a:headEnd type="none" w="med" len="med"/>
                      <a:tailEnd type="none" w="med" len="med"/>
                    </a:lnB>
                  </a:tcPr>
                </a:tc>
              </a:tr>
            </a:tbl>
          </a:graphicData>
        </a:graphic>
      </p:graphicFrame>
      <p:grpSp>
        <p:nvGrpSpPr>
          <p:cNvPr name="Group 34" id="34"/>
          <p:cNvGrpSpPr/>
          <p:nvPr/>
        </p:nvGrpSpPr>
        <p:grpSpPr>
          <a:xfrm rot="0">
            <a:off x="4115577" y="4481816"/>
            <a:ext cx="1669626" cy="372706"/>
            <a:chOff x="0" y="0"/>
            <a:chExt cx="752142" cy="167899"/>
          </a:xfrm>
        </p:grpSpPr>
        <p:sp>
          <p:nvSpPr>
            <p:cNvPr name="Freeform 35" id="35"/>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FE1D62"/>
            </a:solidFill>
            <a:ln w="9525" cap="rnd">
              <a:solidFill>
                <a:srgbClr val="000000"/>
              </a:solidFill>
              <a:prstDash val="solid"/>
              <a:round/>
            </a:ln>
          </p:spPr>
        </p:sp>
        <p:sp>
          <p:nvSpPr>
            <p:cNvPr name="TextBox 36" id="36"/>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STORY</a:t>
              </a:r>
            </a:p>
          </p:txBody>
        </p:sp>
      </p:grpSp>
      <p:grpSp>
        <p:nvGrpSpPr>
          <p:cNvPr name="Group 37" id="37"/>
          <p:cNvGrpSpPr/>
          <p:nvPr/>
        </p:nvGrpSpPr>
        <p:grpSpPr>
          <a:xfrm rot="0">
            <a:off x="4209683" y="5532823"/>
            <a:ext cx="1669626" cy="372706"/>
            <a:chOff x="0" y="0"/>
            <a:chExt cx="752142" cy="167899"/>
          </a:xfrm>
        </p:grpSpPr>
        <p:sp>
          <p:nvSpPr>
            <p:cNvPr name="Freeform 38" id="38"/>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7C0085"/>
            </a:solidFill>
            <a:ln w="9525" cap="rnd">
              <a:solidFill>
                <a:srgbClr val="000000"/>
              </a:solidFill>
              <a:prstDash val="solid"/>
              <a:round/>
            </a:ln>
          </p:spPr>
        </p:sp>
        <p:sp>
          <p:nvSpPr>
            <p:cNvPr name="TextBox 39" id="39"/>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POST</a:t>
              </a:r>
            </a:p>
          </p:txBody>
        </p:sp>
      </p:grpSp>
      <p:grpSp>
        <p:nvGrpSpPr>
          <p:cNvPr name="Group 40" id="40"/>
          <p:cNvGrpSpPr/>
          <p:nvPr/>
        </p:nvGrpSpPr>
        <p:grpSpPr>
          <a:xfrm rot="0">
            <a:off x="8309187" y="4481816"/>
            <a:ext cx="1669626" cy="372706"/>
            <a:chOff x="0" y="0"/>
            <a:chExt cx="752142" cy="167899"/>
          </a:xfrm>
        </p:grpSpPr>
        <p:sp>
          <p:nvSpPr>
            <p:cNvPr name="Freeform 41" id="41"/>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6D6C7"/>
            </a:solidFill>
            <a:ln w="9525" cap="rnd">
              <a:solidFill>
                <a:srgbClr val="000000"/>
              </a:solidFill>
              <a:prstDash val="solid"/>
              <a:round/>
            </a:ln>
          </p:spPr>
        </p:sp>
        <p:sp>
          <p:nvSpPr>
            <p:cNvPr name="TextBox 42" id="42"/>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GIVEAWAY</a:t>
              </a:r>
            </a:p>
          </p:txBody>
        </p:sp>
      </p:grpSp>
      <p:grpSp>
        <p:nvGrpSpPr>
          <p:cNvPr name="Group 43" id="43"/>
          <p:cNvGrpSpPr/>
          <p:nvPr/>
        </p:nvGrpSpPr>
        <p:grpSpPr>
          <a:xfrm rot="0">
            <a:off x="10461428" y="5637598"/>
            <a:ext cx="1669626" cy="372706"/>
            <a:chOff x="0" y="0"/>
            <a:chExt cx="752142" cy="167899"/>
          </a:xfrm>
        </p:grpSpPr>
        <p:sp>
          <p:nvSpPr>
            <p:cNvPr name="Freeform 44" id="44"/>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7C0085"/>
            </a:solidFill>
            <a:ln w="9525" cap="rnd">
              <a:solidFill>
                <a:srgbClr val="000000"/>
              </a:solidFill>
              <a:prstDash val="solid"/>
              <a:round/>
            </a:ln>
          </p:spPr>
        </p:sp>
        <p:sp>
          <p:nvSpPr>
            <p:cNvPr name="TextBox 45" id="45"/>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REEL</a:t>
              </a:r>
            </a:p>
          </p:txBody>
        </p:sp>
      </p:grpSp>
      <p:grpSp>
        <p:nvGrpSpPr>
          <p:cNvPr name="Group 46" id="46"/>
          <p:cNvGrpSpPr/>
          <p:nvPr/>
        </p:nvGrpSpPr>
        <p:grpSpPr>
          <a:xfrm rot="0">
            <a:off x="6218597" y="6526690"/>
            <a:ext cx="1669626" cy="372706"/>
            <a:chOff x="0" y="0"/>
            <a:chExt cx="752142" cy="167899"/>
          </a:xfrm>
        </p:grpSpPr>
        <p:sp>
          <p:nvSpPr>
            <p:cNvPr name="Freeform 47" id="47"/>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6D6C7"/>
            </a:solidFill>
            <a:ln w="9525" cap="rnd">
              <a:solidFill>
                <a:srgbClr val="000000"/>
              </a:solidFill>
              <a:prstDash val="solid"/>
              <a:round/>
            </a:ln>
          </p:spPr>
        </p:sp>
        <p:sp>
          <p:nvSpPr>
            <p:cNvPr name="TextBox 48" id="48"/>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QUOTE</a:t>
              </a:r>
            </a:p>
          </p:txBody>
        </p:sp>
      </p:grpSp>
      <p:grpSp>
        <p:nvGrpSpPr>
          <p:cNvPr name="Group 49" id="49"/>
          <p:cNvGrpSpPr/>
          <p:nvPr/>
        </p:nvGrpSpPr>
        <p:grpSpPr>
          <a:xfrm rot="0">
            <a:off x="14702804" y="6526690"/>
            <a:ext cx="1669626" cy="372706"/>
            <a:chOff x="0" y="0"/>
            <a:chExt cx="752142" cy="167899"/>
          </a:xfrm>
        </p:grpSpPr>
        <p:sp>
          <p:nvSpPr>
            <p:cNvPr name="Freeform 50" id="50"/>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06D6C7"/>
            </a:solidFill>
            <a:ln w="9525" cap="rnd">
              <a:solidFill>
                <a:srgbClr val="000000"/>
              </a:solidFill>
              <a:prstDash val="solid"/>
              <a:round/>
            </a:ln>
          </p:spPr>
        </p:sp>
        <p:sp>
          <p:nvSpPr>
            <p:cNvPr name="TextBox 51" id="51"/>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QUOTE</a:t>
              </a:r>
            </a:p>
          </p:txBody>
        </p:sp>
      </p:grpSp>
      <p:grpSp>
        <p:nvGrpSpPr>
          <p:cNvPr name="Group 52" id="52"/>
          <p:cNvGrpSpPr/>
          <p:nvPr/>
        </p:nvGrpSpPr>
        <p:grpSpPr>
          <a:xfrm rot="0">
            <a:off x="12527416" y="7442104"/>
            <a:ext cx="1669626" cy="372706"/>
            <a:chOff x="0" y="0"/>
            <a:chExt cx="752142" cy="167899"/>
          </a:xfrm>
        </p:grpSpPr>
        <p:sp>
          <p:nvSpPr>
            <p:cNvPr name="Freeform 53" id="53"/>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7C0085"/>
            </a:solidFill>
            <a:ln w="9525" cap="rnd">
              <a:solidFill>
                <a:srgbClr val="000000"/>
              </a:solidFill>
              <a:prstDash val="solid"/>
              <a:round/>
            </a:ln>
          </p:spPr>
        </p:sp>
        <p:sp>
          <p:nvSpPr>
            <p:cNvPr name="TextBox 54" id="54"/>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QUOTE</a:t>
              </a:r>
            </a:p>
          </p:txBody>
        </p:sp>
      </p:grpSp>
      <p:grpSp>
        <p:nvGrpSpPr>
          <p:cNvPr name="Group 55" id="55"/>
          <p:cNvGrpSpPr/>
          <p:nvPr/>
        </p:nvGrpSpPr>
        <p:grpSpPr>
          <a:xfrm rot="0">
            <a:off x="8309187" y="7442104"/>
            <a:ext cx="1669626" cy="372706"/>
            <a:chOff x="0" y="0"/>
            <a:chExt cx="752142" cy="167899"/>
          </a:xfrm>
        </p:grpSpPr>
        <p:sp>
          <p:nvSpPr>
            <p:cNvPr name="Freeform 56" id="56"/>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FE1D62"/>
            </a:solidFill>
            <a:ln w="9525" cap="rnd">
              <a:solidFill>
                <a:srgbClr val="000000"/>
              </a:solidFill>
              <a:prstDash val="solid"/>
              <a:round/>
            </a:ln>
          </p:spPr>
        </p:sp>
        <p:sp>
          <p:nvSpPr>
            <p:cNvPr name="TextBox 57" id="57"/>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SPONSOR</a:t>
              </a:r>
            </a:p>
          </p:txBody>
        </p:sp>
      </p:grpSp>
      <p:grpSp>
        <p:nvGrpSpPr>
          <p:cNvPr name="Group 58" id="58"/>
          <p:cNvGrpSpPr/>
          <p:nvPr/>
        </p:nvGrpSpPr>
        <p:grpSpPr>
          <a:xfrm rot="0">
            <a:off x="10461428" y="6536215"/>
            <a:ext cx="1669626" cy="372706"/>
            <a:chOff x="0" y="0"/>
            <a:chExt cx="752142" cy="167899"/>
          </a:xfrm>
        </p:grpSpPr>
        <p:sp>
          <p:nvSpPr>
            <p:cNvPr name="Freeform 59" id="59"/>
            <p:cNvSpPr/>
            <p:nvPr/>
          </p:nvSpPr>
          <p:spPr>
            <a:xfrm flipH="false" flipV="false" rot="0">
              <a:off x="0" y="0"/>
              <a:ext cx="752142" cy="167899"/>
            </a:xfrm>
            <a:custGeom>
              <a:avLst/>
              <a:gdLst/>
              <a:ahLst/>
              <a:cxnLst/>
              <a:rect r="r" b="b" t="t" l="l"/>
              <a:pathLst>
                <a:path h="167899" w="752142">
                  <a:moveTo>
                    <a:pt x="83949" y="0"/>
                  </a:moveTo>
                  <a:lnTo>
                    <a:pt x="668193" y="0"/>
                  </a:lnTo>
                  <a:cubicBezTo>
                    <a:pt x="690458" y="0"/>
                    <a:pt x="711811" y="8845"/>
                    <a:pt x="727554" y="24588"/>
                  </a:cubicBezTo>
                  <a:cubicBezTo>
                    <a:pt x="743298" y="40332"/>
                    <a:pt x="752142" y="61685"/>
                    <a:pt x="752142" y="83949"/>
                  </a:cubicBezTo>
                  <a:lnTo>
                    <a:pt x="752142" y="83949"/>
                  </a:lnTo>
                  <a:cubicBezTo>
                    <a:pt x="752142" y="130313"/>
                    <a:pt x="714557" y="167899"/>
                    <a:pt x="668193" y="167899"/>
                  </a:cubicBezTo>
                  <a:lnTo>
                    <a:pt x="83949" y="167899"/>
                  </a:lnTo>
                  <a:cubicBezTo>
                    <a:pt x="61685" y="167899"/>
                    <a:pt x="40332" y="159054"/>
                    <a:pt x="24588" y="143311"/>
                  </a:cubicBezTo>
                  <a:cubicBezTo>
                    <a:pt x="8845" y="127567"/>
                    <a:pt x="0" y="106214"/>
                    <a:pt x="0" y="83949"/>
                  </a:cubicBezTo>
                  <a:lnTo>
                    <a:pt x="0" y="83949"/>
                  </a:lnTo>
                  <a:cubicBezTo>
                    <a:pt x="0" y="61685"/>
                    <a:pt x="8845" y="40332"/>
                    <a:pt x="24588" y="24588"/>
                  </a:cubicBezTo>
                  <a:cubicBezTo>
                    <a:pt x="40332" y="8845"/>
                    <a:pt x="61685" y="0"/>
                    <a:pt x="83949" y="0"/>
                  </a:cubicBezTo>
                  <a:close/>
                </a:path>
              </a:pathLst>
            </a:custGeom>
            <a:solidFill>
              <a:srgbClr val="FE1D62"/>
            </a:solidFill>
            <a:ln w="9525" cap="rnd">
              <a:solidFill>
                <a:srgbClr val="000000"/>
              </a:solidFill>
              <a:prstDash val="solid"/>
              <a:round/>
            </a:ln>
          </p:spPr>
        </p:sp>
        <p:sp>
          <p:nvSpPr>
            <p:cNvPr name="TextBox 60" id="60"/>
            <p:cNvSpPr txBox="true"/>
            <p:nvPr/>
          </p:nvSpPr>
          <p:spPr>
            <a:xfrm>
              <a:off x="0" y="-28575"/>
              <a:ext cx="752142" cy="196474"/>
            </a:xfrm>
            <a:prstGeom prst="rect">
              <a:avLst/>
            </a:prstGeom>
          </p:spPr>
          <p:txBody>
            <a:bodyPr anchor="ctr" rtlCol="false" tIns="29700" lIns="29700" bIns="29700" rIns="29700"/>
            <a:lstStyle/>
            <a:p>
              <a:pPr algn="ctr">
                <a:lnSpc>
                  <a:spcPts val="2239"/>
                </a:lnSpc>
              </a:pPr>
              <a:r>
                <a:rPr lang="en-US" sz="1599">
                  <a:solidFill>
                    <a:srgbClr val="FFFFFF"/>
                  </a:solidFill>
                  <a:latin typeface="Canva Sans"/>
                  <a:ea typeface="Canva Sans"/>
                  <a:cs typeface="Canva Sans"/>
                  <a:sym typeface="Canva Sans"/>
                </a:rPr>
                <a:t>SPONSOR</a:t>
              </a:r>
            </a:p>
          </p:txBody>
        </p:sp>
      </p:grpSp>
      <p:sp>
        <p:nvSpPr>
          <p:cNvPr name="TextBox 61" id="61"/>
          <p:cNvSpPr txBox="true"/>
          <p:nvPr/>
        </p:nvSpPr>
        <p:spPr>
          <a:xfrm rot="0">
            <a:off x="12935775" y="2807490"/>
            <a:ext cx="6391858" cy="407670"/>
          </a:xfrm>
          <a:prstGeom prst="rect">
            <a:avLst/>
          </a:prstGeom>
        </p:spPr>
        <p:txBody>
          <a:bodyPr anchor="t" rtlCol="false" tIns="0" lIns="0" bIns="0" rIns="0">
            <a:spAutoFit/>
          </a:bodyPr>
          <a:lstStyle/>
          <a:p>
            <a:pPr algn="l">
              <a:lnSpc>
                <a:spcPts val="3449"/>
              </a:lnSpc>
            </a:pPr>
            <a:r>
              <a:rPr lang="ar-EG" sz="2299" b="true">
                <a:solidFill>
                  <a:srgbClr val="000000"/>
                </a:solidFill>
                <a:latin typeface="Canva Sans Bold"/>
                <a:ea typeface="Canva Sans Bold"/>
                <a:cs typeface="Canva Sans Bold"/>
                <a:sym typeface="Canva Sans Bold"/>
                <a:rtl val="true"/>
              </a:rPr>
              <a:t>التقويم الشهري للمحتوى</a:t>
            </a:r>
          </a:p>
        </p:txBody>
      </p:sp>
      <p:sp>
        <p:nvSpPr>
          <p:cNvPr name="Freeform 62" id="6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49065" y="2080466"/>
            <a:ext cx="6918972" cy="5651291"/>
            <a:chOff x="0" y="0"/>
            <a:chExt cx="1822281" cy="1488406"/>
          </a:xfrm>
        </p:grpSpPr>
        <p:sp>
          <p:nvSpPr>
            <p:cNvPr name="Freeform 4" id="4"/>
            <p:cNvSpPr/>
            <p:nvPr/>
          </p:nvSpPr>
          <p:spPr>
            <a:xfrm flipH="false" flipV="false" rot="0">
              <a:off x="0" y="0"/>
              <a:ext cx="1822281" cy="1488406"/>
            </a:xfrm>
            <a:custGeom>
              <a:avLst/>
              <a:gdLst/>
              <a:ahLst/>
              <a:cxnLst/>
              <a:rect r="r" b="b" t="t" l="l"/>
              <a:pathLst>
                <a:path h="1488406" w="1822281">
                  <a:moveTo>
                    <a:pt x="104061" y="0"/>
                  </a:moveTo>
                  <a:lnTo>
                    <a:pt x="1718219" y="0"/>
                  </a:lnTo>
                  <a:cubicBezTo>
                    <a:pt x="1745818" y="0"/>
                    <a:pt x="1772287" y="10964"/>
                    <a:pt x="1791802" y="30479"/>
                  </a:cubicBezTo>
                  <a:cubicBezTo>
                    <a:pt x="1811317" y="49994"/>
                    <a:pt x="1822281" y="76463"/>
                    <a:pt x="1822281" y="104061"/>
                  </a:cubicBezTo>
                  <a:lnTo>
                    <a:pt x="1822281" y="1384344"/>
                  </a:lnTo>
                  <a:cubicBezTo>
                    <a:pt x="1822281" y="1411943"/>
                    <a:pt x="1811317" y="1438412"/>
                    <a:pt x="1791802" y="1457927"/>
                  </a:cubicBezTo>
                  <a:cubicBezTo>
                    <a:pt x="1772287" y="1477442"/>
                    <a:pt x="1745818" y="1488406"/>
                    <a:pt x="1718219" y="1488406"/>
                  </a:cubicBezTo>
                  <a:lnTo>
                    <a:pt x="104061" y="1488406"/>
                  </a:lnTo>
                  <a:cubicBezTo>
                    <a:pt x="76463" y="1488406"/>
                    <a:pt x="49994" y="1477442"/>
                    <a:pt x="30479" y="1457927"/>
                  </a:cubicBezTo>
                  <a:cubicBezTo>
                    <a:pt x="10964" y="1438412"/>
                    <a:pt x="0" y="1411943"/>
                    <a:pt x="0" y="1384344"/>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1488406"/>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3883919" y="2469121"/>
            <a:ext cx="3441006" cy="1566544"/>
          </a:xfrm>
          <a:prstGeom prst="rect">
            <a:avLst/>
          </a:prstGeom>
        </p:spPr>
        <p:txBody>
          <a:bodyPr anchor="t" rtlCol="false" tIns="0" lIns="0" bIns="0" rIns="0">
            <a:spAutoFit/>
          </a:bodyPr>
          <a:lstStyle/>
          <a:p>
            <a:pPr algn="ctr" rtl="true">
              <a:lnSpc>
                <a:spcPts val="12880"/>
              </a:lnSpc>
            </a:pPr>
            <a:r>
              <a:rPr lang="ar-EG" b="true" sz="9200">
                <a:solidFill>
                  <a:srgbClr val="FFFFFF"/>
                </a:solidFill>
                <a:latin typeface="Canva Sans Bold"/>
                <a:ea typeface="Canva Sans Bold"/>
                <a:cs typeface="Canva Sans Bold"/>
                <a:sym typeface="Canva Sans Bold"/>
                <a:rtl val="true"/>
              </a:rPr>
              <a:t>المهمة</a:t>
            </a:r>
          </a:p>
        </p:txBody>
      </p:sp>
      <p:sp>
        <p:nvSpPr>
          <p:cNvPr name="TextBox 8" id="8"/>
          <p:cNvSpPr txBox="true"/>
          <p:nvPr/>
        </p:nvSpPr>
        <p:spPr>
          <a:xfrm rot="0">
            <a:off x="1110262" y="4280452"/>
            <a:ext cx="5936942" cy="2681859"/>
          </a:xfrm>
          <a:prstGeom prst="rect">
            <a:avLst/>
          </a:prstGeom>
        </p:spPr>
        <p:txBody>
          <a:bodyPr anchor="t" rtlCol="false" tIns="0" lIns="0" bIns="0" rIns="0">
            <a:spAutoFit/>
          </a:bodyPr>
          <a:lstStyle/>
          <a:p>
            <a:pPr algn="r" rtl="true">
              <a:lnSpc>
                <a:spcPts val="4277"/>
              </a:lnSpc>
            </a:pPr>
            <a:r>
              <a:rPr lang="ar-EG" sz="3099">
                <a:solidFill>
                  <a:srgbClr val="FFFFFF"/>
                </a:solidFill>
                <a:latin typeface="Canva Sans"/>
                <a:ea typeface="Canva Sans"/>
                <a:cs typeface="Canva Sans"/>
                <a:sym typeface="Canva Sans"/>
                <a:rtl val="true"/>
              </a:rPr>
              <a:t>في مجموعات صغيرة، يقوم المشاركون بإنشاء تقويم محتوى لمدة شهر واحد.</a:t>
            </a:r>
          </a:p>
          <a:p>
            <a:pPr algn="r" rtl="true">
              <a:lnSpc>
                <a:spcPts val="4277"/>
              </a:lnSpc>
            </a:pPr>
            <a:r>
              <a:rPr lang="ar-EG" sz="3099">
                <a:solidFill>
                  <a:srgbClr val="FFFFFF"/>
                </a:solidFill>
                <a:latin typeface="Canva Sans"/>
                <a:ea typeface="Canva Sans"/>
                <a:cs typeface="Canva Sans"/>
                <a:sym typeface="Canva Sans"/>
                <a:rtl val="true"/>
              </a:rPr>
              <a:t> ينبغي عليهم مراعاة أنواع المحتوى، وتواتر النشر، بالإضافة إلى الحملات أو الفعاليات الخاصة.</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TextBox 3" id="3"/>
          <p:cNvSpPr txBox="true"/>
          <p:nvPr/>
        </p:nvSpPr>
        <p:spPr>
          <a:xfrm rot="0">
            <a:off x="447048" y="4126280"/>
            <a:ext cx="6720580" cy="1878330"/>
          </a:xfrm>
          <a:prstGeom prst="rect">
            <a:avLst/>
          </a:prstGeom>
        </p:spPr>
        <p:txBody>
          <a:bodyPr anchor="t" rtlCol="false" tIns="0" lIns="0" bIns="0" rIns="0">
            <a:spAutoFit/>
          </a:bodyPr>
          <a:lstStyle/>
          <a:p>
            <a:pPr algn="ctr">
              <a:lnSpc>
                <a:spcPts val="7200"/>
              </a:lnSpc>
            </a:pPr>
            <a:r>
              <a:rPr lang="ar-EG" sz="7200" b="true">
                <a:solidFill>
                  <a:srgbClr val="7C0086"/>
                </a:solidFill>
                <a:latin typeface="Canva Sans Bold"/>
                <a:ea typeface="Canva Sans Bold"/>
                <a:cs typeface="Canva Sans Bold"/>
                <a:sym typeface="Canva Sans Bold"/>
                <a:rtl val="true"/>
              </a:rPr>
              <a:t>النقاط الرئيسية</a:t>
            </a:r>
          </a:p>
          <a:p>
            <a:pPr algn="l">
              <a:lnSpc>
                <a:spcPts val="7200"/>
              </a:lnSpc>
            </a:pPr>
          </a:p>
        </p:txBody>
      </p:sp>
      <p:sp>
        <p:nvSpPr>
          <p:cNvPr name="Freeform 4" id="4"/>
          <p:cNvSpPr/>
          <p:nvPr/>
        </p:nvSpPr>
        <p:spPr>
          <a:xfrm flipH="false" flipV="true" rot="-3192038">
            <a:off x="4398917" y="5301753"/>
            <a:ext cx="2109891" cy="2702102"/>
          </a:xfrm>
          <a:custGeom>
            <a:avLst/>
            <a:gdLst/>
            <a:ahLst/>
            <a:cxnLst/>
            <a:rect r="r" b="b" t="t" l="l"/>
            <a:pathLst>
              <a:path h="2702102" w="2109891">
                <a:moveTo>
                  <a:pt x="0" y="2702102"/>
                </a:moveTo>
                <a:lnTo>
                  <a:pt x="2109891" y="2702102"/>
                </a:lnTo>
                <a:lnTo>
                  <a:pt x="2109891" y="0"/>
                </a:lnTo>
                <a:lnTo>
                  <a:pt x="0" y="0"/>
                </a:lnTo>
                <a:lnTo>
                  <a:pt x="0" y="270210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421970" y="1462127"/>
            <a:ext cx="10545548" cy="7720624"/>
            <a:chOff x="0" y="0"/>
            <a:chExt cx="1637780" cy="1199054"/>
          </a:xfrm>
        </p:grpSpPr>
        <p:sp>
          <p:nvSpPr>
            <p:cNvPr name="Freeform 6" id="6"/>
            <p:cNvSpPr/>
            <p:nvPr/>
          </p:nvSpPr>
          <p:spPr>
            <a:xfrm flipH="false" flipV="false" rot="0">
              <a:off x="0" y="0"/>
              <a:ext cx="1637780" cy="1199054"/>
            </a:xfrm>
            <a:custGeom>
              <a:avLst/>
              <a:gdLst/>
              <a:ahLst/>
              <a:cxnLst/>
              <a:rect r="r" b="b" t="t" l="l"/>
              <a:pathLst>
                <a:path h="1199054" w="1637780">
                  <a:moveTo>
                    <a:pt x="0" y="0"/>
                  </a:moveTo>
                  <a:lnTo>
                    <a:pt x="1637780" y="0"/>
                  </a:lnTo>
                  <a:lnTo>
                    <a:pt x="1637780" y="1199054"/>
                  </a:lnTo>
                  <a:lnTo>
                    <a:pt x="0" y="1199054"/>
                  </a:lnTo>
                  <a:close/>
                </a:path>
              </a:pathLst>
            </a:custGeom>
            <a:solidFill>
              <a:srgbClr val="FFBD59"/>
            </a:solidFill>
          </p:spPr>
        </p:sp>
      </p:grpSp>
      <p:sp>
        <p:nvSpPr>
          <p:cNvPr name="AutoShape 7" id="7"/>
          <p:cNvSpPr/>
          <p:nvPr/>
        </p:nvSpPr>
        <p:spPr>
          <a:xfrm flipV="true">
            <a:off x="12662087" y="1028588"/>
            <a:ext cx="0" cy="9502644"/>
          </a:xfrm>
          <a:prstGeom prst="line">
            <a:avLst/>
          </a:prstGeom>
          <a:ln cap="flat" w="57150">
            <a:solidFill>
              <a:srgbClr val="FFFFFF"/>
            </a:solidFill>
            <a:prstDash val="solid"/>
            <a:headEnd type="none" len="sm" w="sm"/>
            <a:tailEnd type="none" len="sm" w="sm"/>
          </a:ln>
        </p:spPr>
      </p:sp>
      <p:sp>
        <p:nvSpPr>
          <p:cNvPr name="TextBox 8" id="8"/>
          <p:cNvSpPr txBox="true"/>
          <p:nvPr/>
        </p:nvSpPr>
        <p:spPr>
          <a:xfrm rot="0">
            <a:off x="7938194" y="2760214"/>
            <a:ext cx="4176886" cy="1438275"/>
          </a:xfrm>
          <a:prstGeom prst="rect">
            <a:avLst/>
          </a:prstGeom>
        </p:spPr>
        <p:txBody>
          <a:bodyPr anchor="t" rtlCol="false" tIns="0" lIns="0" bIns="0" rIns="0">
            <a:spAutoFit/>
          </a:bodyPr>
          <a:lstStyle/>
          <a:p>
            <a:pPr algn="ctr" rtl="true">
              <a:lnSpc>
                <a:spcPts val="2879"/>
              </a:lnSpc>
            </a:pPr>
            <a:r>
              <a:rPr lang="ar-EG" b="true" sz="2400">
                <a:solidFill>
                  <a:srgbClr val="000000"/>
                </a:solidFill>
                <a:latin typeface="Canva Sans Bold"/>
                <a:ea typeface="Canva Sans Bold"/>
                <a:cs typeface="Canva Sans Bold"/>
                <a:sym typeface="Canva Sans Bold"/>
                <a:rtl val="true"/>
              </a:rPr>
              <a:t>الصور</a:t>
            </a:r>
            <a:r>
              <a:rPr lang="ar-EG" b="true" sz="2400">
                <a:solidFill>
                  <a:srgbClr val="000000"/>
                </a:solidFill>
                <a:latin typeface="Canva Sans Bold"/>
                <a:ea typeface="Canva Sans Bold"/>
                <a:cs typeface="Canva Sans Bold"/>
                <a:sym typeface="Canva Sans Bold"/>
                <a:rtl val="true"/>
              </a:rPr>
              <a:t> المرئية تستطيع التعبير عن المشاعر والتجارب المعقدة بطرق لا تستطيع الكلمات نقلها.</a:t>
            </a:r>
          </a:p>
          <a:p>
            <a:pPr algn="ctr" rtl="true">
              <a:lnSpc>
                <a:spcPts val="2879"/>
              </a:lnSpc>
            </a:pPr>
          </a:p>
        </p:txBody>
      </p:sp>
      <p:sp>
        <p:nvSpPr>
          <p:cNvPr name="TextBox 9" id="9"/>
          <p:cNvSpPr txBox="true"/>
          <p:nvPr/>
        </p:nvSpPr>
        <p:spPr>
          <a:xfrm rot="0">
            <a:off x="13193362" y="2731639"/>
            <a:ext cx="4254818" cy="1076325"/>
          </a:xfrm>
          <a:prstGeom prst="rect">
            <a:avLst/>
          </a:prstGeom>
        </p:spPr>
        <p:txBody>
          <a:bodyPr anchor="t" rtlCol="false" tIns="0" lIns="0" bIns="0" rIns="0">
            <a:spAutoFit/>
          </a:bodyPr>
          <a:lstStyle/>
          <a:p>
            <a:pPr algn="ctr">
              <a:lnSpc>
                <a:spcPts val="2879"/>
              </a:lnSpc>
            </a:pPr>
            <a:r>
              <a:rPr lang="ar-EG" b="true" sz="2400">
                <a:solidFill>
                  <a:srgbClr val="000000"/>
                </a:solidFill>
                <a:latin typeface="Canva Sans Bold"/>
                <a:ea typeface="Canva Sans Bold"/>
                <a:cs typeface="Canva Sans Bold"/>
                <a:sym typeface="Canva Sans Bold"/>
                <a:rtl val="true"/>
              </a:rPr>
              <a:t>المحتوى</a:t>
            </a:r>
            <a:r>
              <a:rPr lang="ar-EG" b="true" sz="2400">
                <a:solidFill>
                  <a:srgbClr val="000000"/>
                </a:solidFill>
                <a:latin typeface="Canva Sans Bold"/>
                <a:ea typeface="Canva Sans Bold"/>
                <a:cs typeface="Canva Sans Bold"/>
                <a:sym typeface="Canva Sans Bold"/>
                <a:rtl val="true"/>
              </a:rPr>
              <a:t> البصري يجذب الجمهور بسرعة وفعالية، خاصة عبر وسائل التواصل الاجتماعي</a:t>
            </a:r>
            <a:r>
              <a:rPr lang="en-US" b="true" sz="2400">
                <a:solidFill>
                  <a:srgbClr val="000000"/>
                </a:solidFill>
                <a:latin typeface="Canva Sans Bold"/>
                <a:ea typeface="Canva Sans Bold"/>
                <a:cs typeface="Canva Sans Bold"/>
                <a:sym typeface="Canva Sans Bold"/>
              </a:rPr>
              <a:t>.</a:t>
            </a:r>
          </a:p>
        </p:txBody>
      </p:sp>
      <p:sp>
        <p:nvSpPr>
          <p:cNvPr name="TextBox 10" id="10"/>
          <p:cNvSpPr txBox="true"/>
          <p:nvPr/>
        </p:nvSpPr>
        <p:spPr>
          <a:xfrm rot="0">
            <a:off x="7938194" y="6287728"/>
            <a:ext cx="4355015" cy="2162175"/>
          </a:xfrm>
          <a:prstGeom prst="rect">
            <a:avLst/>
          </a:prstGeom>
        </p:spPr>
        <p:txBody>
          <a:bodyPr anchor="t" rtlCol="false" tIns="0" lIns="0" bIns="0" rIns="0">
            <a:spAutoFit/>
          </a:bodyPr>
          <a:lstStyle/>
          <a:p>
            <a:pPr algn="ctr">
              <a:lnSpc>
                <a:spcPts val="2879"/>
              </a:lnSpc>
            </a:pPr>
            <a:r>
              <a:rPr lang="ar-EG" b="true" sz="2400">
                <a:solidFill>
                  <a:srgbClr val="000000"/>
                </a:solidFill>
                <a:latin typeface="Canva Sans Bold"/>
                <a:ea typeface="Canva Sans Bold"/>
                <a:cs typeface="Canva Sans Bold"/>
                <a:sym typeface="Canva Sans Bold"/>
                <a:rtl val="true"/>
              </a:rPr>
              <a:t>عندما</a:t>
            </a:r>
            <a:r>
              <a:rPr lang="ar-EG" b="true" sz="2400">
                <a:solidFill>
                  <a:srgbClr val="000000"/>
                </a:solidFill>
                <a:latin typeface="Canva Sans Bold"/>
                <a:ea typeface="Canva Sans Bold"/>
                <a:cs typeface="Canva Sans Bold"/>
                <a:sym typeface="Canva Sans Bold"/>
                <a:rtl val="true"/>
              </a:rPr>
              <a:t> يتم إنتاجه بشكل أخلاقي ومدروس، يمكن أن يسهم السرد البصري في رفع الوعي، إلهام العمل، والمساهمة في التغيير الاجتماعي</a:t>
            </a:r>
            <a:r>
              <a:rPr lang="en-US" b="true" sz="2400">
                <a:solidFill>
                  <a:srgbClr val="000000"/>
                </a:solidFill>
                <a:latin typeface="Canva Sans Bold"/>
                <a:ea typeface="Canva Sans Bold"/>
                <a:cs typeface="Canva Sans Bold"/>
                <a:sym typeface="Canva Sans Bold"/>
              </a:rPr>
              <a:t>.</a:t>
            </a:r>
          </a:p>
          <a:p>
            <a:pPr algn="ctr">
              <a:lnSpc>
                <a:spcPts val="2879"/>
              </a:lnSpc>
            </a:pPr>
          </a:p>
        </p:txBody>
      </p:sp>
      <p:sp>
        <p:nvSpPr>
          <p:cNvPr name="TextBox 11" id="11"/>
          <p:cNvSpPr txBox="true"/>
          <p:nvPr/>
        </p:nvSpPr>
        <p:spPr>
          <a:xfrm rot="0">
            <a:off x="13193362" y="6379713"/>
            <a:ext cx="4473692" cy="1800225"/>
          </a:xfrm>
          <a:prstGeom prst="rect">
            <a:avLst/>
          </a:prstGeom>
        </p:spPr>
        <p:txBody>
          <a:bodyPr anchor="t" rtlCol="false" tIns="0" lIns="0" bIns="0" rIns="0">
            <a:spAutoFit/>
          </a:bodyPr>
          <a:lstStyle/>
          <a:p>
            <a:pPr algn="ctr">
              <a:lnSpc>
                <a:spcPts val="2879"/>
              </a:lnSpc>
            </a:pPr>
            <a:r>
              <a:rPr lang="ar-EG" b="true" sz="2400">
                <a:solidFill>
                  <a:srgbClr val="000000"/>
                </a:solidFill>
                <a:latin typeface="Canva Sans Bold"/>
                <a:ea typeface="Canva Sans Bold"/>
                <a:cs typeface="Canva Sans Bold"/>
                <a:sym typeface="Canva Sans Bold"/>
                <a:rtl val="true"/>
              </a:rPr>
              <a:t>الحذر</a:t>
            </a:r>
            <a:r>
              <a:rPr lang="ar-EG" b="true" sz="2400">
                <a:solidFill>
                  <a:srgbClr val="000000"/>
                </a:solidFill>
                <a:latin typeface="Canva Sans Bold"/>
                <a:ea typeface="Canva Sans Bold"/>
                <a:cs typeface="Canva Sans Bold"/>
                <a:sym typeface="Canva Sans Bold"/>
                <a:rtl val="true"/>
              </a:rPr>
              <a:t> من الاستغلال: ضرورة الحصول على الموافقة، تمثيل الأشخاص باحترام، وتجنب الصور النمطية الضارة</a:t>
            </a:r>
            <a:r>
              <a:rPr lang="en-US" b="true" sz="2400">
                <a:solidFill>
                  <a:srgbClr val="000000"/>
                </a:solidFill>
                <a:latin typeface="Canva Sans Bold"/>
                <a:ea typeface="Canva Sans Bold"/>
                <a:cs typeface="Canva Sans Bold"/>
                <a:sym typeface="Canva Sans Bold"/>
              </a:rPr>
              <a:t>.</a:t>
            </a:r>
          </a:p>
          <a:p>
            <a:pPr algn="ctr">
              <a:lnSpc>
                <a:spcPts val="2879"/>
              </a:lnSpc>
            </a:pPr>
          </a:p>
        </p:txBody>
      </p:sp>
      <p:sp>
        <p:nvSpPr>
          <p:cNvPr name="AutoShape 12" id="12"/>
          <p:cNvSpPr/>
          <p:nvPr/>
        </p:nvSpPr>
        <p:spPr>
          <a:xfrm>
            <a:off x="7421970" y="5293864"/>
            <a:ext cx="10545548" cy="28575"/>
          </a:xfrm>
          <a:prstGeom prst="line">
            <a:avLst/>
          </a:prstGeom>
          <a:ln cap="flat" w="57150">
            <a:solidFill>
              <a:srgbClr val="FFFFFF"/>
            </a:solidFill>
            <a:prstDash val="solid"/>
            <a:headEnd type="none" len="sm" w="sm"/>
            <a:tailEnd type="none" len="sm" w="sm"/>
          </a:ln>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grpSp>
        <p:nvGrpSpPr>
          <p:cNvPr name="Group 5" id="5"/>
          <p:cNvGrpSpPr/>
          <p:nvPr/>
        </p:nvGrpSpPr>
        <p:grpSpPr>
          <a:xfrm rot="0">
            <a:off x="762000" y="4098538"/>
            <a:ext cx="5097374" cy="1044962"/>
            <a:chOff x="0" y="0"/>
            <a:chExt cx="5655720" cy="1159423"/>
          </a:xfrm>
        </p:grpSpPr>
        <p:sp>
          <p:nvSpPr>
            <p:cNvPr name="Freeform 6" id="6"/>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67" r="0" b="-1270"/>
              </a:stretch>
            </a:blipFill>
          </p:spPr>
        </p:sp>
      </p:grpSp>
      <p:sp>
        <p:nvSpPr>
          <p:cNvPr name="TextBox 7" id="7"/>
          <p:cNvSpPr txBox="true"/>
          <p:nvPr/>
        </p:nvSpPr>
        <p:spPr>
          <a:xfrm rot="0">
            <a:off x="0" y="5668645"/>
            <a:ext cx="8229600" cy="1653540"/>
          </a:xfrm>
          <a:prstGeom prst="rect">
            <a:avLst/>
          </a:prstGeom>
        </p:spPr>
        <p:txBody>
          <a:bodyPr anchor="t" rtlCol="false" tIns="0" lIns="0" bIns="0" rIns="0">
            <a:spAutoFit/>
          </a:bodyPr>
          <a:lstStyle/>
          <a:p>
            <a:pPr algn="r" rtl="true">
              <a:lnSpc>
                <a:spcPts val="3359"/>
              </a:lnSpc>
            </a:pPr>
            <a:r>
              <a:rPr lang="ar-EG" sz="2400">
                <a:solidFill>
                  <a:srgbClr val="7C0086"/>
                </a:solidFill>
                <a:latin typeface="Open Sans 1"/>
                <a:ea typeface="Open Sans 1"/>
                <a:cs typeface="Open Sans 1"/>
                <a:sym typeface="Open Sans 1"/>
                <a:rtl val="true"/>
              </a:rPr>
              <a:t>ممول من الاتحاد الأوروبي. الآراء الواردة تعبر عن رأي المؤلف (المؤلفين) فقط، ولا تعكس بالضرورة رأي الاتحاد الأوروبي أو الوكالة التنفيذية للتعليم والثقافة الأوروبية (</a:t>
            </a:r>
            <a:r>
              <a:rPr lang="en-US" sz="2400">
                <a:solidFill>
                  <a:srgbClr val="7C0086"/>
                </a:solidFill>
                <a:latin typeface="Open Sans 1"/>
                <a:ea typeface="Open Sans 1"/>
                <a:cs typeface="Open Sans 1"/>
                <a:sym typeface="Open Sans 1"/>
              </a:rPr>
              <a:t>EACEA</a:t>
            </a:r>
            <a:r>
              <a:rPr lang="ar-EG" sz="2400">
                <a:solidFill>
                  <a:srgbClr val="7C0086"/>
                </a:solidFill>
                <a:latin typeface="Open Sans 1"/>
                <a:ea typeface="Open Sans 1"/>
                <a:cs typeface="Open Sans 1"/>
                <a:sym typeface="Open Sans 1"/>
                <a:rtl val="true"/>
              </a:rPr>
              <a:t>).</a:t>
            </a:r>
          </a:p>
          <a:p>
            <a:pPr algn="r" rtl="true">
              <a:lnSpc>
                <a:spcPts val="3359"/>
              </a:lnSpc>
            </a:pPr>
            <a:r>
              <a:rPr lang="ar-EG" sz="2400">
                <a:solidFill>
                  <a:srgbClr val="7C0086"/>
                </a:solidFill>
                <a:latin typeface="Open Sans 1"/>
                <a:ea typeface="Open Sans 1"/>
                <a:cs typeface="Open Sans 1"/>
                <a:sym typeface="Open Sans 1"/>
                <a:rtl val="true"/>
              </a:rPr>
              <a:t> لا يمكن</a:t>
            </a:r>
            <a:r>
              <a:rPr lang="ar-EG" sz="2400">
                <a:solidFill>
                  <a:srgbClr val="7C0086"/>
                </a:solidFill>
                <a:latin typeface="Open Sans 1"/>
                <a:ea typeface="Open Sans 1"/>
                <a:cs typeface="Open Sans 1"/>
                <a:sym typeface="Open Sans 1"/>
                <a:rtl val="true"/>
              </a:rPr>
              <a:t> تحميل الاتحاد الأوروبي أو الوكالة المسؤولية عنها</a:t>
            </a:r>
          </a:p>
        </p:txBody>
      </p:sp>
      <p:sp>
        <p:nvSpPr>
          <p:cNvPr name="TextBox 8" id="8"/>
          <p:cNvSpPr txBox="true"/>
          <p:nvPr/>
        </p:nvSpPr>
        <p:spPr>
          <a:xfrm rot="0">
            <a:off x="1131788" y="7569835"/>
            <a:ext cx="7097812" cy="1234440"/>
          </a:xfrm>
          <a:prstGeom prst="rect">
            <a:avLst/>
          </a:prstGeom>
        </p:spPr>
        <p:txBody>
          <a:bodyPr anchor="t" rtlCol="false" tIns="0" lIns="0" bIns="0" rIns="0">
            <a:spAutoFit/>
          </a:bodyPr>
          <a:lstStyle/>
          <a:p>
            <a:pPr algn="r" rtl="true">
              <a:lnSpc>
                <a:spcPts val="3359"/>
              </a:lnSpc>
              <a:spcBef>
                <a:spcPct val="0"/>
              </a:spcBef>
            </a:pPr>
            <a:r>
              <a:rPr lang="ar-EG" b="true" sz="2400">
                <a:solidFill>
                  <a:srgbClr val="7C0086"/>
                </a:solidFill>
                <a:latin typeface="Open Sans 2 Bold"/>
                <a:ea typeface="Open Sans 2 Bold"/>
                <a:cs typeface="Open Sans 2 Bold"/>
                <a:sym typeface="Open Sans 2 Bold"/>
                <a:rtl val="true"/>
              </a:rPr>
              <a:t>رقم</a:t>
            </a:r>
            <a:r>
              <a:rPr lang="ar-EG" b="true" sz="2400">
                <a:solidFill>
                  <a:srgbClr val="7C0086"/>
                </a:solidFill>
                <a:latin typeface="Open Sans 2 Bold"/>
                <a:ea typeface="Open Sans 2 Bold"/>
                <a:cs typeface="Open Sans 2 Bold"/>
                <a:sym typeface="Open Sans 2 Bold"/>
                <a:rtl val="true"/>
              </a:rPr>
              <a:t> المشروع: </a:t>
            </a:r>
            <a:r>
              <a:rPr lang="en-US" b="true" sz="2400">
                <a:solidFill>
                  <a:srgbClr val="7C0086"/>
                </a:solidFill>
                <a:latin typeface="Open Sans 2 Bold"/>
                <a:ea typeface="Open Sans 2 Bold"/>
                <a:cs typeface="Open Sans 2 Bold"/>
                <a:sym typeface="Open Sans 2 Bold"/>
              </a:rPr>
              <a:t>2023</a:t>
            </a:r>
            <a:r>
              <a:rPr lang="ar-EG" b="true" sz="2400">
                <a:solidFill>
                  <a:srgbClr val="7C0086"/>
                </a:solidFill>
                <a:latin typeface="Open Sans 2 Bold"/>
                <a:ea typeface="Open Sans 2 Bold"/>
                <a:cs typeface="Open Sans 2 Bold"/>
                <a:sym typeface="Open Sans 2 Bold"/>
                <a:rtl val="true"/>
              </a:rPr>
              <a:t>-</a:t>
            </a:r>
            <a:r>
              <a:rPr lang="en-US" b="true" sz="2400">
                <a:solidFill>
                  <a:srgbClr val="7C0086"/>
                </a:solidFill>
                <a:latin typeface="Open Sans 2 Bold"/>
                <a:ea typeface="Open Sans 2 Bold"/>
                <a:cs typeface="Open Sans 2 Bold"/>
                <a:sym typeface="Open Sans 2 Bold"/>
              </a:rPr>
              <a:t>1</a:t>
            </a:r>
            <a:r>
              <a:rPr lang="ar-EG" b="true" sz="2400">
                <a:solidFill>
                  <a:srgbClr val="7C0086"/>
                </a:solidFill>
                <a:latin typeface="Open Sans 2 Bold"/>
                <a:ea typeface="Open Sans 2 Bold"/>
                <a:cs typeface="Open Sans 2 Bold"/>
                <a:sym typeface="Open Sans 2 Bold"/>
                <a:rtl val="true"/>
              </a:rPr>
              <a:t>-</a:t>
            </a:r>
            <a:r>
              <a:rPr lang="en-US" b="true" sz="2400">
                <a:solidFill>
                  <a:srgbClr val="7C0086"/>
                </a:solidFill>
                <a:latin typeface="Open Sans 2 Bold"/>
                <a:ea typeface="Open Sans 2 Bold"/>
                <a:cs typeface="Open Sans 2 Bold"/>
                <a:sym typeface="Open Sans 2 Bold"/>
              </a:rPr>
              <a:t>PL01-KA220-ADU-000156610</a:t>
            </a:r>
          </a:p>
          <a:p>
            <a:pPr algn="r" rtl="true">
              <a:lnSpc>
                <a:spcPts val="3359"/>
              </a:lnSpc>
              <a:spcBef>
                <a:spcPct val="0"/>
              </a:spcBef>
            </a:pPr>
          </a:p>
          <a:p>
            <a:pPr algn="r" rtl="true">
              <a:lnSpc>
                <a:spcPts val="3359"/>
              </a:lnSpc>
              <a:spcBef>
                <a:spcPct val="0"/>
              </a:spcBef>
            </a:pPr>
          </a:p>
        </p:txBody>
      </p:sp>
      <p:sp>
        <p:nvSpPr>
          <p:cNvPr name="TextBox 9" id="9"/>
          <p:cNvSpPr txBox="true"/>
          <p:nvPr/>
        </p:nvSpPr>
        <p:spPr>
          <a:xfrm rot="0">
            <a:off x="2290780" y="9043670"/>
            <a:ext cx="4813399" cy="815340"/>
          </a:xfrm>
          <a:prstGeom prst="rect">
            <a:avLst/>
          </a:prstGeom>
        </p:spPr>
        <p:txBody>
          <a:bodyPr anchor="t" rtlCol="false" tIns="0" lIns="0" bIns="0" rIns="0">
            <a:spAutoFit/>
          </a:bodyPr>
          <a:lstStyle/>
          <a:p>
            <a:pPr algn="ctr">
              <a:lnSpc>
                <a:spcPts val="3359"/>
              </a:lnSpc>
            </a:pPr>
            <a:r>
              <a:rPr lang="ar-EG" sz="2400">
                <a:solidFill>
                  <a:srgbClr val="7C0086"/>
                </a:solidFill>
                <a:latin typeface="Open Sans 2"/>
                <a:ea typeface="Open Sans 2"/>
                <a:cs typeface="Open Sans 2"/>
                <a:sym typeface="Open Sans 2"/>
                <a:rtl val="true"/>
              </a:rPr>
              <a:t>مزيد من المعلومات عن المشروع</a:t>
            </a:r>
          </a:p>
          <a:p>
            <a:pPr algn="ctr">
              <a:lnSpc>
                <a:spcPts val="3359"/>
              </a:lnSpc>
              <a:spcBef>
                <a:spcPct val="0"/>
              </a:spcBef>
            </a:pPr>
            <a:r>
              <a:rPr lang="en-US" sz="2400" u="sng">
                <a:solidFill>
                  <a:srgbClr val="7C0086"/>
                </a:solidFill>
                <a:latin typeface="Open Sans 2"/>
                <a:ea typeface="Open Sans 2"/>
                <a:cs typeface="Open Sans 2"/>
                <a:sym typeface="Open Sans 2"/>
                <a:hlinkClick r:id="rId5" tooltip="https://www.remcreadwomen.eu"/>
              </a:rPr>
              <a:t>https://www.remcreadwomen.eu/</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178594"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3"/>
            <a:stretch>
              <a:fillRect l="0" t="-27927" r="0" b="-17549"/>
            </a:stretch>
          </a:blipFill>
        </p:spPr>
      </p:sp>
      <p:sp>
        <p:nvSpPr>
          <p:cNvPr name="TextBox 5" id="5"/>
          <p:cNvSpPr txBox="true"/>
          <p:nvPr/>
        </p:nvSpPr>
        <p:spPr>
          <a:xfrm rot="0">
            <a:off x="-1501690" y="6487111"/>
            <a:ext cx="10645690" cy="4736819"/>
          </a:xfrm>
          <a:prstGeom prst="rect">
            <a:avLst/>
          </a:prstGeom>
        </p:spPr>
        <p:txBody>
          <a:bodyPr anchor="t" rtlCol="false" tIns="0" lIns="0" bIns="0" rIns="0">
            <a:spAutoFit/>
          </a:bodyPr>
          <a:lstStyle/>
          <a:p>
            <a:pPr algn="r" rtl="true">
              <a:lnSpc>
                <a:spcPts val="11985"/>
              </a:lnSpc>
            </a:pPr>
            <a:r>
              <a:rPr lang="ar-EG" sz="9987" b="true">
                <a:solidFill>
                  <a:srgbClr val="227C9D"/>
                </a:solidFill>
                <a:latin typeface="Arial MT Pro Bold"/>
                <a:ea typeface="Arial MT Pro Bold"/>
                <a:cs typeface="Arial MT Pro Bold"/>
                <a:sym typeface="Arial MT Pro Bold"/>
                <a:rtl val="true"/>
              </a:rPr>
              <a:t>"توقف عن الحلم وابدأ بالتنفيذ"</a:t>
            </a:r>
          </a:p>
          <a:p>
            <a:pPr algn="r" rtl="true">
              <a:lnSpc>
                <a:spcPts val="11985"/>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057775"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2"/>
            <a:stretch>
              <a:fillRect l="0" t="-3459" r="0" b="-3459"/>
            </a:stretch>
          </a:blipFill>
        </p:spPr>
      </p:sp>
      <p:sp>
        <p:nvSpPr>
          <p:cNvPr name="Freeform 3" id="3"/>
          <p:cNvSpPr/>
          <p:nvPr/>
        </p:nvSpPr>
        <p:spPr>
          <a:xfrm flipH="false" flipV="false" rot="0">
            <a:off x="10106025"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3"/>
            <a:stretch>
              <a:fillRect l="0" t="-1526" r="0" b="-1526"/>
            </a:stretch>
          </a:blipFill>
        </p:spPr>
      </p:sp>
      <p:sp>
        <p:nvSpPr>
          <p:cNvPr name="Freeform 4" id="4"/>
          <p:cNvSpPr/>
          <p:nvPr/>
        </p:nvSpPr>
        <p:spPr>
          <a:xfrm flipH="false" flipV="false" rot="0">
            <a:off x="0"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4"/>
            <a:stretch>
              <a:fillRect l="0" t="-1574" r="0" b="-1574"/>
            </a:stretch>
          </a:blipFill>
        </p:spPr>
      </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pic>
        <p:nvPicPr>
          <p:cNvPr name="Picture 6" id="6"/>
          <p:cNvPicPr>
            <a:picLocks noChangeAspect="true"/>
          </p:cNvPicPr>
          <p:nvPr/>
        </p:nvPicPr>
        <p:blipFill>
          <a:blip r:embed="rId6"/>
          <a:srcRect l="0" t="0" r="0" b="0"/>
          <a:stretch>
            <a:fillRect/>
          </a:stretch>
        </p:blipFill>
        <p:spPr>
          <a:xfrm flipH="false" flipV="false" rot="0">
            <a:off x="11421130" y="3068956"/>
            <a:ext cx="1791245" cy="1209090"/>
          </a:xfrm>
          <a:prstGeom prst="rect">
            <a:avLst/>
          </a:prstGeom>
        </p:spPr>
      </p:pic>
      <p:grpSp>
        <p:nvGrpSpPr>
          <p:cNvPr name="Group 7" id="7"/>
          <p:cNvGrpSpPr/>
          <p:nvPr/>
        </p:nvGrpSpPr>
        <p:grpSpPr>
          <a:xfrm rot="0">
            <a:off x="8839584" y="4465485"/>
            <a:ext cx="4511221" cy="678015"/>
            <a:chOff x="0" y="0"/>
            <a:chExt cx="1188141" cy="178572"/>
          </a:xfrm>
        </p:grpSpPr>
        <p:sp>
          <p:nvSpPr>
            <p:cNvPr name="Freeform 8" id="8"/>
            <p:cNvSpPr/>
            <p:nvPr/>
          </p:nvSpPr>
          <p:spPr>
            <a:xfrm flipH="false" flipV="false" rot="0">
              <a:off x="0" y="0"/>
              <a:ext cx="1188141" cy="178572"/>
            </a:xfrm>
            <a:custGeom>
              <a:avLst/>
              <a:gdLst/>
              <a:ahLst/>
              <a:cxnLst/>
              <a:rect r="r" b="b" t="t" l="l"/>
              <a:pathLst>
                <a:path h="178572" w="1188141">
                  <a:moveTo>
                    <a:pt x="89286" y="0"/>
                  </a:moveTo>
                  <a:lnTo>
                    <a:pt x="1098855" y="0"/>
                  </a:lnTo>
                  <a:cubicBezTo>
                    <a:pt x="1148166" y="0"/>
                    <a:pt x="1188141" y="39975"/>
                    <a:pt x="1188141" y="89286"/>
                  </a:cubicBezTo>
                  <a:lnTo>
                    <a:pt x="1188141" y="89286"/>
                  </a:lnTo>
                  <a:cubicBezTo>
                    <a:pt x="1188141" y="112966"/>
                    <a:pt x="1178734" y="135676"/>
                    <a:pt x="1161989" y="152421"/>
                  </a:cubicBezTo>
                  <a:cubicBezTo>
                    <a:pt x="1145245" y="169165"/>
                    <a:pt x="1122535" y="178572"/>
                    <a:pt x="1098855" y="178572"/>
                  </a:cubicBezTo>
                  <a:lnTo>
                    <a:pt x="89286" y="178572"/>
                  </a:lnTo>
                  <a:cubicBezTo>
                    <a:pt x="39975" y="178572"/>
                    <a:pt x="0" y="138597"/>
                    <a:pt x="0" y="89286"/>
                  </a:cubicBezTo>
                  <a:lnTo>
                    <a:pt x="0" y="89286"/>
                  </a:lnTo>
                  <a:cubicBezTo>
                    <a:pt x="0" y="39975"/>
                    <a:pt x="39975" y="0"/>
                    <a:pt x="89286" y="0"/>
                  </a:cubicBezTo>
                  <a:close/>
                </a:path>
              </a:pathLst>
            </a:custGeom>
            <a:solidFill>
              <a:srgbClr val="FFDE59"/>
            </a:solidFill>
          </p:spPr>
        </p:sp>
        <p:sp>
          <p:nvSpPr>
            <p:cNvPr name="TextBox 9" id="9"/>
            <p:cNvSpPr txBox="true"/>
            <p:nvPr/>
          </p:nvSpPr>
          <p:spPr>
            <a:xfrm>
              <a:off x="0" y="0"/>
              <a:ext cx="1188141" cy="178572"/>
            </a:xfrm>
            <a:prstGeom prst="rect">
              <a:avLst/>
            </a:prstGeom>
          </p:spPr>
          <p:txBody>
            <a:bodyPr anchor="ctr" rtlCol="false" tIns="50800" lIns="50800" bIns="50800" rIns="50800"/>
            <a:lstStyle/>
            <a:p>
              <a:pPr algn="ctr">
                <a:lnSpc>
                  <a:spcPts val="2879"/>
                </a:lnSpc>
              </a:pPr>
            </a:p>
          </p:txBody>
        </p:sp>
      </p:grpSp>
      <p:sp>
        <p:nvSpPr>
          <p:cNvPr name="Freeform 10" id="10"/>
          <p:cNvSpPr/>
          <p:nvPr/>
        </p:nvSpPr>
        <p:spPr>
          <a:xfrm flipH="false" flipV="false" rot="0">
            <a:off x="15163800" y="6086899"/>
            <a:ext cx="3171401" cy="3171401"/>
          </a:xfrm>
          <a:custGeom>
            <a:avLst/>
            <a:gdLst/>
            <a:ahLst/>
            <a:cxnLst/>
            <a:rect r="r" b="b" t="t" l="l"/>
            <a:pathLst>
              <a:path h="3171401" w="3171401">
                <a:moveTo>
                  <a:pt x="0" y="0"/>
                </a:moveTo>
                <a:lnTo>
                  <a:pt x="3171401" y="0"/>
                </a:lnTo>
                <a:lnTo>
                  <a:pt x="3171401" y="3171401"/>
                </a:lnTo>
                <a:lnTo>
                  <a:pt x="0" y="3171401"/>
                </a:lnTo>
                <a:lnTo>
                  <a:pt x="0" y="0"/>
                </a:lnTo>
                <a:close/>
              </a:path>
            </a:pathLst>
          </a:custGeom>
          <a:blipFill>
            <a:blip r:embed="rId7"/>
            <a:stretch>
              <a:fillRect l="0" t="0" r="0" b="0"/>
            </a:stretch>
          </a:blipFill>
        </p:spPr>
      </p:sp>
      <p:sp>
        <p:nvSpPr>
          <p:cNvPr name="TextBox 11" id="11"/>
          <p:cNvSpPr txBox="true"/>
          <p:nvPr/>
        </p:nvSpPr>
        <p:spPr>
          <a:xfrm rot="0">
            <a:off x="9439955" y="4614328"/>
            <a:ext cx="3599940" cy="361279"/>
          </a:xfrm>
          <a:prstGeom prst="rect">
            <a:avLst/>
          </a:prstGeom>
        </p:spPr>
        <p:txBody>
          <a:bodyPr anchor="t" rtlCol="false" tIns="0" lIns="0" bIns="0" rIns="0">
            <a:spAutoFit/>
          </a:bodyPr>
          <a:lstStyle/>
          <a:p>
            <a:pPr algn="l" marL="0" indent="0" lvl="0">
              <a:lnSpc>
                <a:spcPts val="2993"/>
              </a:lnSpc>
              <a:spcBef>
                <a:spcPct val="0"/>
              </a:spcBef>
            </a:pPr>
            <a:r>
              <a:rPr lang="en-US" sz="2302" spc="-69" u="sng">
                <a:solidFill>
                  <a:srgbClr val="2B2929"/>
                </a:solidFill>
                <a:latin typeface="Canva Sans"/>
                <a:ea typeface="Canva Sans"/>
                <a:cs typeface="Canva Sans"/>
                <a:sym typeface="Canva Sans"/>
                <a:hlinkClick r:id="rId8" tooltip="https://stories.ourbetterworld.org/2019/12/photos-by-the-blind/index.html"/>
              </a:rPr>
              <a:t>PHOTOS BY THE BLIND</a:t>
            </a:r>
          </a:p>
        </p:txBody>
      </p:sp>
      <p:sp>
        <p:nvSpPr>
          <p:cNvPr name="TextBox 12" id="12"/>
          <p:cNvSpPr txBox="true"/>
          <p:nvPr/>
        </p:nvSpPr>
        <p:spPr>
          <a:xfrm rot="0">
            <a:off x="1500563" y="2848308"/>
            <a:ext cx="5224188" cy="811530"/>
          </a:xfrm>
          <a:prstGeom prst="rect">
            <a:avLst/>
          </a:prstGeom>
        </p:spPr>
        <p:txBody>
          <a:bodyPr anchor="t" rtlCol="false" tIns="0" lIns="0" bIns="0" rIns="0">
            <a:spAutoFit/>
          </a:bodyPr>
          <a:lstStyle/>
          <a:p>
            <a:pPr algn="l">
              <a:lnSpc>
                <a:spcPts val="6719"/>
              </a:lnSpc>
            </a:pPr>
            <a:r>
              <a:rPr lang="en-US" b="true" sz="4800">
                <a:solidFill>
                  <a:srgbClr val="7C0086"/>
                </a:solidFill>
                <a:latin typeface="Canva Sans Bold"/>
                <a:ea typeface="Canva Sans Bold"/>
                <a:cs typeface="Canva Sans Bold"/>
                <a:sym typeface="Canva Sans Bold"/>
              </a:rPr>
              <a:t>STORYTELLING</a:t>
            </a:r>
          </a:p>
        </p:txBody>
      </p:sp>
      <p:sp>
        <p:nvSpPr>
          <p:cNvPr name="TextBox 13" id="13"/>
          <p:cNvSpPr txBox="true"/>
          <p:nvPr/>
        </p:nvSpPr>
        <p:spPr>
          <a:xfrm rot="0">
            <a:off x="8839584" y="615973"/>
            <a:ext cx="6092029" cy="3057528"/>
          </a:xfrm>
          <a:prstGeom prst="rect">
            <a:avLst/>
          </a:prstGeom>
        </p:spPr>
        <p:txBody>
          <a:bodyPr anchor="t" rtlCol="false" tIns="0" lIns="0" bIns="0" rIns="0">
            <a:spAutoFit/>
          </a:bodyPr>
          <a:lstStyle/>
          <a:p>
            <a:pPr algn="l">
              <a:lnSpc>
                <a:spcPts val="8249"/>
              </a:lnSpc>
            </a:pPr>
            <a:r>
              <a:rPr lang="en-US" sz="5499" b="true">
                <a:solidFill>
                  <a:srgbClr val="2B2929"/>
                </a:solidFill>
                <a:latin typeface="Canva Sans Bold"/>
                <a:ea typeface="Canva Sans Bold"/>
                <a:cs typeface="Canva Sans Bold"/>
                <a:sym typeface="Canva Sans Bold"/>
              </a:rPr>
              <a:t>Check the following visual stories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057775"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2"/>
            <a:stretch>
              <a:fillRect l="0" t="-3459" r="0" b="-3459"/>
            </a:stretch>
          </a:blipFill>
        </p:spPr>
      </p:sp>
      <p:sp>
        <p:nvSpPr>
          <p:cNvPr name="Freeform 3" id="3"/>
          <p:cNvSpPr/>
          <p:nvPr/>
        </p:nvSpPr>
        <p:spPr>
          <a:xfrm flipH="false" flipV="false" rot="0">
            <a:off x="10106025"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3"/>
            <a:stretch>
              <a:fillRect l="0" t="-1526" r="0" b="-1526"/>
            </a:stretch>
          </a:blipFill>
        </p:spPr>
      </p:sp>
      <p:sp>
        <p:nvSpPr>
          <p:cNvPr name="Freeform 4" id="4"/>
          <p:cNvSpPr/>
          <p:nvPr/>
        </p:nvSpPr>
        <p:spPr>
          <a:xfrm flipH="false" flipV="false" rot="0">
            <a:off x="0" y="6086899"/>
            <a:ext cx="4905375" cy="3171401"/>
          </a:xfrm>
          <a:custGeom>
            <a:avLst/>
            <a:gdLst/>
            <a:ahLst/>
            <a:cxnLst/>
            <a:rect r="r" b="b" t="t" l="l"/>
            <a:pathLst>
              <a:path h="3171401" w="4905375">
                <a:moveTo>
                  <a:pt x="0" y="0"/>
                </a:moveTo>
                <a:lnTo>
                  <a:pt x="4905375" y="0"/>
                </a:lnTo>
                <a:lnTo>
                  <a:pt x="4905375" y="3171401"/>
                </a:lnTo>
                <a:lnTo>
                  <a:pt x="0" y="3171401"/>
                </a:lnTo>
                <a:lnTo>
                  <a:pt x="0" y="0"/>
                </a:lnTo>
                <a:close/>
              </a:path>
            </a:pathLst>
          </a:custGeom>
          <a:blipFill>
            <a:blip r:embed="rId4"/>
            <a:stretch>
              <a:fillRect l="0" t="-1574" r="0" b="-1574"/>
            </a:stretch>
          </a:blipFill>
        </p:spPr>
      </p:sp>
      <p:sp>
        <p:nvSpPr>
          <p:cNvPr name="Freeform 5" id="5"/>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pic>
        <p:nvPicPr>
          <p:cNvPr name="Picture 6" id="6"/>
          <p:cNvPicPr>
            <a:picLocks noChangeAspect="true"/>
          </p:cNvPicPr>
          <p:nvPr/>
        </p:nvPicPr>
        <p:blipFill>
          <a:blip r:embed="rId6"/>
          <a:srcRect l="0" t="0" r="0" b="0"/>
          <a:stretch>
            <a:fillRect/>
          </a:stretch>
        </p:blipFill>
        <p:spPr>
          <a:xfrm flipH="false" flipV="false" rot="0">
            <a:off x="11421130" y="3068956"/>
            <a:ext cx="1791245" cy="1209090"/>
          </a:xfrm>
          <a:prstGeom prst="rect">
            <a:avLst/>
          </a:prstGeom>
        </p:spPr>
      </p:pic>
      <p:grpSp>
        <p:nvGrpSpPr>
          <p:cNvPr name="Group 7" id="7"/>
          <p:cNvGrpSpPr/>
          <p:nvPr/>
        </p:nvGrpSpPr>
        <p:grpSpPr>
          <a:xfrm rot="0">
            <a:off x="8839584" y="4465485"/>
            <a:ext cx="4511221" cy="678015"/>
            <a:chOff x="0" y="0"/>
            <a:chExt cx="1188141" cy="178572"/>
          </a:xfrm>
        </p:grpSpPr>
        <p:sp>
          <p:nvSpPr>
            <p:cNvPr name="Freeform 8" id="8"/>
            <p:cNvSpPr/>
            <p:nvPr/>
          </p:nvSpPr>
          <p:spPr>
            <a:xfrm flipH="false" flipV="false" rot="0">
              <a:off x="0" y="0"/>
              <a:ext cx="1188141" cy="178572"/>
            </a:xfrm>
            <a:custGeom>
              <a:avLst/>
              <a:gdLst/>
              <a:ahLst/>
              <a:cxnLst/>
              <a:rect r="r" b="b" t="t" l="l"/>
              <a:pathLst>
                <a:path h="178572" w="1188141">
                  <a:moveTo>
                    <a:pt x="89286" y="0"/>
                  </a:moveTo>
                  <a:lnTo>
                    <a:pt x="1098855" y="0"/>
                  </a:lnTo>
                  <a:cubicBezTo>
                    <a:pt x="1148166" y="0"/>
                    <a:pt x="1188141" y="39975"/>
                    <a:pt x="1188141" y="89286"/>
                  </a:cubicBezTo>
                  <a:lnTo>
                    <a:pt x="1188141" y="89286"/>
                  </a:lnTo>
                  <a:cubicBezTo>
                    <a:pt x="1188141" y="112966"/>
                    <a:pt x="1178734" y="135676"/>
                    <a:pt x="1161989" y="152421"/>
                  </a:cubicBezTo>
                  <a:cubicBezTo>
                    <a:pt x="1145245" y="169165"/>
                    <a:pt x="1122535" y="178572"/>
                    <a:pt x="1098855" y="178572"/>
                  </a:cubicBezTo>
                  <a:lnTo>
                    <a:pt x="89286" y="178572"/>
                  </a:lnTo>
                  <a:cubicBezTo>
                    <a:pt x="39975" y="178572"/>
                    <a:pt x="0" y="138597"/>
                    <a:pt x="0" y="89286"/>
                  </a:cubicBezTo>
                  <a:lnTo>
                    <a:pt x="0" y="89286"/>
                  </a:lnTo>
                  <a:cubicBezTo>
                    <a:pt x="0" y="39975"/>
                    <a:pt x="39975" y="0"/>
                    <a:pt x="89286" y="0"/>
                  </a:cubicBezTo>
                  <a:close/>
                </a:path>
              </a:pathLst>
            </a:custGeom>
            <a:solidFill>
              <a:srgbClr val="FFDE59"/>
            </a:solidFill>
          </p:spPr>
        </p:sp>
        <p:sp>
          <p:nvSpPr>
            <p:cNvPr name="TextBox 9" id="9"/>
            <p:cNvSpPr txBox="true"/>
            <p:nvPr/>
          </p:nvSpPr>
          <p:spPr>
            <a:xfrm>
              <a:off x="0" y="0"/>
              <a:ext cx="1188141" cy="178572"/>
            </a:xfrm>
            <a:prstGeom prst="rect">
              <a:avLst/>
            </a:prstGeom>
          </p:spPr>
          <p:txBody>
            <a:bodyPr anchor="ctr" rtlCol="false" tIns="50800" lIns="50800" bIns="50800" rIns="50800"/>
            <a:lstStyle/>
            <a:p>
              <a:pPr algn="ctr" rtl="true">
                <a:lnSpc>
                  <a:spcPts val="2879"/>
                </a:lnSpc>
              </a:pPr>
            </a:p>
          </p:txBody>
        </p:sp>
      </p:grpSp>
      <p:sp>
        <p:nvSpPr>
          <p:cNvPr name="Freeform 10" id="10"/>
          <p:cNvSpPr/>
          <p:nvPr/>
        </p:nvSpPr>
        <p:spPr>
          <a:xfrm flipH="false" flipV="false" rot="0">
            <a:off x="15163800" y="6086899"/>
            <a:ext cx="3171401" cy="3171401"/>
          </a:xfrm>
          <a:custGeom>
            <a:avLst/>
            <a:gdLst/>
            <a:ahLst/>
            <a:cxnLst/>
            <a:rect r="r" b="b" t="t" l="l"/>
            <a:pathLst>
              <a:path h="3171401" w="3171401">
                <a:moveTo>
                  <a:pt x="0" y="0"/>
                </a:moveTo>
                <a:lnTo>
                  <a:pt x="3171401" y="0"/>
                </a:lnTo>
                <a:lnTo>
                  <a:pt x="3171401" y="3171401"/>
                </a:lnTo>
                <a:lnTo>
                  <a:pt x="0" y="3171401"/>
                </a:lnTo>
                <a:lnTo>
                  <a:pt x="0" y="0"/>
                </a:lnTo>
                <a:close/>
              </a:path>
            </a:pathLst>
          </a:custGeom>
          <a:blipFill>
            <a:blip r:embed="rId7"/>
            <a:stretch>
              <a:fillRect l="0" t="0" r="0" b="0"/>
            </a:stretch>
          </a:blipFill>
        </p:spPr>
      </p:sp>
      <p:sp>
        <p:nvSpPr>
          <p:cNvPr name="TextBox 11" id="11"/>
          <p:cNvSpPr txBox="true"/>
          <p:nvPr/>
        </p:nvSpPr>
        <p:spPr>
          <a:xfrm rot="0">
            <a:off x="9439955" y="4604620"/>
            <a:ext cx="3599940" cy="371170"/>
          </a:xfrm>
          <a:prstGeom prst="rect">
            <a:avLst/>
          </a:prstGeom>
        </p:spPr>
        <p:txBody>
          <a:bodyPr anchor="t" rtlCol="false" tIns="0" lIns="0" bIns="0" rIns="0">
            <a:spAutoFit/>
          </a:bodyPr>
          <a:lstStyle/>
          <a:p>
            <a:pPr algn="r" rtl="true" marL="0" indent="0" lvl="0">
              <a:lnSpc>
                <a:spcPts val="2956"/>
              </a:lnSpc>
              <a:spcBef>
                <a:spcPct val="0"/>
              </a:spcBef>
            </a:pPr>
            <a:r>
              <a:rPr lang="ar-EG" sz="2274" spc="-68" u="sng">
                <a:solidFill>
                  <a:srgbClr val="2B2929"/>
                </a:solidFill>
                <a:latin typeface="Droid Arabic Naskh"/>
                <a:ea typeface="Droid Arabic Naskh"/>
                <a:cs typeface="Droid Arabic Naskh"/>
                <a:sym typeface="Droid Arabic Naskh"/>
                <a:hlinkClick r:id="rId8" tooltip="https://stories.ourbetterworld.org/2019/12/photos-by-the-blind/index.html"/>
                <a:rtl val="true"/>
              </a:rPr>
              <a:t>صور للمكفوفين</a:t>
            </a:r>
          </a:p>
        </p:txBody>
      </p:sp>
      <p:sp>
        <p:nvSpPr>
          <p:cNvPr name="TextBox 12" id="12"/>
          <p:cNvSpPr txBox="true"/>
          <p:nvPr/>
        </p:nvSpPr>
        <p:spPr>
          <a:xfrm rot="0">
            <a:off x="1500563" y="2829258"/>
            <a:ext cx="5224188" cy="840105"/>
          </a:xfrm>
          <a:prstGeom prst="rect">
            <a:avLst/>
          </a:prstGeom>
        </p:spPr>
        <p:txBody>
          <a:bodyPr anchor="t" rtlCol="false" tIns="0" lIns="0" bIns="0" rIns="0">
            <a:spAutoFit/>
          </a:bodyPr>
          <a:lstStyle/>
          <a:p>
            <a:pPr algn="r" rtl="true" marL="0" indent="0" lvl="0">
              <a:lnSpc>
                <a:spcPts val="6719"/>
              </a:lnSpc>
            </a:pPr>
            <a:r>
              <a:rPr lang="ar-EG" b="true" sz="4800">
                <a:solidFill>
                  <a:srgbClr val="7C0086"/>
                </a:solidFill>
                <a:latin typeface="Droid Arabic Naskh Bold"/>
                <a:ea typeface="Droid Arabic Naskh Bold"/>
                <a:cs typeface="Droid Arabic Naskh Bold"/>
                <a:sym typeface="Droid Arabic Naskh Bold"/>
                <a:rtl val="true"/>
              </a:rPr>
              <a:t>رواية القصص</a:t>
            </a:r>
          </a:p>
        </p:txBody>
      </p:sp>
      <p:sp>
        <p:nvSpPr>
          <p:cNvPr name="TextBox 13" id="13"/>
          <p:cNvSpPr txBox="true"/>
          <p:nvPr/>
        </p:nvSpPr>
        <p:spPr>
          <a:xfrm rot="0">
            <a:off x="8839584" y="606448"/>
            <a:ext cx="6092029" cy="2047878"/>
          </a:xfrm>
          <a:prstGeom prst="rect">
            <a:avLst/>
          </a:prstGeom>
        </p:spPr>
        <p:txBody>
          <a:bodyPr anchor="t" rtlCol="false" tIns="0" lIns="0" bIns="0" rIns="0">
            <a:spAutoFit/>
          </a:bodyPr>
          <a:lstStyle/>
          <a:p>
            <a:pPr algn="r" rtl="true" marL="0" indent="0" lvl="0">
              <a:lnSpc>
                <a:spcPts val="8249"/>
              </a:lnSpc>
            </a:pPr>
            <a:r>
              <a:rPr lang="ar-EG" b="true" sz="5499">
                <a:solidFill>
                  <a:srgbClr val="2B2929"/>
                </a:solidFill>
                <a:latin typeface="Droid Arabic Naskh Bold"/>
                <a:ea typeface="Droid Arabic Naskh Bold"/>
                <a:cs typeface="Droid Arabic Naskh Bold"/>
                <a:sym typeface="Droid Arabic Naskh Bold"/>
                <a:rtl val="true"/>
              </a:rPr>
              <a:t>تحقق من القصص المرئية التالية</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7473315" y="-527685"/>
            <a:ext cx="10814685" cy="10814685"/>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6470" t="0" r="-16470"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l">
              <a:lnSpc>
                <a:spcPts val="7227"/>
              </a:lnSpc>
            </a:pPr>
            <a:r>
              <a:rPr lang="ar-EG" b="true" sz="5199">
                <a:solidFill>
                  <a:srgbClr val="7C0086"/>
                </a:solidFill>
                <a:latin typeface="Canva Sans Bold"/>
                <a:ea typeface="Canva Sans Bold"/>
                <a:cs typeface="Canva Sans Bold"/>
                <a:sym typeface="Canva Sans Bold"/>
                <a:rtl val="true"/>
              </a:rPr>
              <a:t>أسئلة للتفكير و التأمل</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247388"/>
            <a:ext cx="7014623" cy="5363337"/>
          </a:xfrm>
          <a:prstGeom prst="rect">
            <a:avLst/>
          </a:prstGeom>
        </p:spPr>
        <p:txBody>
          <a:bodyPr anchor="t" rtlCol="false" tIns="0" lIns="0" bIns="0" rIns="0">
            <a:spAutoFit/>
          </a:bodyPr>
          <a:lstStyle/>
          <a:p>
            <a:pPr algn="r" rtl="true" marL="712468" indent="-356234" lvl="1">
              <a:lnSpc>
                <a:spcPts val="5378"/>
              </a:lnSpc>
              <a:buFont typeface="Arial"/>
              <a:buChar char="•"/>
            </a:pPr>
            <a:r>
              <a:rPr lang="ar-EG" sz="3299">
                <a:solidFill>
                  <a:srgbClr val="7C0086"/>
                </a:solidFill>
                <a:latin typeface="Canva Sans"/>
                <a:ea typeface="Canva Sans"/>
                <a:cs typeface="Canva Sans"/>
                <a:sym typeface="Canva Sans"/>
                <a:rtl val="true"/>
              </a:rPr>
              <a:t>ما المشاعر التي أثارتها هذه القصة البصرية؟</a:t>
            </a:r>
          </a:p>
          <a:p>
            <a:pPr algn="r" rtl="true" marL="712468" indent="-356234" lvl="1">
              <a:lnSpc>
                <a:spcPts val="5378"/>
              </a:lnSpc>
              <a:buFont typeface="Arial"/>
              <a:buChar char="•"/>
            </a:pPr>
            <a:r>
              <a:rPr lang="ar-EG" sz="3299">
                <a:solidFill>
                  <a:srgbClr val="7C0086"/>
                </a:solidFill>
                <a:latin typeface="Canva Sans"/>
                <a:ea typeface="Canva Sans"/>
                <a:cs typeface="Canva Sans"/>
                <a:sym typeface="Canva Sans"/>
                <a:rtl val="true"/>
              </a:rPr>
              <a:t>ما</a:t>
            </a:r>
            <a:r>
              <a:rPr lang="ar-EG" sz="3299">
                <a:solidFill>
                  <a:srgbClr val="7C0086"/>
                </a:solidFill>
                <a:latin typeface="Canva Sans"/>
                <a:ea typeface="Canva Sans"/>
                <a:cs typeface="Canva Sans"/>
                <a:sym typeface="Canva Sans"/>
                <a:rtl val="true"/>
              </a:rPr>
              <a:t> الرسالة أو السرد الذي استخلصته منها؟</a:t>
            </a:r>
          </a:p>
          <a:p>
            <a:pPr algn="r" rtl="true" marL="712468" indent="-356234" lvl="1">
              <a:lnSpc>
                <a:spcPts val="5378"/>
              </a:lnSpc>
              <a:buFont typeface="Arial"/>
              <a:buChar char="•"/>
            </a:pPr>
            <a:r>
              <a:rPr lang="ar-EG" sz="3299">
                <a:solidFill>
                  <a:srgbClr val="7C0086"/>
                </a:solidFill>
                <a:latin typeface="Canva Sans"/>
                <a:ea typeface="Canva Sans"/>
                <a:cs typeface="Canva Sans"/>
                <a:sym typeface="Canva Sans"/>
                <a:rtl val="true"/>
              </a:rPr>
              <a:t>كيف</a:t>
            </a:r>
            <a:r>
              <a:rPr lang="ar-EG" sz="3299">
                <a:solidFill>
                  <a:srgbClr val="7C0086"/>
                </a:solidFill>
                <a:latin typeface="Canva Sans"/>
                <a:ea typeface="Canva Sans"/>
                <a:cs typeface="Canva Sans"/>
                <a:sym typeface="Canva Sans"/>
                <a:rtl val="true"/>
              </a:rPr>
              <a:t> ترتبط هذه القصة بتجارب النساء المهاجرات أو اللاجئات اللواتي تعمل معهن؟</a:t>
            </a:r>
          </a:p>
          <a:p>
            <a:pPr algn="r" rtl="true">
              <a:lnSpc>
                <a:spcPts val="5378"/>
              </a:lnSpc>
            </a:pP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10072"/>
            <a:ext cx="10724902" cy="10597951"/>
          </a:xfrm>
          <a:custGeom>
            <a:avLst/>
            <a:gdLst/>
            <a:ahLst/>
            <a:cxnLst/>
            <a:rect r="r" b="b" t="t" l="l"/>
            <a:pathLst>
              <a:path h="10597951" w="10724902">
                <a:moveTo>
                  <a:pt x="0" y="0"/>
                </a:moveTo>
                <a:lnTo>
                  <a:pt x="10724901" y="0"/>
                </a:lnTo>
                <a:lnTo>
                  <a:pt x="10724901" y="10597950"/>
                </a:lnTo>
                <a:lnTo>
                  <a:pt x="0" y="10597950"/>
                </a:lnTo>
                <a:lnTo>
                  <a:pt x="0" y="0"/>
                </a:lnTo>
                <a:close/>
              </a:path>
            </a:pathLst>
          </a:custGeom>
          <a:blipFill>
            <a:blip r:embed="rId3"/>
            <a:stretch>
              <a:fillRect l="0" t="-1197" r="0" b="0"/>
            </a:stretch>
          </a:blipFill>
        </p:spPr>
      </p:sp>
      <p:sp>
        <p:nvSpPr>
          <p:cNvPr name="Freeform 4" id="4"/>
          <p:cNvSpPr/>
          <p:nvPr/>
        </p:nvSpPr>
        <p:spPr>
          <a:xfrm flipH="false" flipV="true" rot="-3192038">
            <a:off x="5903452" y="6825278"/>
            <a:ext cx="2109891" cy="2702102"/>
          </a:xfrm>
          <a:custGeom>
            <a:avLst/>
            <a:gdLst/>
            <a:ahLst/>
            <a:cxnLst/>
            <a:rect r="r" b="b" t="t" l="l"/>
            <a:pathLst>
              <a:path h="2702102" w="2109891">
                <a:moveTo>
                  <a:pt x="0" y="2702101"/>
                </a:moveTo>
                <a:lnTo>
                  <a:pt x="2109891" y="2702101"/>
                </a:lnTo>
                <a:lnTo>
                  <a:pt x="2109891" y="0"/>
                </a:lnTo>
                <a:lnTo>
                  <a:pt x="0" y="0"/>
                </a:lnTo>
                <a:lnTo>
                  <a:pt x="0" y="2702101"/>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68919" y="3906373"/>
            <a:ext cx="7855939" cy="2318004"/>
          </a:xfrm>
          <a:prstGeom prst="rect">
            <a:avLst/>
          </a:prstGeom>
        </p:spPr>
        <p:txBody>
          <a:bodyPr anchor="t" rtlCol="false" tIns="0" lIns="0" bIns="0" rIns="0">
            <a:spAutoFit/>
          </a:bodyPr>
          <a:lstStyle/>
          <a:p>
            <a:pPr algn="l">
              <a:lnSpc>
                <a:spcPts val="9288"/>
              </a:lnSpc>
            </a:pPr>
            <a:r>
              <a:rPr lang="ar-EG" sz="7200" b="true">
                <a:solidFill>
                  <a:srgbClr val="7C0086"/>
                </a:solidFill>
                <a:latin typeface="Canva Sans Bold"/>
                <a:ea typeface="Canva Sans Bold"/>
                <a:cs typeface="Canva Sans Bold"/>
                <a:sym typeface="Canva Sans Bold"/>
                <a:rtl val="true"/>
              </a:rPr>
              <a:t>أساسيات الكاميرا:</a:t>
            </a:r>
            <a:r>
              <a:rPr lang="ar-EG" sz="7200" b="true">
                <a:solidFill>
                  <a:srgbClr val="7C0086"/>
                </a:solidFill>
                <a:latin typeface="Canva Sans Bold"/>
                <a:ea typeface="Canva Sans Bold"/>
                <a:cs typeface="Canva Sans Bold"/>
                <a:sym typeface="Canva Sans Bold"/>
                <a:rtl val="true"/>
              </a:rPr>
              <a:t> الإعدادات والتكوين</a:t>
            </a:r>
          </a:p>
        </p:txBody>
      </p:sp>
      <p:sp>
        <p:nvSpPr>
          <p:cNvPr name="TextBox 6" id="6"/>
          <p:cNvSpPr txBox="true"/>
          <p:nvPr/>
        </p:nvSpPr>
        <p:spPr>
          <a:xfrm rot="0">
            <a:off x="5244632" y="3182473"/>
            <a:ext cx="5763511" cy="485775"/>
          </a:xfrm>
          <a:prstGeom prst="rect">
            <a:avLst/>
          </a:prstGeom>
        </p:spPr>
        <p:txBody>
          <a:bodyPr anchor="t" rtlCol="false" tIns="0" lIns="0" bIns="0" rIns="0">
            <a:spAutoFit/>
          </a:bodyPr>
          <a:lstStyle/>
          <a:p>
            <a:pPr algn="l" marL="0" indent="0" lvl="0">
              <a:lnSpc>
                <a:spcPts val="3900"/>
              </a:lnSpc>
            </a:pPr>
            <a:r>
              <a:rPr lang="ar-EG" b="true" sz="3000" spc="-89">
                <a:solidFill>
                  <a:srgbClr val="1D1D1F"/>
                </a:solidFill>
                <a:latin typeface="Canva Sans Bold"/>
                <a:ea typeface="Canva Sans Bold"/>
                <a:cs typeface="Canva Sans Bold"/>
                <a:sym typeface="Canva Sans Bold"/>
                <a:rtl val="true"/>
              </a:rPr>
              <a:t>النشاط </a:t>
            </a:r>
            <a:r>
              <a:rPr lang="en-US" b="true" sz="3000" spc="-89">
                <a:solidFill>
                  <a:srgbClr val="1D1D1F"/>
                </a:solidFill>
                <a:latin typeface="Canva Sans Bold"/>
                <a:ea typeface="Canva Sans Bold"/>
                <a:cs typeface="Canva Sans Bold"/>
                <a:sym typeface="Canva Sans Bold"/>
              </a:rPr>
              <a:t>4.3.1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DAGwJAayuc4</dc:identifier>
  <dcterms:modified xsi:type="dcterms:W3CDTF">2011-08-01T06:04:30Z</dcterms:modified>
  <cp:revision>1</cp:revision>
  <dc:title>Arabic_REMCREAD: Photo/video with the smartphone</dc:title>
</cp:coreProperties>
</file>