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Canva Sans Bold" charset="1" panose="020B0803030501040103"/>
      <p:regular r:id="rId50"/>
    </p:embeddedFont>
    <p:embeddedFont>
      <p:font typeface="Canva Sans" charset="1" panose="020B0503030501040103"/>
      <p:regular r:id="rId51"/>
    </p:embeddedFont>
    <p:embeddedFont>
      <p:font typeface="Helveticish Bold" charset="1" panose="020B0704020202020204"/>
      <p:regular r:id="rId52"/>
    </p:embeddedFont>
    <p:embeddedFont>
      <p:font typeface="Open Sans 1 Bold" charset="1" panose="020B0806030504020204"/>
      <p:regular r:id="rId53"/>
    </p:embeddedFont>
    <p:embeddedFont>
      <p:font typeface="Open Sans 1" charset="1" panose="020B0606030504020204"/>
      <p:regular r:id="rId54"/>
    </p:embeddedFont>
    <p:embeddedFont>
      <p:font typeface="Kollektif Bold" charset="1" panose="020B0604020101010102"/>
      <p:regular r:id="rId55"/>
    </p:embeddedFont>
    <p:embeddedFont>
      <p:font typeface="Open Sans 2 Bold" charset="1" panose="00000000000000000000"/>
      <p:regular r:id="rId56"/>
    </p:embeddedFont>
    <p:embeddedFont>
      <p:font typeface="Open Sans 2" charset="1" panose="0000000000000000000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22.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3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4.jpeg" Type="http://schemas.openxmlformats.org/officeDocument/2006/relationships/image"/><Relationship Id="rId4" Target="../media/image3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6.png" Type="http://schemas.openxmlformats.org/officeDocument/2006/relationships/image"/><Relationship Id="rId4" Target="../media/image3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3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9.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0.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3.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4.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4.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5.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6.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8.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0.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image4.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jpeg" Type="http://schemas.openxmlformats.org/officeDocument/2006/relationships/image"/><Relationship Id="rId3" Target="../media/image4.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1.png" Type="http://schemas.openxmlformats.org/officeDocument/2006/relationships/image"/><Relationship Id="rId4" Target="../media/image3.png" Type="http://schemas.openxmlformats.org/officeDocument/2006/relationships/image"/><Relationship Id="rId5" Target="https://www.remcreadwomen.eu"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4.png" Type="http://schemas.openxmlformats.org/officeDocument/2006/relationships/image"/><Relationship Id="rId4" Target="../media/image1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6.png" Type="http://schemas.openxmlformats.org/officeDocument/2006/relationships/image"/><Relationship Id="rId4" Target="../media/image1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8.png" Type="http://schemas.openxmlformats.org/officeDocument/2006/relationships/image"/><Relationship Id="rId4" Target="../media/image1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a:off x="635690" y="6373635"/>
            <a:ext cx="3297043" cy="0"/>
          </a:xfrm>
          <a:prstGeom prst="line">
            <a:avLst/>
          </a:prstGeom>
          <a:ln cap="flat" w="133350">
            <a:solidFill>
              <a:srgbClr val="01D5C7"/>
            </a:solidFill>
            <a:prstDash val="solid"/>
            <a:headEnd type="none" len="sm" w="sm"/>
            <a:tailEnd type="none" len="sm" w="sm"/>
          </a:ln>
        </p:spPr>
      </p:sp>
      <p:sp>
        <p:nvSpPr>
          <p:cNvPr name="Freeform 3" id="3"/>
          <p:cNvSpPr/>
          <p:nvPr/>
        </p:nvSpPr>
        <p:spPr>
          <a:xfrm flipH="false" flipV="false" rot="0">
            <a:off x="635690" y="22806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2"/>
            <a:stretch>
              <a:fillRect l="0" t="-27927" r="0" b="-17549"/>
            </a:stretch>
          </a:blipFill>
        </p:spPr>
      </p:sp>
      <p:grpSp>
        <p:nvGrpSpPr>
          <p:cNvPr name="Group 4" id="4"/>
          <p:cNvGrpSpPr/>
          <p:nvPr/>
        </p:nvGrpSpPr>
        <p:grpSpPr>
          <a:xfrm rot="0">
            <a:off x="10599307" y="52007"/>
            <a:ext cx="7502835" cy="10182986"/>
            <a:chOff x="0" y="0"/>
            <a:chExt cx="5508686" cy="7476490"/>
          </a:xfrm>
        </p:grpSpPr>
        <p:sp>
          <p:nvSpPr>
            <p:cNvPr name="Freeform 5" id="5"/>
            <p:cNvSpPr/>
            <p:nvPr/>
          </p:nvSpPr>
          <p:spPr>
            <a:xfrm flipH="false" flipV="false" rot="0">
              <a:off x="0" y="0"/>
              <a:ext cx="5508686" cy="7475220"/>
            </a:xfrm>
            <a:custGeom>
              <a:avLst/>
              <a:gdLst/>
              <a:ahLst/>
              <a:cxnLst/>
              <a:rect r="r" b="b" t="t" l="l"/>
              <a:pathLst>
                <a:path h="7475220" w="5508686">
                  <a:moveTo>
                    <a:pt x="395729" y="6818630"/>
                  </a:moveTo>
                  <a:lnTo>
                    <a:pt x="0" y="6818630"/>
                  </a:lnTo>
                  <a:lnTo>
                    <a:pt x="0" y="742950"/>
                  </a:lnTo>
                  <a:lnTo>
                    <a:pt x="395729" y="742950"/>
                  </a:lnTo>
                  <a:lnTo>
                    <a:pt x="395729" y="6818630"/>
                  </a:lnTo>
                  <a:close/>
                  <a:moveTo>
                    <a:pt x="942045" y="438150"/>
                  </a:moveTo>
                  <a:lnTo>
                    <a:pt x="451761" y="438150"/>
                  </a:lnTo>
                  <a:lnTo>
                    <a:pt x="451761" y="7113270"/>
                  </a:lnTo>
                  <a:lnTo>
                    <a:pt x="942045" y="7113270"/>
                  </a:lnTo>
                  <a:lnTo>
                    <a:pt x="942045" y="438150"/>
                  </a:lnTo>
                  <a:close/>
                  <a:moveTo>
                    <a:pt x="1362288" y="0"/>
                  </a:moveTo>
                  <a:lnTo>
                    <a:pt x="1097885" y="0"/>
                  </a:lnTo>
                  <a:lnTo>
                    <a:pt x="1097885" y="7103110"/>
                  </a:lnTo>
                  <a:lnTo>
                    <a:pt x="1362288" y="7103110"/>
                  </a:lnTo>
                  <a:lnTo>
                    <a:pt x="1362288" y="0"/>
                  </a:lnTo>
                  <a:close/>
                  <a:moveTo>
                    <a:pt x="4624424" y="6370320"/>
                  </a:moveTo>
                  <a:lnTo>
                    <a:pt x="5020153" y="6370320"/>
                  </a:lnTo>
                  <a:lnTo>
                    <a:pt x="5020153" y="294640"/>
                  </a:lnTo>
                  <a:lnTo>
                    <a:pt x="4624424" y="294640"/>
                  </a:lnTo>
                  <a:lnTo>
                    <a:pt x="4624424" y="6370320"/>
                  </a:lnTo>
                  <a:close/>
                  <a:moveTo>
                    <a:pt x="5112957" y="6404610"/>
                  </a:moveTo>
                  <a:lnTo>
                    <a:pt x="5508686" y="6404610"/>
                  </a:lnTo>
                  <a:lnTo>
                    <a:pt x="5508686" y="1520190"/>
                  </a:lnTo>
                  <a:lnTo>
                    <a:pt x="5112957" y="1520190"/>
                  </a:lnTo>
                  <a:lnTo>
                    <a:pt x="5112957" y="6404610"/>
                  </a:lnTo>
                  <a:close/>
                  <a:moveTo>
                    <a:pt x="4076357" y="6675120"/>
                  </a:moveTo>
                  <a:lnTo>
                    <a:pt x="4566641" y="6675120"/>
                  </a:lnTo>
                  <a:lnTo>
                    <a:pt x="4566641" y="0"/>
                  </a:lnTo>
                  <a:lnTo>
                    <a:pt x="4076357" y="0"/>
                  </a:lnTo>
                  <a:lnTo>
                    <a:pt x="4076357" y="6675120"/>
                  </a:lnTo>
                  <a:close/>
                  <a:moveTo>
                    <a:pt x="3657865" y="7113270"/>
                  </a:moveTo>
                  <a:lnTo>
                    <a:pt x="3922268" y="7113270"/>
                  </a:lnTo>
                  <a:lnTo>
                    <a:pt x="3922268" y="10160"/>
                  </a:lnTo>
                  <a:lnTo>
                    <a:pt x="3657865" y="10160"/>
                  </a:lnTo>
                  <a:lnTo>
                    <a:pt x="3657865" y="7113270"/>
                  </a:lnTo>
                  <a:close/>
                  <a:moveTo>
                    <a:pt x="1744008" y="372110"/>
                  </a:moveTo>
                  <a:lnTo>
                    <a:pt x="1479606" y="372110"/>
                  </a:lnTo>
                  <a:lnTo>
                    <a:pt x="1479606" y="7475220"/>
                  </a:lnTo>
                  <a:lnTo>
                    <a:pt x="1744008" y="7475220"/>
                  </a:lnTo>
                  <a:lnTo>
                    <a:pt x="1744008" y="372110"/>
                  </a:lnTo>
                  <a:close/>
                  <a:moveTo>
                    <a:pt x="3521287" y="148590"/>
                  </a:moveTo>
                  <a:lnTo>
                    <a:pt x="1814049" y="148590"/>
                  </a:lnTo>
                  <a:lnTo>
                    <a:pt x="1814049" y="7251700"/>
                  </a:lnTo>
                  <a:lnTo>
                    <a:pt x="3521287" y="7251700"/>
                  </a:lnTo>
                  <a:lnTo>
                    <a:pt x="3521287" y="148590"/>
                  </a:lnTo>
                  <a:close/>
                </a:path>
              </a:pathLst>
            </a:custGeom>
            <a:blipFill>
              <a:blip r:embed="rId3">
                <a:alphaModFix amt="86000"/>
              </a:blip>
              <a:stretch>
                <a:fillRect l="-51681" t="0" r="-51681" b="0"/>
              </a:stretch>
            </a:blipFill>
          </p:spPr>
        </p:sp>
      </p:grpSp>
      <p:sp>
        <p:nvSpPr>
          <p:cNvPr name="Freeform 6" id="6"/>
          <p:cNvSpPr/>
          <p:nvPr/>
        </p:nvSpPr>
        <p:spPr>
          <a:xfrm flipH="false" flipV="false" rot="0">
            <a:off x="612828" y="9049606"/>
            <a:ext cx="3774787" cy="576214"/>
          </a:xfrm>
          <a:custGeom>
            <a:avLst/>
            <a:gdLst/>
            <a:ahLst/>
            <a:cxnLst/>
            <a:rect r="r" b="b" t="t" l="l"/>
            <a:pathLst>
              <a:path h="576214" w="3774787">
                <a:moveTo>
                  <a:pt x="0" y="0"/>
                </a:moveTo>
                <a:lnTo>
                  <a:pt x="3774787" y="0"/>
                </a:lnTo>
                <a:lnTo>
                  <a:pt x="3774787" y="576213"/>
                </a:lnTo>
                <a:lnTo>
                  <a:pt x="0" y="576213"/>
                </a:lnTo>
                <a:lnTo>
                  <a:pt x="0" y="0"/>
                </a:lnTo>
                <a:close/>
              </a:path>
            </a:pathLst>
          </a:custGeom>
          <a:blipFill>
            <a:blip r:embed="rId4"/>
            <a:stretch>
              <a:fillRect l="0" t="0" r="0" b="0"/>
            </a:stretch>
          </a:blipFill>
        </p:spPr>
      </p:sp>
      <p:sp>
        <p:nvSpPr>
          <p:cNvPr name="TextBox 7" id="7"/>
          <p:cNvSpPr txBox="true"/>
          <p:nvPr/>
        </p:nvSpPr>
        <p:spPr>
          <a:xfrm rot="0">
            <a:off x="635690" y="3802590"/>
            <a:ext cx="9381867" cy="2316005"/>
          </a:xfrm>
          <a:prstGeom prst="rect">
            <a:avLst/>
          </a:prstGeom>
        </p:spPr>
        <p:txBody>
          <a:bodyPr anchor="t" rtlCol="false" tIns="0" lIns="0" bIns="0" rIns="0">
            <a:spAutoFit/>
          </a:bodyPr>
          <a:lstStyle/>
          <a:p>
            <a:pPr algn="l" marL="0" indent="0" lvl="0">
              <a:lnSpc>
                <a:spcPts val="6221"/>
              </a:lnSpc>
            </a:pPr>
            <a:r>
              <a:rPr lang="en-US" b="true" sz="4443">
                <a:solidFill>
                  <a:srgbClr val="7C0086"/>
                </a:solidFill>
                <a:latin typeface="Canva Sans Bold"/>
                <a:ea typeface="Canva Sans Bold"/>
                <a:cs typeface="Canva Sans Bold"/>
                <a:sym typeface="Canva Sans Bold"/>
              </a:rPr>
              <a:t>ΕΠΕΞΕΡΓΑΣΙΑ ΦΩΤΟΓΡΑΦΙΩΝ ΚΑΙ ΒΙΝΤΕΟ ΣΤΟ SMARTPHONE ΣΑΣ</a:t>
            </a:r>
          </a:p>
          <a:p>
            <a:pPr algn="l" marL="0" indent="0" lvl="0">
              <a:lnSpc>
                <a:spcPts val="6221"/>
              </a:lnSpc>
            </a:pPr>
            <a:r>
              <a:rPr lang="en-US" b="true" sz="4443">
                <a:solidFill>
                  <a:srgbClr val="FFBD59"/>
                </a:solidFill>
                <a:latin typeface="Canva Sans Bold"/>
                <a:ea typeface="Canva Sans Bold"/>
                <a:cs typeface="Canva Sans Bold"/>
                <a:sym typeface="Canva Sans Bold"/>
              </a:rPr>
              <a:t>ΕΡΓΑΣΤΗΡΙΟ</a:t>
            </a:r>
          </a:p>
        </p:txBody>
      </p:sp>
      <p:sp>
        <p:nvSpPr>
          <p:cNvPr name="TextBox 8" id="8"/>
          <p:cNvSpPr txBox="true"/>
          <p:nvPr/>
        </p:nvSpPr>
        <p:spPr>
          <a:xfrm rot="0">
            <a:off x="635690" y="7449960"/>
            <a:ext cx="9697422" cy="815340"/>
          </a:xfrm>
          <a:prstGeom prst="rect">
            <a:avLst/>
          </a:prstGeom>
        </p:spPr>
        <p:txBody>
          <a:bodyPr anchor="t" rtlCol="false" tIns="0" lIns="0" bIns="0" rIns="0">
            <a:spAutoFit/>
          </a:bodyPr>
          <a:lstStyle/>
          <a:p>
            <a:pPr algn="l" marL="0" indent="0" lvl="0">
              <a:lnSpc>
                <a:spcPts val="3359"/>
              </a:lnSpc>
            </a:pPr>
            <a:r>
              <a:rPr lang="en-US" b="true" sz="2400" spc="480">
                <a:solidFill>
                  <a:srgbClr val="FD1C62"/>
                </a:solidFill>
                <a:latin typeface="Canva Sans Bold"/>
                <a:ea typeface="Canva Sans Bold"/>
                <a:cs typeface="Canva Sans Bold"/>
                <a:sym typeface="Canva Sans Bold"/>
              </a:rPr>
              <a:t>[ΕΝΟΤΗΤΑ 5 • Υπηρεσία Ενδοκατάρτισης Ψηφιακού Γραμματισμού]</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09042" y="86424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sp>
        <p:nvSpPr>
          <p:cNvPr name="Freeform 3" id="3"/>
          <p:cNvSpPr/>
          <p:nvPr/>
        </p:nvSpPr>
        <p:spPr>
          <a:xfrm flipH="false" flipV="false" rot="0">
            <a:off x="1735271" y="3053852"/>
            <a:ext cx="2308926" cy="2308926"/>
          </a:xfrm>
          <a:custGeom>
            <a:avLst/>
            <a:gdLst/>
            <a:ahLst/>
            <a:cxnLst/>
            <a:rect r="r" b="b" t="t" l="l"/>
            <a:pathLst>
              <a:path h="2308926" w="2308926">
                <a:moveTo>
                  <a:pt x="0" y="0"/>
                </a:moveTo>
                <a:lnTo>
                  <a:pt x="2308926" y="0"/>
                </a:lnTo>
                <a:lnTo>
                  <a:pt x="2308926" y="2308926"/>
                </a:lnTo>
                <a:lnTo>
                  <a:pt x="0" y="23089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133009" y="105174"/>
            <a:ext cx="4518320" cy="10040711"/>
          </a:xfrm>
          <a:custGeom>
            <a:avLst/>
            <a:gdLst/>
            <a:ahLst/>
            <a:cxnLst/>
            <a:rect r="r" b="b" t="t" l="l"/>
            <a:pathLst>
              <a:path h="10040711" w="4518320">
                <a:moveTo>
                  <a:pt x="0" y="0"/>
                </a:moveTo>
                <a:lnTo>
                  <a:pt x="4518320" y="0"/>
                </a:lnTo>
                <a:lnTo>
                  <a:pt x="4518320" y="10040712"/>
                </a:lnTo>
                <a:lnTo>
                  <a:pt x="0" y="10040712"/>
                </a:lnTo>
                <a:lnTo>
                  <a:pt x="0" y="0"/>
                </a:lnTo>
                <a:close/>
              </a:path>
            </a:pathLst>
          </a:custGeom>
          <a:blipFill>
            <a:blip r:embed="rId5"/>
            <a:stretch>
              <a:fillRect l="0" t="0" r="0" b="0"/>
            </a:stretch>
          </a:blipFill>
        </p:spPr>
      </p:sp>
      <p:sp>
        <p:nvSpPr>
          <p:cNvPr name="TextBox 5" id="5"/>
          <p:cNvSpPr txBox="true"/>
          <p:nvPr/>
        </p:nvSpPr>
        <p:spPr>
          <a:xfrm rot="0">
            <a:off x="5890593" y="1995774"/>
            <a:ext cx="6318137" cy="4170521"/>
          </a:xfrm>
          <a:prstGeom prst="rect">
            <a:avLst/>
          </a:prstGeom>
        </p:spPr>
        <p:txBody>
          <a:bodyPr anchor="t" rtlCol="false" tIns="0" lIns="0" bIns="0" rIns="0">
            <a:spAutoFit/>
          </a:bodyPr>
          <a:lstStyle/>
          <a:p>
            <a:pPr algn="l" marL="0" indent="0" lvl="0">
              <a:lnSpc>
                <a:spcPts val="3045"/>
              </a:lnSpc>
            </a:pPr>
            <a:r>
              <a:rPr lang="en-US" b="true" sz="1903">
                <a:solidFill>
                  <a:srgbClr val="3B3838"/>
                </a:solidFill>
                <a:latin typeface="Open Sans 1 Bold"/>
                <a:ea typeface="Open Sans 1 Bold"/>
                <a:cs typeface="Open Sans 1 Bold"/>
                <a:sym typeface="Open Sans 1 Bold"/>
              </a:rPr>
              <a:t>Πρότυπα: Αποκτήστε πρόσβαση σε χιλιάδες προσαρμόσιμα πρότυπα για διάφορους σκοπούς.</a:t>
            </a:r>
          </a:p>
          <a:p>
            <a:pPr algn="l" marL="0" indent="0" lvl="0">
              <a:lnSpc>
                <a:spcPts val="3045"/>
              </a:lnSpc>
            </a:pPr>
            <a:r>
              <a:rPr lang="en-US" b="true" sz="1903">
                <a:solidFill>
                  <a:srgbClr val="3B3838"/>
                </a:solidFill>
                <a:latin typeface="Open Sans 1 Bold"/>
                <a:ea typeface="Open Sans 1 Bold"/>
                <a:cs typeface="Open Sans 1 Bold"/>
                <a:sym typeface="Open Sans 1 Bold"/>
              </a:rPr>
              <a:t>Διεπαφή με μεταφορά και απόθεση: Προσθέστε και τακτοποιήστε εύκολα στοιχεία μέσα σε σχέδια.</a:t>
            </a:r>
          </a:p>
          <a:p>
            <a:pPr algn="l" marL="0" indent="0" lvl="0">
              <a:lnSpc>
                <a:spcPts val="3045"/>
              </a:lnSpc>
            </a:pPr>
            <a:r>
              <a:rPr lang="en-US" b="true" sz="1903">
                <a:solidFill>
                  <a:srgbClr val="3B3838"/>
                </a:solidFill>
                <a:latin typeface="Open Sans 1 Bold"/>
                <a:ea typeface="Open Sans 1 Bold"/>
                <a:cs typeface="Open Sans 1 Bold"/>
                <a:sym typeface="Open Sans 1 Bold"/>
              </a:rPr>
              <a:t>Εργαλεία κειμένου: Προσθέστε και διαμορφώστε κείμενο με μια μεγάλη γκάμα γραμματοσειρών και εφέ.</a:t>
            </a:r>
          </a:p>
          <a:p>
            <a:pPr algn="l" marL="410885" indent="-205442" lvl="1">
              <a:lnSpc>
                <a:spcPts val="3045"/>
              </a:lnSpc>
              <a:buFont typeface="Arial"/>
              <a:buChar char="•"/>
            </a:pPr>
            <a:r>
              <a:rPr lang="en-US" b="true" sz="1903">
                <a:solidFill>
                  <a:srgbClr val="3B3838"/>
                </a:solidFill>
                <a:latin typeface="Open Sans 1 Bold"/>
                <a:ea typeface="Open Sans 1 Bold"/>
                <a:cs typeface="Open Sans 1 Bold"/>
                <a:sym typeface="Open Sans 1 Bold"/>
              </a:rPr>
              <a:t>Γραφικά και Εικονίδια: Ενσωματώστε εικόνες, εικονίδια και άλλα γραφικά στοιχεία.</a:t>
            </a:r>
          </a:p>
          <a:p>
            <a:pPr algn="l" marL="0" indent="0" lvl="0">
              <a:lnSpc>
                <a:spcPts val="3045"/>
              </a:lnSpc>
            </a:pPr>
            <a:r>
              <a:rPr lang="en-US" b="true" sz="1903">
                <a:solidFill>
                  <a:srgbClr val="3B3838"/>
                </a:solidFill>
                <a:latin typeface="Open Sans 1 Bold"/>
                <a:ea typeface="Open Sans 1 Bold"/>
                <a:cs typeface="Open Sans 1 Bold"/>
                <a:sym typeface="Open Sans 1 Bold"/>
              </a:rPr>
              <a:t>Συνεργασία: Εργαστείτε σε σχέδια με άλλους σε πραγματικό χρόνο.</a:t>
            </a:r>
          </a:p>
        </p:txBody>
      </p:sp>
      <p:sp>
        <p:nvSpPr>
          <p:cNvPr name="TextBox 6" id="6"/>
          <p:cNvSpPr txBox="true"/>
          <p:nvPr/>
        </p:nvSpPr>
        <p:spPr>
          <a:xfrm rot="0">
            <a:off x="4794573" y="8516710"/>
            <a:ext cx="7647953" cy="971648"/>
          </a:xfrm>
          <a:prstGeom prst="rect">
            <a:avLst/>
          </a:prstGeom>
        </p:spPr>
        <p:txBody>
          <a:bodyPr anchor="t" rtlCol="false" tIns="0" lIns="0" bIns="0" rIns="0">
            <a:spAutoFit/>
          </a:bodyPr>
          <a:lstStyle/>
          <a:p>
            <a:pPr algn="l" marL="0" indent="0" lvl="0">
              <a:lnSpc>
                <a:spcPts val="2696"/>
              </a:lnSpc>
            </a:pPr>
            <a:r>
              <a:rPr lang="en-US" sz="1685">
                <a:solidFill>
                  <a:srgbClr val="3B3838"/>
                </a:solidFill>
                <a:latin typeface="Open Sans 1"/>
                <a:ea typeface="Open Sans 1"/>
                <a:cs typeface="Open Sans 1"/>
                <a:sym typeface="Open Sans 1"/>
              </a:rPr>
              <a:t>Τα εύχρηστα εργαλεία σχεδίασης και η εκτεταμένη βιβλιοθήκη προτύπων της Canva βοηθούν τους χρήστες να δημιουργούν γραφικά επαγγελματικής εμφάνισης χωρίς να χρειάζονται προηγμένες δεξιότητες σχεδίασης.</a:t>
            </a:r>
          </a:p>
        </p:txBody>
      </p:sp>
      <p:sp>
        <p:nvSpPr>
          <p:cNvPr name="TextBox 7" id="7"/>
          <p:cNvSpPr txBox="true"/>
          <p:nvPr/>
        </p:nvSpPr>
        <p:spPr>
          <a:xfrm rot="0">
            <a:off x="709042" y="1332072"/>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CANVA</a:t>
            </a:r>
          </a:p>
        </p:txBody>
      </p:sp>
      <p:grpSp>
        <p:nvGrpSpPr>
          <p:cNvPr name="Group 8" id="8"/>
          <p:cNvGrpSpPr/>
          <p:nvPr/>
        </p:nvGrpSpPr>
        <p:grpSpPr>
          <a:xfrm rot="0">
            <a:off x="6609454" y="1174012"/>
            <a:ext cx="4283064" cy="475623"/>
            <a:chOff x="0" y="0"/>
            <a:chExt cx="5710752" cy="634164"/>
          </a:xfrm>
        </p:grpSpPr>
        <p:grpSp>
          <p:nvGrpSpPr>
            <p:cNvPr name="Group 9" id="9"/>
            <p:cNvGrpSpPr/>
            <p:nvPr/>
          </p:nvGrpSpPr>
          <p:grpSpPr>
            <a:xfrm rot="0">
              <a:off x="0" y="0"/>
              <a:ext cx="5710752" cy="634164"/>
              <a:chOff x="0" y="0"/>
              <a:chExt cx="4785450" cy="660400"/>
            </a:xfrm>
          </p:grpSpPr>
          <p:sp>
            <p:nvSpPr>
              <p:cNvPr name="Freeform 10" id="10"/>
              <p:cNvSpPr/>
              <p:nvPr/>
            </p:nvSpPr>
            <p:spPr>
              <a:xfrm flipH="false" flipV="false" rot="0">
                <a:off x="0" y="0"/>
                <a:ext cx="4785451" cy="660400"/>
              </a:xfrm>
              <a:custGeom>
                <a:avLst/>
                <a:gdLst/>
                <a:ahLst/>
                <a:cxnLst/>
                <a:rect r="r" b="b" t="t" l="l"/>
                <a:pathLst>
                  <a:path h="660400" w="4785451">
                    <a:moveTo>
                      <a:pt x="4660990" y="660400"/>
                    </a:moveTo>
                    <a:lnTo>
                      <a:pt x="124460" y="660400"/>
                    </a:lnTo>
                    <a:cubicBezTo>
                      <a:pt x="55880" y="660400"/>
                      <a:pt x="0" y="604520"/>
                      <a:pt x="0" y="535940"/>
                    </a:cubicBezTo>
                    <a:lnTo>
                      <a:pt x="0" y="124460"/>
                    </a:lnTo>
                    <a:cubicBezTo>
                      <a:pt x="0" y="55880"/>
                      <a:pt x="55880" y="0"/>
                      <a:pt x="124460" y="0"/>
                    </a:cubicBezTo>
                    <a:lnTo>
                      <a:pt x="4660990" y="0"/>
                    </a:lnTo>
                    <a:cubicBezTo>
                      <a:pt x="4729570" y="0"/>
                      <a:pt x="4785451" y="55880"/>
                      <a:pt x="4785451" y="124460"/>
                    </a:cubicBezTo>
                    <a:lnTo>
                      <a:pt x="4785451" y="535940"/>
                    </a:lnTo>
                    <a:cubicBezTo>
                      <a:pt x="4785451" y="604520"/>
                      <a:pt x="4729570" y="660400"/>
                      <a:pt x="4660990" y="660400"/>
                    </a:cubicBezTo>
                    <a:close/>
                  </a:path>
                </a:pathLst>
              </a:custGeom>
              <a:solidFill>
                <a:srgbClr val="F0C600"/>
              </a:solidFill>
            </p:spPr>
          </p:sp>
        </p:grpSp>
        <p:sp>
          <p:nvSpPr>
            <p:cNvPr name="TextBox 11" id="11"/>
            <p:cNvSpPr txBox="true"/>
            <p:nvPr/>
          </p:nvSpPr>
          <p:spPr>
            <a:xfrm rot="0">
              <a:off x="0" y="139426"/>
              <a:ext cx="5710752"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12" id="12"/>
          <p:cNvGrpSpPr/>
          <p:nvPr/>
        </p:nvGrpSpPr>
        <p:grpSpPr>
          <a:xfrm rot="0">
            <a:off x="5793849" y="7097704"/>
            <a:ext cx="5516004" cy="991744"/>
            <a:chOff x="0" y="0"/>
            <a:chExt cx="7354672" cy="1322325"/>
          </a:xfrm>
        </p:grpSpPr>
        <p:grpSp>
          <p:nvGrpSpPr>
            <p:cNvPr name="Group 13" id="13"/>
            <p:cNvGrpSpPr/>
            <p:nvPr/>
          </p:nvGrpSpPr>
          <p:grpSpPr>
            <a:xfrm rot="0">
              <a:off x="0" y="0"/>
              <a:ext cx="7354672" cy="1322325"/>
              <a:chOff x="0" y="0"/>
              <a:chExt cx="6163009" cy="1108071"/>
            </a:xfrm>
          </p:grpSpPr>
          <p:sp>
            <p:nvSpPr>
              <p:cNvPr name="Freeform 14" id="14"/>
              <p:cNvSpPr/>
              <p:nvPr/>
            </p:nvSpPr>
            <p:spPr>
              <a:xfrm flipH="false" flipV="false" rot="0">
                <a:off x="0" y="0"/>
                <a:ext cx="6163009" cy="1108071"/>
              </a:xfrm>
              <a:custGeom>
                <a:avLst/>
                <a:gdLst/>
                <a:ahLst/>
                <a:cxnLst/>
                <a:rect r="r" b="b" t="t" l="l"/>
                <a:pathLst>
                  <a:path h="1108071" w="6163009">
                    <a:moveTo>
                      <a:pt x="6038549" y="1108071"/>
                    </a:moveTo>
                    <a:lnTo>
                      <a:pt x="124460" y="1108071"/>
                    </a:lnTo>
                    <a:cubicBezTo>
                      <a:pt x="55880" y="1108071"/>
                      <a:pt x="0" y="1052191"/>
                      <a:pt x="0" y="983611"/>
                    </a:cubicBezTo>
                    <a:lnTo>
                      <a:pt x="0" y="124460"/>
                    </a:lnTo>
                    <a:cubicBezTo>
                      <a:pt x="0" y="55880"/>
                      <a:pt x="55880" y="0"/>
                      <a:pt x="124460" y="0"/>
                    </a:cubicBezTo>
                    <a:lnTo>
                      <a:pt x="6038549" y="0"/>
                    </a:lnTo>
                    <a:cubicBezTo>
                      <a:pt x="6107129" y="0"/>
                      <a:pt x="6163009" y="55880"/>
                      <a:pt x="6163009" y="124460"/>
                    </a:cubicBezTo>
                    <a:lnTo>
                      <a:pt x="6163009" y="983611"/>
                    </a:lnTo>
                    <a:cubicBezTo>
                      <a:pt x="6163009" y="1052191"/>
                      <a:pt x="6107129" y="1108071"/>
                      <a:pt x="6038549" y="1108071"/>
                    </a:cubicBezTo>
                    <a:close/>
                  </a:path>
                </a:pathLst>
              </a:custGeom>
              <a:solidFill>
                <a:srgbClr val="287D7D"/>
              </a:solidFill>
            </p:spPr>
          </p:sp>
        </p:grpSp>
        <p:sp>
          <p:nvSpPr>
            <p:cNvPr name="TextBox 15" id="15"/>
            <p:cNvSpPr txBox="true"/>
            <p:nvPr/>
          </p:nvSpPr>
          <p:spPr>
            <a:xfrm rot="0">
              <a:off x="0" y="158476"/>
              <a:ext cx="7354672" cy="1033947"/>
            </a:xfrm>
            <a:prstGeom prst="rect">
              <a:avLst/>
            </a:prstGeom>
          </p:spPr>
          <p:txBody>
            <a:bodyPr anchor="t" rtlCol="false" tIns="0" lIns="0" bIns="0" rIns="0">
              <a:spAutoFit/>
            </a:bodyPr>
            <a:lstStyle/>
            <a:p>
              <a:pPr algn="ctr" marL="0" indent="0" lvl="1">
                <a:lnSpc>
                  <a:spcPts val="3022"/>
                </a:lnSpc>
              </a:pPr>
              <a:r>
                <a:rPr lang="en-US" b="true" sz="2747">
                  <a:solidFill>
                    <a:srgbClr val="FFFFFF"/>
                  </a:solidFill>
                  <a:latin typeface="Canva Sans Bold"/>
                  <a:ea typeface="Canva Sans Bold"/>
                  <a:cs typeface="Canva Sans Bold"/>
                  <a:sym typeface="Canva Sans Bold"/>
                </a:rPr>
                <a:t>ΓΙΑΤΙ ΕΙΝΑΙ ΙΔΑΝΙΚΟ ΓΙΑ ΑΡΧΑΡΙΟΥΣ:</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6918972" cy="5860901"/>
            <a:chOff x="0" y="0"/>
            <a:chExt cx="1822281" cy="1543612"/>
          </a:xfrm>
        </p:grpSpPr>
        <p:sp>
          <p:nvSpPr>
            <p:cNvPr name="Freeform 4" id="4"/>
            <p:cNvSpPr/>
            <p:nvPr/>
          </p:nvSpPr>
          <p:spPr>
            <a:xfrm flipH="false" flipV="false" rot="0">
              <a:off x="0" y="0"/>
              <a:ext cx="1822281" cy="1543612"/>
            </a:xfrm>
            <a:custGeom>
              <a:avLst/>
              <a:gdLst/>
              <a:ahLst/>
              <a:cxnLst/>
              <a:rect r="r" b="b" t="t" l="l"/>
              <a:pathLst>
                <a:path h="1543612" w="1822281">
                  <a:moveTo>
                    <a:pt x="104061" y="0"/>
                  </a:moveTo>
                  <a:lnTo>
                    <a:pt x="1718219" y="0"/>
                  </a:lnTo>
                  <a:cubicBezTo>
                    <a:pt x="1745818" y="0"/>
                    <a:pt x="1772287" y="10964"/>
                    <a:pt x="1791802" y="30479"/>
                  </a:cubicBezTo>
                  <a:cubicBezTo>
                    <a:pt x="1811317" y="49994"/>
                    <a:pt x="1822281" y="76463"/>
                    <a:pt x="1822281" y="104061"/>
                  </a:cubicBezTo>
                  <a:lnTo>
                    <a:pt x="1822281" y="1439550"/>
                  </a:lnTo>
                  <a:cubicBezTo>
                    <a:pt x="1822281" y="1467149"/>
                    <a:pt x="1811317" y="1493618"/>
                    <a:pt x="1791802" y="1513133"/>
                  </a:cubicBezTo>
                  <a:cubicBezTo>
                    <a:pt x="1772287" y="1532648"/>
                    <a:pt x="1745818" y="1543612"/>
                    <a:pt x="1718219" y="1543612"/>
                  </a:cubicBezTo>
                  <a:lnTo>
                    <a:pt x="104061" y="1543612"/>
                  </a:lnTo>
                  <a:cubicBezTo>
                    <a:pt x="76463" y="1543612"/>
                    <a:pt x="49994" y="1532648"/>
                    <a:pt x="30479" y="1513133"/>
                  </a:cubicBezTo>
                  <a:cubicBezTo>
                    <a:pt x="10964" y="1493618"/>
                    <a:pt x="0" y="1467149"/>
                    <a:pt x="0" y="1439550"/>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1543612"/>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2991892" cy="1566544"/>
          </a:xfrm>
          <a:prstGeom prst="rect">
            <a:avLst/>
          </a:prstGeom>
        </p:spPr>
        <p:txBody>
          <a:bodyPr anchor="t" rtlCol="false" tIns="0" lIns="0" bIns="0" rIns="0">
            <a:spAutoFit/>
          </a:bodyPr>
          <a:lstStyle/>
          <a:p>
            <a:pPr algn="ctr" marL="0" indent="0" lvl="0">
              <a:lnSpc>
                <a:spcPts val="12880"/>
              </a:lnSpc>
            </a:pPr>
            <a:r>
              <a:rPr lang="en-US" b="true" sz="9200">
                <a:solidFill>
                  <a:srgbClr val="FFFFFF"/>
                </a:solidFill>
                <a:latin typeface="Canva Sans Bold"/>
                <a:ea typeface="Canva Sans Bold"/>
                <a:cs typeface="Canva Sans Bold"/>
                <a:sym typeface="Canva Sans Bold"/>
              </a:rPr>
              <a:t>ΕΡΓΟ</a:t>
            </a:r>
          </a:p>
        </p:txBody>
      </p:sp>
      <p:sp>
        <p:nvSpPr>
          <p:cNvPr name="TextBox 8" id="8"/>
          <p:cNvSpPr txBox="true"/>
          <p:nvPr/>
        </p:nvSpPr>
        <p:spPr>
          <a:xfrm rot="0">
            <a:off x="1110262" y="4270927"/>
            <a:ext cx="5936942" cy="3121781"/>
          </a:xfrm>
          <a:prstGeom prst="rect">
            <a:avLst/>
          </a:prstGeom>
        </p:spPr>
        <p:txBody>
          <a:bodyPr anchor="t" rtlCol="false" tIns="0" lIns="0" bIns="0" rIns="0">
            <a:spAutoFit/>
          </a:bodyPr>
          <a:lstStyle/>
          <a:p>
            <a:pPr algn="l" marL="0" indent="0" lvl="0">
              <a:lnSpc>
                <a:spcPts val="4171"/>
              </a:lnSpc>
            </a:pPr>
            <a:r>
              <a:rPr lang="en-US" sz="3022">
                <a:solidFill>
                  <a:srgbClr val="FFFFFF"/>
                </a:solidFill>
                <a:latin typeface="Canva Sans"/>
                <a:ea typeface="Canva Sans"/>
                <a:cs typeface="Canva Sans"/>
                <a:sym typeface="Canva Sans"/>
              </a:rPr>
              <a:t>Εγκαταστήστε μία από τις εφαρμογές που παρουσιάζονται στο τηλέφωνό σας.</a:t>
            </a:r>
          </a:p>
          <a:p>
            <a:pPr algn="l" marL="0" indent="0" lvl="0">
              <a:lnSpc>
                <a:spcPts val="4171"/>
              </a:lnSpc>
            </a:pPr>
          </a:p>
          <a:p>
            <a:pPr algn="l" marL="0" indent="0" lvl="0">
              <a:lnSpc>
                <a:spcPts val="4171"/>
              </a:lnSpc>
            </a:pPr>
            <a:r>
              <a:rPr lang="en-US" sz="3022">
                <a:solidFill>
                  <a:srgbClr val="FFFFFF"/>
                </a:solidFill>
                <a:latin typeface="Canva Sans"/>
                <a:ea typeface="Canva Sans"/>
                <a:cs typeface="Canva Sans"/>
                <a:sym typeface="Canva Sans"/>
              </a:rPr>
              <a:t>Εξερευνήστε τα χαρακτηριστικά για λίγα λεπτά.</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0" t="-22555" r="0" b="-22555"/>
            </a:stretch>
          </a:blipFill>
        </p:spPr>
      </p:sp>
      <p:sp>
        <p:nvSpPr>
          <p:cNvPr name="TextBox 4" id="4"/>
          <p:cNvSpPr txBox="true"/>
          <p:nvPr/>
        </p:nvSpPr>
        <p:spPr>
          <a:xfrm rot="0">
            <a:off x="366602" y="4068068"/>
            <a:ext cx="6720580" cy="2099311"/>
          </a:xfrm>
          <a:prstGeom prst="rect">
            <a:avLst/>
          </a:prstGeom>
        </p:spPr>
        <p:txBody>
          <a:bodyPr anchor="t" rtlCol="false" tIns="0" lIns="0" bIns="0" rIns="0">
            <a:spAutoFit/>
          </a:bodyPr>
          <a:lstStyle/>
          <a:p>
            <a:pPr algn="l" marL="0" indent="0" lvl="0">
              <a:lnSpc>
                <a:spcPts val="5400"/>
              </a:lnSpc>
            </a:pPr>
            <a:r>
              <a:rPr lang="en-US" b="true" sz="5400">
                <a:solidFill>
                  <a:srgbClr val="7C0086"/>
                </a:solidFill>
                <a:latin typeface="Canva Sans Bold"/>
                <a:ea typeface="Canva Sans Bold"/>
                <a:cs typeface="Canva Sans Bold"/>
                <a:sym typeface="Canva Sans Bold"/>
              </a:rPr>
              <a:t>Επεξεργασία φωτογραφιών στο smartphone σας</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ΔΡΑΣΤΗΡΙΟΤΗΤΑ 5.1.1</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3083913" y="373335"/>
            <a:ext cx="4979395" cy="9852588"/>
            <a:chOff x="0" y="0"/>
            <a:chExt cx="2620010" cy="5184140"/>
          </a:xfrm>
        </p:grpSpPr>
        <p:sp>
          <p:nvSpPr>
            <p:cNvPr name="Freeform 4" id="4"/>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5" id="5"/>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40090" t="0" r="-140090" b="0"/>
              </a:stretch>
            </a:blipFill>
          </p:spPr>
        </p:sp>
        <p:sp>
          <p:nvSpPr>
            <p:cNvPr name="Freeform 6" id="6"/>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7" id="7"/>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8" id="8"/>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9" id="9"/>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0" id="10"/>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1" id="11"/>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2" id="12"/>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3" id="13"/>
          <p:cNvSpPr txBox="true"/>
          <p:nvPr/>
        </p:nvSpPr>
        <p:spPr>
          <a:xfrm rot="0">
            <a:off x="630110" y="1231390"/>
            <a:ext cx="4625651" cy="2110587"/>
          </a:xfrm>
          <a:prstGeom prst="rect">
            <a:avLst/>
          </a:prstGeom>
        </p:spPr>
        <p:txBody>
          <a:bodyPr anchor="t" rtlCol="false" tIns="0" lIns="0" bIns="0" rIns="0">
            <a:spAutoFit/>
          </a:bodyPr>
          <a:lstStyle/>
          <a:p>
            <a:pPr algn="l" marL="0" indent="0" lvl="0">
              <a:lnSpc>
                <a:spcPts val="5617"/>
              </a:lnSpc>
              <a:spcBef>
                <a:spcPct val="0"/>
              </a:spcBef>
            </a:pPr>
            <a:r>
              <a:rPr lang="en-US" b="true" sz="4530" strike="noStrike" u="none">
                <a:solidFill>
                  <a:srgbClr val="7C0086"/>
                </a:solidFill>
                <a:latin typeface="Canva Sans Bold"/>
                <a:ea typeface="Canva Sans Bold"/>
                <a:cs typeface="Canva Sans Bold"/>
                <a:sym typeface="Canva Sans Bold"/>
              </a:rPr>
              <a:t>ΒΑΣΙΚΕΣ ΕΠΕΞΕΡΓΑΣΙΕΣ ΦΩΤΟΓΡΑΦΙΩΝ</a:t>
            </a:r>
          </a:p>
        </p:txBody>
      </p:sp>
      <p:grpSp>
        <p:nvGrpSpPr>
          <p:cNvPr name="Group 14" id="14"/>
          <p:cNvGrpSpPr/>
          <p:nvPr/>
        </p:nvGrpSpPr>
        <p:grpSpPr>
          <a:xfrm rot="0">
            <a:off x="5374262" y="1250440"/>
            <a:ext cx="5992831" cy="2586736"/>
            <a:chOff x="0" y="0"/>
            <a:chExt cx="7990441" cy="3448982"/>
          </a:xfrm>
        </p:grpSpPr>
        <p:sp>
          <p:nvSpPr>
            <p:cNvPr name="TextBox 15" id="15"/>
            <p:cNvSpPr txBox="true"/>
            <p:nvPr/>
          </p:nvSpPr>
          <p:spPr>
            <a:xfrm rot="0">
              <a:off x="0" y="-57150"/>
              <a:ext cx="7398785" cy="622724"/>
            </a:xfrm>
            <a:prstGeom prst="rect">
              <a:avLst/>
            </a:prstGeom>
          </p:spPr>
          <p:txBody>
            <a:bodyPr anchor="t" rtlCol="false" tIns="0" lIns="0" bIns="0" rIns="0">
              <a:spAutoFit/>
            </a:bodyPr>
            <a:lstStyle/>
            <a:p>
              <a:pPr algn="l">
                <a:lnSpc>
                  <a:spcPts val="3919"/>
                </a:lnSpc>
                <a:spcBef>
                  <a:spcPct val="0"/>
                </a:spcBef>
              </a:pPr>
              <a:r>
                <a:rPr lang="en-US" b="true" sz="2799" strike="noStrike" u="none">
                  <a:solidFill>
                    <a:srgbClr val="000000"/>
                  </a:solidFill>
                  <a:latin typeface="Canva Sans Bold"/>
                  <a:ea typeface="Canva Sans Bold"/>
                  <a:cs typeface="Canva Sans Bold"/>
                  <a:sym typeface="Canva Sans Bold"/>
                </a:rPr>
                <a:t>1. Φως και Έκθεση</a:t>
              </a:r>
            </a:p>
          </p:txBody>
        </p:sp>
        <p:sp>
          <p:nvSpPr>
            <p:cNvPr name="TextBox 16" id="16"/>
            <p:cNvSpPr txBox="true"/>
            <p:nvPr/>
          </p:nvSpPr>
          <p:spPr>
            <a:xfrm rot="0">
              <a:off x="591656" y="966767"/>
              <a:ext cx="7398785" cy="2482215"/>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Προσαρμόστε τη Φωτεινότητα για να φωτίσετε/σκουρύνετε τη φωτογραφία</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Τροποποιήστε τα Highlights και τις Shadows για ισορροπημένο φωτισμό</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Χρησιμοποιήστε την Αντίθεση για να αναδείξετε τις λεπτομέρειες </a:t>
              </a:r>
            </a:p>
          </p:txBody>
        </p:sp>
      </p:grpSp>
      <p:grpSp>
        <p:nvGrpSpPr>
          <p:cNvPr name="Group 17" id="17"/>
          <p:cNvGrpSpPr/>
          <p:nvPr/>
        </p:nvGrpSpPr>
        <p:grpSpPr>
          <a:xfrm rot="0">
            <a:off x="5374262" y="4411140"/>
            <a:ext cx="6789804" cy="3312130"/>
            <a:chOff x="0" y="0"/>
            <a:chExt cx="9053072" cy="4416173"/>
          </a:xfrm>
        </p:grpSpPr>
        <p:sp>
          <p:nvSpPr>
            <p:cNvPr name="TextBox 18" id="18"/>
            <p:cNvSpPr txBox="true"/>
            <p:nvPr/>
          </p:nvSpPr>
          <p:spPr>
            <a:xfrm rot="0">
              <a:off x="0" y="-57150"/>
              <a:ext cx="8407557" cy="622724"/>
            </a:xfrm>
            <a:prstGeom prst="rect">
              <a:avLst/>
            </a:prstGeom>
          </p:spPr>
          <p:txBody>
            <a:bodyPr anchor="t" rtlCol="false" tIns="0" lIns="0" bIns="0" rIns="0">
              <a:spAutoFit/>
            </a:bodyPr>
            <a:lstStyle/>
            <a:p>
              <a:pPr algn="just" marL="0" indent="0" lvl="0">
                <a:lnSpc>
                  <a:spcPts val="3919"/>
                </a:lnSpc>
                <a:spcBef>
                  <a:spcPct val="0"/>
                </a:spcBef>
              </a:pPr>
              <a:r>
                <a:rPr lang="en-US" b="true" sz="2799" strike="noStrike" u="none">
                  <a:solidFill>
                    <a:srgbClr val="000000"/>
                  </a:solidFill>
                  <a:latin typeface="Canva Sans Bold"/>
                  <a:ea typeface="Canva Sans Bold"/>
                  <a:cs typeface="Canva Sans Bold"/>
                  <a:sym typeface="Canva Sans Bold"/>
                </a:rPr>
                <a:t>2. Χρώμα &amp; Τόνος</a:t>
              </a:r>
            </a:p>
          </p:txBody>
        </p:sp>
        <p:sp>
          <p:nvSpPr>
            <p:cNvPr name="TextBox 19" id="19"/>
            <p:cNvSpPr txBox="true"/>
            <p:nvPr/>
          </p:nvSpPr>
          <p:spPr>
            <a:xfrm rot="0">
              <a:off x="645514" y="1095758"/>
              <a:ext cx="8407557" cy="3320415"/>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Προσαρμόστε την ισορροπία λευκού για να κάνετε βασικές διορθώσεις χρώματος στις ρυθμίσεις TEMP (ΘΕΡΜΟΚΡΑΣΙΑ) και TINT (ΑΠΟΧΡΩΣΗ), καθώς και SATURATION (ΚΟΡΕΣΜΟΣ)</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Στη συνέχεια, μπορείτε να μεταβείτε στο Colour MIX (στο Lightroom) και να προσαρμόσετε συγκεκριμένα χρώματα</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Εφαρμογή φίλτρων για γρήγορη αλλαγή στυλ</a:t>
              </a:r>
            </a:p>
          </p:txBody>
        </p:sp>
      </p:grpSp>
      <p:grpSp>
        <p:nvGrpSpPr>
          <p:cNvPr name="Group 20" id="20"/>
          <p:cNvGrpSpPr/>
          <p:nvPr/>
        </p:nvGrpSpPr>
        <p:grpSpPr>
          <a:xfrm rot="0">
            <a:off x="5374262" y="8129621"/>
            <a:ext cx="6766777" cy="1643761"/>
            <a:chOff x="0" y="0"/>
            <a:chExt cx="9022369" cy="2191682"/>
          </a:xfrm>
        </p:grpSpPr>
        <p:sp>
          <p:nvSpPr>
            <p:cNvPr name="TextBox 21" id="21"/>
            <p:cNvSpPr txBox="true"/>
            <p:nvPr/>
          </p:nvSpPr>
          <p:spPr>
            <a:xfrm rot="0">
              <a:off x="0" y="-57150"/>
              <a:ext cx="8354303" cy="622724"/>
            </a:xfrm>
            <a:prstGeom prst="rect">
              <a:avLst/>
            </a:prstGeom>
          </p:spPr>
          <p:txBody>
            <a:bodyPr anchor="t" rtlCol="false" tIns="0" lIns="0" bIns="0" rIns="0">
              <a:spAutoFit/>
            </a:bodyPr>
            <a:lstStyle/>
            <a:p>
              <a:pPr algn="just" marL="0" indent="0" lvl="0">
                <a:lnSpc>
                  <a:spcPts val="3919"/>
                </a:lnSpc>
                <a:spcBef>
                  <a:spcPct val="0"/>
                </a:spcBef>
              </a:pPr>
              <a:r>
                <a:rPr lang="en-US" b="true" sz="2799" strike="noStrike" u="none">
                  <a:solidFill>
                    <a:srgbClr val="000000"/>
                  </a:solidFill>
                  <a:latin typeface="Canva Sans Bold"/>
                  <a:ea typeface="Canva Sans Bold"/>
                  <a:cs typeface="Canva Sans Bold"/>
                  <a:sym typeface="Canva Sans Bold"/>
                </a:rPr>
                <a:t>3. Ευκρίνεια &amp; Λεπτομέρειες </a:t>
              </a:r>
            </a:p>
          </p:txBody>
        </p:sp>
        <p:sp>
          <p:nvSpPr>
            <p:cNvPr name="TextBox 22" id="22"/>
            <p:cNvSpPr txBox="true"/>
            <p:nvPr/>
          </p:nvSpPr>
          <p:spPr>
            <a:xfrm rot="0">
              <a:off x="668066" y="966767"/>
              <a:ext cx="8354303" cy="1224915"/>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Χρησιμοποιήστε την επιλογή "Sharpening &amp; Clarity" για να βελτιώσετε τις υφές</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Περικοπή &amp; Ισιώσιμο για καλύτερη σύνθεση</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87002" y="1000125"/>
            <a:ext cx="5480392" cy="876427"/>
          </a:xfrm>
          <a:prstGeom prst="rect">
            <a:avLst/>
          </a:prstGeom>
        </p:spPr>
        <p:txBody>
          <a:bodyPr anchor="t" rtlCol="false" tIns="0" lIns="0" bIns="0" rIns="0">
            <a:spAutoFit/>
          </a:bodyPr>
          <a:lstStyle/>
          <a:p>
            <a:pPr algn="l" marL="0" indent="0" lvl="0">
              <a:lnSpc>
                <a:spcPts val="6944"/>
              </a:lnSpc>
              <a:spcBef>
                <a:spcPct val="0"/>
              </a:spcBef>
            </a:pPr>
            <a:r>
              <a:rPr lang="en-US" b="true" sz="5600" strike="noStrike" u="none">
                <a:solidFill>
                  <a:srgbClr val="7C0086"/>
                </a:solidFill>
                <a:latin typeface="Canva Sans Bold"/>
                <a:ea typeface="Canva Sans Bold"/>
                <a:cs typeface="Canva Sans Bold"/>
                <a:sym typeface="Canva Sans Bold"/>
              </a:rPr>
              <a:t>ΠΡΙΝ/ΜΕΤΑ</a:t>
            </a:r>
          </a:p>
        </p:txBody>
      </p:sp>
      <p:sp>
        <p:nvSpPr>
          <p:cNvPr name="Freeform 3" id="3"/>
          <p:cNvSpPr/>
          <p:nvPr/>
        </p:nvSpPr>
        <p:spPr>
          <a:xfrm flipH="false" flipV="false" rot="0">
            <a:off x="11324208" y="240856"/>
            <a:ext cx="4412380" cy="9805289"/>
          </a:xfrm>
          <a:custGeom>
            <a:avLst/>
            <a:gdLst/>
            <a:ahLst/>
            <a:cxnLst/>
            <a:rect r="r" b="b" t="t" l="l"/>
            <a:pathLst>
              <a:path h="9805289" w="4412380">
                <a:moveTo>
                  <a:pt x="0" y="0"/>
                </a:moveTo>
                <a:lnTo>
                  <a:pt x="4412380" y="0"/>
                </a:lnTo>
                <a:lnTo>
                  <a:pt x="4412380" y="9805288"/>
                </a:lnTo>
                <a:lnTo>
                  <a:pt x="0" y="9805288"/>
                </a:lnTo>
                <a:lnTo>
                  <a:pt x="0" y="0"/>
                </a:lnTo>
                <a:close/>
              </a:path>
            </a:pathLst>
          </a:custGeom>
          <a:blipFill>
            <a:blip r:embed="rId2"/>
            <a:stretch>
              <a:fillRect l="0" t="0" r="0" b="0"/>
            </a:stretch>
          </a:blipFill>
        </p:spPr>
      </p:sp>
      <p:sp>
        <p:nvSpPr>
          <p:cNvPr name="Freeform 4" id="4"/>
          <p:cNvSpPr/>
          <p:nvPr/>
        </p:nvSpPr>
        <p:spPr>
          <a:xfrm flipH="false" flipV="false" rot="0">
            <a:off x="6493831" y="240856"/>
            <a:ext cx="4412380" cy="9805289"/>
          </a:xfrm>
          <a:custGeom>
            <a:avLst/>
            <a:gdLst/>
            <a:ahLst/>
            <a:cxnLst/>
            <a:rect r="r" b="b" t="t" l="l"/>
            <a:pathLst>
              <a:path h="9805289" w="4412380">
                <a:moveTo>
                  <a:pt x="0" y="0"/>
                </a:moveTo>
                <a:lnTo>
                  <a:pt x="4412380" y="0"/>
                </a:lnTo>
                <a:lnTo>
                  <a:pt x="4412380" y="9805288"/>
                </a:lnTo>
                <a:lnTo>
                  <a:pt x="0" y="9805288"/>
                </a:lnTo>
                <a:lnTo>
                  <a:pt x="0" y="0"/>
                </a:lnTo>
                <a:close/>
              </a:path>
            </a:pathLst>
          </a:custGeom>
          <a:blipFill>
            <a:blip r:embed="rId3"/>
            <a:stretch>
              <a:fillRect l="0" t="0" r="0" b="0"/>
            </a:stretch>
          </a:blipFill>
        </p:spPr>
      </p:sp>
      <p:sp>
        <p:nvSpPr>
          <p:cNvPr name="Freeform 5" id="5"/>
          <p:cNvSpPr/>
          <p:nvPr/>
        </p:nvSpPr>
        <p:spPr>
          <a:xfrm flipH="false" flipV="false" rot="0">
            <a:off x="16643478" y="87601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
        <p:nvSpPr>
          <p:cNvPr name="TextBox 6" id="6"/>
          <p:cNvSpPr txBox="true"/>
          <p:nvPr/>
        </p:nvSpPr>
        <p:spPr>
          <a:xfrm rot="0">
            <a:off x="287002" y="2155131"/>
            <a:ext cx="5480392" cy="983869"/>
          </a:xfrm>
          <a:prstGeom prst="rect">
            <a:avLst/>
          </a:prstGeom>
        </p:spPr>
        <p:txBody>
          <a:bodyPr anchor="t" rtlCol="false" tIns="0" lIns="0" bIns="0" rIns="0">
            <a:spAutoFit/>
          </a:bodyPr>
          <a:lstStyle/>
          <a:p>
            <a:pPr algn="l" marL="0" indent="0" lvl="0">
              <a:lnSpc>
                <a:spcPts val="3968"/>
              </a:lnSpc>
              <a:spcBef>
                <a:spcPct val="0"/>
              </a:spcBef>
            </a:pPr>
            <a:r>
              <a:rPr lang="en-US" sz="3200">
                <a:solidFill>
                  <a:srgbClr val="7C0086"/>
                </a:solidFill>
                <a:latin typeface="Canva Sans"/>
                <a:ea typeface="Canva Sans"/>
                <a:cs typeface="Canva Sans"/>
                <a:sym typeface="Canva Sans"/>
              </a:rPr>
              <a:t>Επεξεργασμένο με Lightroom για κινητά</a:t>
            </a:r>
          </a:p>
        </p:txBody>
      </p:sp>
      <p:sp>
        <p:nvSpPr>
          <p:cNvPr name="TextBox 7" id="7"/>
          <p:cNvSpPr txBox="true"/>
          <p:nvPr/>
        </p:nvSpPr>
        <p:spPr>
          <a:xfrm rot="0">
            <a:off x="287002" y="540131"/>
            <a:ext cx="5480392" cy="488569"/>
          </a:xfrm>
          <a:prstGeom prst="rect">
            <a:avLst/>
          </a:prstGeom>
        </p:spPr>
        <p:txBody>
          <a:bodyPr anchor="t" rtlCol="false" tIns="0" lIns="0" bIns="0" rIns="0">
            <a:spAutoFit/>
          </a:bodyPr>
          <a:lstStyle/>
          <a:p>
            <a:pPr algn="l" marL="0" indent="0" lvl="0">
              <a:lnSpc>
                <a:spcPts val="3968"/>
              </a:lnSpc>
              <a:spcBef>
                <a:spcPct val="0"/>
              </a:spcBef>
            </a:pPr>
            <a:r>
              <a:rPr lang="en-US" sz="3200">
                <a:solidFill>
                  <a:srgbClr val="7C0086"/>
                </a:solidFill>
                <a:latin typeface="Canva Sans"/>
                <a:ea typeface="Canva Sans"/>
                <a:cs typeface="Canva Sans"/>
                <a:sym typeface="Canva Sans"/>
              </a:rPr>
              <a:t>Παράδειγμα:</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7660671" cy="6710242"/>
            <a:chOff x="0" y="0"/>
            <a:chExt cx="2017625" cy="1767307"/>
          </a:xfrm>
        </p:grpSpPr>
        <p:sp>
          <p:nvSpPr>
            <p:cNvPr name="Freeform 4" id="4"/>
            <p:cNvSpPr/>
            <p:nvPr/>
          </p:nvSpPr>
          <p:spPr>
            <a:xfrm flipH="false" flipV="false" rot="0">
              <a:off x="0" y="0"/>
              <a:ext cx="2017625" cy="1767307"/>
            </a:xfrm>
            <a:custGeom>
              <a:avLst/>
              <a:gdLst/>
              <a:ahLst/>
              <a:cxnLst/>
              <a:rect r="r" b="b" t="t" l="l"/>
              <a:pathLst>
                <a:path h="1767307" w="2017625">
                  <a:moveTo>
                    <a:pt x="93986" y="0"/>
                  </a:moveTo>
                  <a:lnTo>
                    <a:pt x="1923639" y="0"/>
                  </a:lnTo>
                  <a:cubicBezTo>
                    <a:pt x="1948566" y="0"/>
                    <a:pt x="1972471" y="9902"/>
                    <a:pt x="1990097" y="27528"/>
                  </a:cubicBezTo>
                  <a:cubicBezTo>
                    <a:pt x="2007723" y="45154"/>
                    <a:pt x="2017625" y="69060"/>
                    <a:pt x="2017625" y="93986"/>
                  </a:cubicBezTo>
                  <a:lnTo>
                    <a:pt x="2017625" y="1673320"/>
                  </a:lnTo>
                  <a:cubicBezTo>
                    <a:pt x="2017625" y="1698247"/>
                    <a:pt x="2007723" y="1722153"/>
                    <a:pt x="1990097" y="1739779"/>
                  </a:cubicBezTo>
                  <a:cubicBezTo>
                    <a:pt x="1972471" y="1757405"/>
                    <a:pt x="1948566" y="1767307"/>
                    <a:pt x="1923639" y="1767307"/>
                  </a:cubicBezTo>
                  <a:lnTo>
                    <a:pt x="93986" y="1767307"/>
                  </a:lnTo>
                  <a:cubicBezTo>
                    <a:pt x="69060" y="1767307"/>
                    <a:pt x="45154" y="1757405"/>
                    <a:pt x="27528" y="1739779"/>
                  </a:cubicBezTo>
                  <a:cubicBezTo>
                    <a:pt x="9902" y="1722153"/>
                    <a:pt x="0" y="1698247"/>
                    <a:pt x="0" y="1673320"/>
                  </a:cubicBezTo>
                  <a:lnTo>
                    <a:pt x="0" y="93986"/>
                  </a:lnTo>
                  <a:cubicBezTo>
                    <a:pt x="0" y="69060"/>
                    <a:pt x="9902" y="45154"/>
                    <a:pt x="27528" y="27528"/>
                  </a:cubicBezTo>
                  <a:cubicBezTo>
                    <a:pt x="45154" y="9902"/>
                    <a:pt x="69060" y="0"/>
                    <a:pt x="93986" y="0"/>
                  </a:cubicBezTo>
                  <a:close/>
                </a:path>
              </a:pathLst>
            </a:custGeom>
            <a:solidFill>
              <a:srgbClr val="7C0086">
                <a:alpha val="81961"/>
              </a:srgbClr>
            </a:solidFill>
          </p:spPr>
        </p:sp>
        <p:sp>
          <p:nvSpPr>
            <p:cNvPr name="TextBox 5" id="5"/>
            <p:cNvSpPr txBox="true"/>
            <p:nvPr/>
          </p:nvSpPr>
          <p:spPr>
            <a:xfrm>
              <a:off x="0" y="0"/>
              <a:ext cx="2017625" cy="1767307"/>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2991892" cy="1566544"/>
          </a:xfrm>
          <a:prstGeom prst="rect">
            <a:avLst/>
          </a:prstGeom>
        </p:spPr>
        <p:txBody>
          <a:bodyPr anchor="t" rtlCol="false" tIns="0" lIns="0" bIns="0" rIns="0">
            <a:spAutoFit/>
          </a:bodyPr>
          <a:lstStyle/>
          <a:p>
            <a:pPr algn="ctr" marL="0" indent="0" lvl="0">
              <a:lnSpc>
                <a:spcPts val="12880"/>
              </a:lnSpc>
            </a:pPr>
            <a:r>
              <a:rPr lang="en-US" b="true" sz="9200">
                <a:solidFill>
                  <a:srgbClr val="FFFFFF"/>
                </a:solidFill>
                <a:latin typeface="Canva Sans Bold"/>
                <a:ea typeface="Canva Sans Bold"/>
                <a:cs typeface="Canva Sans Bold"/>
                <a:sym typeface="Canva Sans Bold"/>
              </a:rPr>
              <a:t>ΕΡΓΟ</a:t>
            </a:r>
          </a:p>
        </p:txBody>
      </p:sp>
      <p:sp>
        <p:nvSpPr>
          <p:cNvPr name="TextBox 8" id="8"/>
          <p:cNvSpPr txBox="true"/>
          <p:nvPr/>
        </p:nvSpPr>
        <p:spPr>
          <a:xfrm rot="0">
            <a:off x="1110262" y="4280452"/>
            <a:ext cx="6517402" cy="3224784"/>
          </a:xfrm>
          <a:prstGeom prst="rect">
            <a:avLst/>
          </a:prstGeom>
        </p:spPr>
        <p:txBody>
          <a:bodyPr anchor="t" rtlCol="false" tIns="0" lIns="0" bIns="0" rIns="0">
            <a:spAutoFit/>
          </a:bodyPr>
          <a:lstStyle/>
          <a:p>
            <a:pPr algn="l" marL="0" indent="0" lvl="0">
              <a:lnSpc>
                <a:spcPts val="4277"/>
              </a:lnSpc>
            </a:pPr>
            <a:r>
              <a:rPr lang="en-US" sz="3099">
                <a:solidFill>
                  <a:srgbClr val="FFFFFF"/>
                </a:solidFill>
                <a:latin typeface="Canva Sans"/>
                <a:ea typeface="Canva Sans"/>
                <a:cs typeface="Canva Sans"/>
                <a:sym typeface="Canva Sans"/>
              </a:rPr>
              <a:t>Επιλέξτε μια φωτογραφία από τη συλλογή σας και εκτελέστε:</a:t>
            </a:r>
          </a:p>
          <a:p>
            <a:pPr algn="l" marL="0" indent="0" lvl="0">
              <a:lnSpc>
                <a:spcPts val="4277"/>
              </a:lnSpc>
            </a:pPr>
            <a:r>
              <a:rPr lang="en-US" sz="3099">
                <a:solidFill>
                  <a:srgbClr val="FFFFFF"/>
                </a:solidFill>
                <a:latin typeface="Canva Sans"/>
                <a:ea typeface="Canva Sans"/>
                <a:cs typeface="Canva Sans"/>
                <a:sym typeface="Canva Sans"/>
              </a:rPr>
              <a:t>Βασική διόρθωση χρώματος</a:t>
            </a:r>
          </a:p>
          <a:p>
            <a:pPr algn="l" marL="669286" indent="-334643" lvl="1">
              <a:lnSpc>
                <a:spcPts val="4277"/>
              </a:lnSpc>
              <a:buFont typeface="Arial"/>
              <a:buChar char="•"/>
            </a:pPr>
            <a:r>
              <a:rPr lang="en-US" sz="3099">
                <a:solidFill>
                  <a:srgbClr val="FFFFFF"/>
                </a:solidFill>
                <a:latin typeface="Canva Sans"/>
                <a:ea typeface="Canva Sans"/>
                <a:cs typeface="Canva Sans"/>
                <a:sym typeface="Canva Sans"/>
              </a:rPr>
              <a:t>Βελτιώστε την εστίαση</a:t>
            </a:r>
          </a:p>
          <a:p>
            <a:pPr algn="l" marL="669286" indent="-334643" lvl="1">
              <a:lnSpc>
                <a:spcPts val="4277"/>
              </a:lnSpc>
              <a:buFont typeface="Arial"/>
              <a:buChar char="•"/>
            </a:pPr>
            <a:r>
              <a:rPr lang="en-US" sz="3099">
                <a:solidFill>
                  <a:srgbClr val="FFFFFF"/>
                </a:solidFill>
                <a:latin typeface="Canva Sans"/>
                <a:ea typeface="Canva Sans"/>
                <a:cs typeface="Canva Sans"/>
                <a:sym typeface="Canva Sans"/>
              </a:rPr>
              <a:t>Προαιρετικά: αφαίρεση φόντου</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l" marL="0" indent="0" lvl="0">
              <a:lnSpc>
                <a:spcPts val="7227"/>
              </a:lnSpc>
            </a:pPr>
            <a:r>
              <a:rPr lang="en-US" b="true" sz="5199">
                <a:solidFill>
                  <a:srgbClr val="7C0086"/>
                </a:solidFill>
                <a:latin typeface="Canva Sans Bold"/>
                <a:ea typeface="Canva Sans Bold"/>
                <a:cs typeface="Canva Sans Bold"/>
                <a:sym typeface="Canva Sans Bold"/>
              </a:rPr>
              <a:t>ΕΡΩΤΗΣΕΙΣ</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47558"/>
            <a:ext cx="8695855" cy="2998344"/>
          </a:xfrm>
          <a:prstGeom prst="rect">
            <a:avLst/>
          </a:prstGeom>
        </p:spPr>
        <p:txBody>
          <a:bodyPr anchor="t" rtlCol="false" tIns="0" lIns="0" bIns="0" rIns="0">
            <a:spAutoFit/>
          </a:bodyPr>
          <a:lstStyle/>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Πώς πήγε;</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Ήταν εύκολο ή δύσκολο;</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Τι σας φάνηκε πιο δύσκολο/εύκολο;</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Βρήκες κάτι καινούργιο;</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4547" t="0" r="-14547" b="0"/>
            </a:stretch>
          </a:blipFill>
        </p:spPr>
      </p:sp>
      <p:sp>
        <p:nvSpPr>
          <p:cNvPr name="TextBox 4" id="4"/>
          <p:cNvSpPr txBox="true"/>
          <p:nvPr/>
        </p:nvSpPr>
        <p:spPr>
          <a:xfrm rot="0">
            <a:off x="447048" y="3954830"/>
            <a:ext cx="6720580" cy="5226558"/>
          </a:xfrm>
          <a:prstGeom prst="rect">
            <a:avLst/>
          </a:prstGeom>
        </p:spPr>
        <p:txBody>
          <a:bodyPr anchor="t" rtlCol="false" tIns="0" lIns="0" bIns="0" rIns="0">
            <a:spAutoFit/>
          </a:bodyPr>
          <a:lstStyle/>
          <a:p>
            <a:pPr algn="l" marL="0" indent="0" lvl="0">
              <a:lnSpc>
                <a:spcPts val="8316"/>
              </a:lnSpc>
            </a:pPr>
            <a:r>
              <a:rPr lang="en-US" b="true" sz="6600">
                <a:solidFill>
                  <a:srgbClr val="7C0086"/>
                </a:solidFill>
                <a:latin typeface="Canva Sans Bold"/>
                <a:ea typeface="Canva Sans Bold"/>
                <a:cs typeface="Canva Sans Bold"/>
                <a:sym typeface="Canva Sans Bold"/>
              </a:rPr>
              <a:t>Εισαγωγή στις εφαρμογές επεξεργασίας βίντεο για smartphone </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ΔΡΑΣΤΗΡΙΟΤΗΤΑ 5.2</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02008" y="1000125"/>
            <a:ext cx="5480392" cy="5257927"/>
          </a:xfrm>
          <a:prstGeom prst="rect">
            <a:avLst/>
          </a:prstGeom>
        </p:spPr>
        <p:txBody>
          <a:bodyPr anchor="t" rtlCol="false" tIns="0" lIns="0" bIns="0" rIns="0">
            <a:spAutoFit/>
          </a:bodyPr>
          <a:lstStyle/>
          <a:p>
            <a:pPr algn="l" marL="0" indent="0" lvl="0">
              <a:lnSpc>
                <a:spcPts val="6944"/>
              </a:lnSpc>
              <a:spcBef>
                <a:spcPct val="0"/>
              </a:spcBef>
            </a:pPr>
            <a:r>
              <a:rPr lang="en-US" b="true" sz="5600" strike="noStrike" u="none">
                <a:solidFill>
                  <a:srgbClr val="7C0086"/>
                </a:solidFill>
                <a:latin typeface="Canva Sans Bold"/>
                <a:ea typeface="Canva Sans Bold"/>
                <a:cs typeface="Canva Sans Bold"/>
                <a:sym typeface="Canva Sans Bold"/>
              </a:rPr>
              <a:t>ΔΩΡΕΑΝ ΕΦΑΡΜΟΓΕΣ ΕΠΕΞΕΡΓΑΣΙΑΣ ΒΙΝΤΕΟ ΓΙΑ ANDROID ΚΑΙ IOS</a:t>
            </a:r>
          </a:p>
        </p:txBody>
      </p:sp>
      <p:sp>
        <p:nvSpPr>
          <p:cNvPr name="TextBox 3" id="3"/>
          <p:cNvSpPr txBox="true"/>
          <p:nvPr/>
        </p:nvSpPr>
        <p:spPr>
          <a:xfrm rot="0">
            <a:off x="6615800" y="2628981"/>
            <a:ext cx="4556559" cy="2497455"/>
          </a:xfrm>
          <a:prstGeom prst="rect">
            <a:avLst/>
          </a:prstGeom>
        </p:spPr>
        <p:txBody>
          <a:bodyPr anchor="t" rtlCol="false" tIns="0" lIns="0" bIns="0" rIns="0">
            <a:spAutoFit/>
          </a:bodyPr>
          <a:lstStyle/>
          <a:p>
            <a:pPr algn="l" marL="388620" indent="-194310" lvl="1">
              <a:lnSpc>
                <a:spcPts val="2520"/>
              </a:lnSpc>
              <a:buFont typeface="Arial"/>
              <a:buChar char="•"/>
            </a:pPr>
            <a:r>
              <a:rPr lang="en-US" sz="1800">
                <a:solidFill>
                  <a:srgbClr val="000000"/>
                </a:solidFill>
                <a:latin typeface="Canva Sans"/>
                <a:ea typeface="Canva Sans"/>
                <a:cs typeface="Canva Sans"/>
                <a:sym typeface="Canva Sans"/>
              </a:rPr>
              <a:t>Το CapCut είναι ένα δωρεάν, ολοκληρωμένο πρόγραμμα επεξεργασίας βίντεο που αναπτύχθηκε από τους δημιουργούς του TikTok (ByteDance). Έχει σχεδιαστεί για γρήγορη, εύχρηστη επεξεργασία και δημιουργία ελκυστικού περιεχομένου σύντομης μορφής.</a:t>
            </a:r>
          </a:p>
        </p:txBody>
      </p:sp>
      <p:sp>
        <p:nvSpPr>
          <p:cNvPr name="TextBox 4" id="4"/>
          <p:cNvSpPr txBox="true"/>
          <p:nvPr/>
        </p:nvSpPr>
        <p:spPr>
          <a:xfrm rot="0">
            <a:off x="12711191" y="2628981"/>
            <a:ext cx="4669426" cy="2811780"/>
          </a:xfrm>
          <a:prstGeom prst="rect">
            <a:avLst/>
          </a:prstGeom>
        </p:spPr>
        <p:txBody>
          <a:bodyPr anchor="t" rtlCol="false" tIns="0" lIns="0" bIns="0" rIns="0">
            <a:spAutoFit/>
          </a:bodyPr>
          <a:lstStyle/>
          <a:p>
            <a:pPr algn="l" marL="0" indent="0" lvl="0">
              <a:lnSpc>
                <a:spcPts val="2520"/>
              </a:lnSpc>
            </a:pPr>
            <a:r>
              <a:rPr lang="en-US" sz="1800" strike="noStrike" u="none">
                <a:solidFill>
                  <a:srgbClr val="000000"/>
                </a:solidFill>
                <a:latin typeface="Canva Sans"/>
                <a:ea typeface="Canva Sans"/>
                <a:cs typeface="Canva Sans"/>
                <a:sym typeface="Canva Sans"/>
              </a:rPr>
              <a:t>Το InShot είναι μια φιλική προς το χρήστη εφαρμογή επεξεργασίας που έχει σχεδιαστεί για γρήγορα και καλογραμμένα βίντεο, ειδικά για Instagram Reels, TikToks και Facebook Stories. Είναι ιδιαίτερα αποτελεσματική για την περικοπή, τη συγχώνευση και την προσθήκη δημιουργικών στοιχείων σε σύντομα βίντεο.</a:t>
            </a:r>
          </a:p>
        </p:txBody>
      </p:sp>
      <p:sp>
        <p:nvSpPr>
          <p:cNvPr name="TextBox 5" id="5"/>
          <p:cNvSpPr txBox="true"/>
          <p:nvPr/>
        </p:nvSpPr>
        <p:spPr>
          <a:xfrm rot="0">
            <a:off x="12711191" y="7466341"/>
            <a:ext cx="4292804" cy="1868805"/>
          </a:xfrm>
          <a:prstGeom prst="rect">
            <a:avLst/>
          </a:prstGeom>
        </p:spPr>
        <p:txBody>
          <a:bodyPr anchor="t" rtlCol="false" tIns="0" lIns="0" bIns="0" rIns="0">
            <a:spAutoFit/>
          </a:bodyPr>
          <a:lstStyle/>
          <a:p>
            <a:pPr algn="l" marL="0" indent="0" lvl="0">
              <a:lnSpc>
                <a:spcPts val="2520"/>
              </a:lnSpc>
            </a:pPr>
            <a:r>
              <a:rPr lang="en-US" sz="1800">
                <a:solidFill>
                  <a:srgbClr val="000000"/>
                </a:solidFill>
                <a:latin typeface="Canva Sans"/>
                <a:ea typeface="Canva Sans"/>
                <a:cs typeface="Canva Sans"/>
                <a:sym typeface="Canva Sans"/>
              </a:rPr>
              <a:t>Το Canva δεν είναι μόνο για γραφικά — διαθέτει επίσης ένα εξαιρετικό πρόγραμμα επεξεργασίας βίντεο. Είναι ιδανικό για τη δημιουργία οπτικά ελκυστικών βίντεο με κείμενο, πρότυπα και κινούμενα σχέδια.</a:t>
            </a:r>
          </a:p>
        </p:txBody>
      </p:sp>
      <p:sp>
        <p:nvSpPr>
          <p:cNvPr name="Freeform 6" id="6"/>
          <p:cNvSpPr/>
          <p:nvPr/>
        </p:nvSpPr>
        <p:spPr>
          <a:xfrm flipH="false" flipV="false" rot="0">
            <a:off x="412878" y="8744054"/>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7" id="7"/>
          <p:cNvGrpSpPr/>
          <p:nvPr/>
        </p:nvGrpSpPr>
        <p:grpSpPr>
          <a:xfrm rot="0">
            <a:off x="6615800" y="1589042"/>
            <a:ext cx="4263643" cy="620935"/>
            <a:chOff x="0" y="0"/>
            <a:chExt cx="5684857" cy="827914"/>
          </a:xfrm>
        </p:grpSpPr>
        <p:grpSp>
          <p:nvGrpSpPr>
            <p:cNvPr name="Group 8" id="8"/>
            <p:cNvGrpSpPr/>
            <p:nvPr/>
          </p:nvGrpSpPr>
          <p:grpSpPr>
            <a:xfrm rot="0">
              <a:off x="0" y="0"/>
              <a:ext cx="5684857" cy="827914"/>
              <a:chOff x="0" y="0"/>
              <a:chExt cx="4763751" cy="693768"/>
            </a:xfrm>
          </p:grpSpPr>
          <p:sp>
            <p:nvSpPr>
              <p:cNvPr name="Freeform 9" id="9"/>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10" id="10"/>
            <p:cNvSpPr txBox="true"/>
            <p:nvPr/>
          </p:nvSpPr>
          <p:spPr>
            <a:xfrm rot="0">
              <a:off x="0" y="158476"/>
              <a:ext cx="5684857" cy="539536"/>
            </a:xfrm>
            <a:prstGeom prst="rect">
              <a:avLst/>
            </a:prstGeom>
          </p:spPr>
          <p:txBody>
            <a:bodyPr anchor="t" rtlCol="false" tIns="0" lIns="0" bIns="0" rIns="0">
              <a:spAutoFit/>
            </a:bodyPr>
            <a:lstStyle/>
            <a:p>
              <a:pPr algn="ctr" marL="0" indent="0" lvl="1">
                <a:lnSpc>
                  <a:spcPts val="3079"/>
                </a:lnSpc>
              </a:pPr>
              <a:r>
                <a:rPr lang="en-US" b="true" sz="2799">
                  <a:solidFill>
                    <a:srgbClr val="FFFFFF"/>
                  </a:solidFill>
                  <a:latin typeface="Canva Sans Bold"/>
                  <a:ea typeface="Canva Sans Bold"/>
                  <a:cs typeface="Canva Sans Bold"/>
                  <a:sym typeface="Canva Sans Bold"/>
                </a:rPr>
                <a:t>CAPCUT</a:t>
              </a:r>
            </a:p>
          </p:txBody>
        </p:sp>
      </p:grpSp>
      <p:grpSp>
        <p:nvGrpSpPr>
          <p:cNvPr name="Group 11" id="11"/>
          <p:cNvGrpSpPr/>
          <p:nvPr/>
        </p:nvGrpSpPr>
        <p:grpSpPr>
          <a:xfrm rot="0">
            <a:off x="12510076" y="5925084"/>
            <a:ext cx="4349534" cy="931927"/>
            <a:chOff x="0" y="0"/>
            <a:chExt cx="5799379" cy="1242569"/>
          </a:xfrm>
        </p:grpSpPr>
        <p:grpSp>
          <p:nvGrpSpPr>
            <p:cNvPr name="Group 12" id="12"/>
            <p:cNvGrpSpPr/>
            <p:nvPr/>
          </p:nvGrpSpPr>
          <p:grpSpPr>
            <a:xfrm rot="0">
              <a:off x="0" y="0"/>
              <a:ext cx="5799379" cy="1242569"/>
              <a:chOff x="0" y="0"/>
              <a:chExt cx="4859717" cy="1041238"/>
            </a:xfrm>
          </p:grpSpPr>
          <p:sp>
            <p:nvSpPr>
              <p:cNvPr name="Freeform 13" id="13"/>
              <p:cNvSpPr/>
              <p:nvPr/>
            </p:nvSpPr>
            <p:spPr>
              <a:xfrm flipH="false" flipV="false" rot="0">
                <a:off x="0" y="0"/>
                <a:ext cx="4859717" cy="1041238"/>
              </a:xfrm>
              <a:custGeom>
                <a:avLst/>
                <a:gdLst/>
                <a:ahLst/>
                <a:cxnLst/>
                <a:rect r="r" b="b" t="t" l="l"/>
                <a:pathLst>
                  <a:path h="1041238" w="4859717">
                    <a:moveTo>
                      <a:pt x="4735257" y="1041238"/>
                    </a:moveTo>
                    <a:lnTo>
                      <a:pt x="124460" y="1041238"/>
                    </a:lnTo>
                    <a:cubicBezTo>
                      <a:pt x="55880" y="1041238"/>
                      <a:pt x="0" y="985358"/>
                      <a:pt x="0" y="916778"/>
                    </a:cubicBezTo>
                    <a:lnTo>
                      <a:pt x="0" y="124460"/>
                    </a:lnTo>
                    <a:cubicBezTo>
                      <a:pt x="0" y="55880"/>
                      <a:pt x="55880" y="0"/>
                      <a:pt x="124460" y="0"/>
                    </a:cubicBezTo>
                    <a:lnTo>
                      <a:pt x="4735257" y="0"/>
                    </a:lnTo>
                    <a:cubicBezTo>
                      <a:pt x="4803837" y="0"/>
                      <a:pt x="4859717" y="55880"/>
                      <a:pt x="4859717" y="124460"/>
                    </a:cubicBezTo>
                    <a:lnTo>
                      <a:pt x="4859717" y="916778"/>
                    </a:lnTo>
                    <a:cubicBezTo>
                      <a:pt x="4859717" y="985358"/>
                      <a:pt x="4803837" y="1041238"/>
                      <a:pt x="4735257" y="1041238"/>
                    </a:cubicBezTo>
                    <a:close/>
                  </a:path>
                </a:pathLst>
              </a:custGeom>
              <a:solidFill>
                <a:srgbClr val="F0C600"/>
              </a:solidFill>
            </p:spPr>
          </p:sp>
        </p:grpSp>
        <p:sp>
          <p:nvSpPr>
            <p:cNvPr name="TextBox 14" id="14"/>
            <p:cNvSpPr txBox="true"/>
            <p:nvPr/>
          </p:nvSpPr>
          <p:spPr>
            <a:xfrm rot="0">
              <a:off x="0" y="158476"/>
              <a:ext cx="5799379" cy="954191"/>
            </a:xfrm>
            <a:prstGeom prst="rect">
              <a:avLst/>
            </a:prstGeom>
          </p:spPr>
          <p:txBody>
            <a:bodyPr anchor="t" rtlCol="false" tIns="0" lIns="0" bIns="0" rIns="0">
              <a:spAutoFit/>
            </a:bodyPr>
            <a:lstStyle/>
            <a:p>
              <a:pPr algn="ctr" marL="0" indent="0" lvl="0">
                <a:lnSpc>
                  <a:spcPts val="2791"/>
                </a:lnSpc>
              </a:pPr>
              <a:r>
                <a:rPr lang="en-US" b="true" sz="2537">
                  <a:solidFill>
                    <a:srgbClr val="FFFFFF"/>
                  </a:solidFill>
                  <a:latin typeface="Canva Sans Bold"/>
                  <a:ea typeface="Canva Sans Bold"/>
                  <a:cs typeface="Canva Sans Bold"/>
                  <a:sym typeface="Canva Sans Bold"/>
                </a:rPr>
                <a:t>CANVA (ΕΠΕΞΕΡΓΑΣΤΗΣ ΒΙΝΤΕΟ)</a:t>
              </a:r>
            </a:p>
          </p:txBody>
        </p:sp>
      </p:grpSp>
      <p:grpSp>
        <p:nvGrpSpPr>
          <p:cNvPr name="Group 15" id="15"/>
          <p:cNvGrpSpPr/>
          <p:nvPr/>
        </p:nvGrpSpPr>
        <p:grpSpPr>
          <a:xfrm rot="0">
            <a:off x="12711191" y="1589042"/>
            <a:ext cx="3736132" cy="620935"/>
            <a:chOff x="0" y="0"/>
            <a:chExt cx="4981509" cy="827914"/>
          </a:xfrm>
        </p:grpSpPr>
        <p:grpSp>
          <p:nvGrpSpPr>
            <p:cNvPr name="Group 16" id="16"/>
            <p:cNvGrpSpPr/>
            <p:nvPr/>
          </p:nvGrpSpPr>
          <p:grpSpPr>
            <a:xfrm rot="0">
              <a:off x="0" y="0"/>
              <a:ext cx="4981509" cy="827914"/>
              <a:chOff x="0" y="0"/>
              <a:chExt cx="4174365" cy="693768"/>
            </a:xfrm>
          </p:grpSpPr>
          <p:sp>
            <p:nvSpPr>
              <p:cNvPr name="Freeform 17" id="17"/>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8" id="18"/>
            <p:cNvSpPr txBox="true"/>
            <p:nvPr/>
          </p:nvSpPr>
          <p:spPr>
            <a:xfrm rot="0">
              <a:off x="0" y="158476"/>
              <a:ext cx="4981509" cy="539536"/>
            </a:xfrm>
            <a:prstGeom prst="rect">
              <a:avLst/>
            </a:prstGeom>
          </p:spPr>
          <p:txBody>
            <a:bodyPr anchor="t" rtlCol="false" tIns="0" lIns="0" bIns="0" rIns="0">
              <a:spAutoFit/>
            </a:bodyPr>
            <a:lstStyle/>
            <a:p>
              <a:pPr algn="ctr" marL="0" indent="0" lvl="1">
                <a:lnSpc>
                  <a:spcPts val="3079"/>
                </a:lnSpc>
              </a:pPr>
              <a:r>
                <a:rPr lang="en-US" b="true" sz="2799">
                  <a:solidFill>
                    <a:srgbClr val="FFFFFF"/>
                  </a:solidFill>
                  <a:latin typeface="Canva Sans Bold"/>
                  <a:ea typeface="Canva Sans Bold"/>
                  <a:cs typeface="Canva Sans Bold"/>
                  <a:sym typeface="Canva Sans Bold"/>
                </a:rPr>
                <a:t>INSHOT</a:t>
              </a:r>
            </a:p>
          </p:txBody>
        </p:sp>
      </p:grpSp>
      <p:grpSp>
        <p:nvGrpSpPr>
          <p:cNvPr name="Group 19" id="19"/>
          <p:cNvGrpSpPr/>
          <p:nvPr/>
        </p:nvGrpSpPr>
        <p:grpSpPr>
          <a:xfrm rot="0">
            <a:off x="6762259" y="5748782"/>
            <a:ext cx="4263643" cy="1108229"/>
            <a:chOff x="0" y="0"/>
            <a:chExt cx="5684857" cy="1477639"/>
          </a:xfrm>
        </p:grpSpPr>
        <p:grpSp>
          <p:nvGrpSpPr>
            <p:cNvPr name="Group 20" id="20"/>
            <p:cNvGrpSpPr/>
            <p:nvPr/>
          </p:nvGrpSpPr>
          <p:grpSpPr>
            <a:xfrm rot="0">
              <a:off x="0" y="0"/>
              <a:ext cx="5684857" cy="1477639"/>
              <a:chOff x="0" y="0"/>
              <a:chExt cx="4763751" cy="1238220"/>
            </a:xfrm>
          </p:grpSpPr>
          <p:sp>
            <p:nvSpPr>
              <p:cNvPr name="Freeform 21" id="21"/>
              <p:cNvSpPr/>
              <p:nvPr/>
            </p:nvSpPr>
            <p:spPr>
              <a:xfrm flipH="false" flipV="false" rot="0">
                <a:off x="0" y="0"/>
                <a:ext cx="4763751" cy="1238220"/>
              </a:xfrm>
              <a:custGeom>
                <a:avLst/>
                <a:gdLst/>
                <a:ahLst/>
                <a:cxnLst/>
                <a:rect r="r" b="b" t="t" l="l"/>
                <a:pathLst>
                  <a:path h="1238220" w="4763751">
                    <a:moveTo>
                      <a:pt x="4639291" y="1238220"/>
                    </a:moveTo>
                    <a:lnTo>
                      <a:pt x="124460" y="1238220"/>
                    </a:lnTo>
                    <a:cubicBezTo>
                      <a:pt x="55880" y="1238220"/>
                      <a:pt x="0" y="1182340"/>
                      <a:pt x="0" y="1113760"/>
                    </a:cubicBezTo>
                    <a:lnTo>
                      <a:pt x="0" y="124460"/>
                    </a:lnTo>
                    <a:cubicBezTo>
                      <a:pt x="0" y="55880"/>
                      <a:pt x="55880" y="0"/>
                      <a:pt x="124460" y="0"/>
                    </a:cubicBezTo>
                    <a:lnTo>
                      <a:pt x="4639291" y="0"/>
                    </a:lnTo>
                    <a:cubicBezTo>
                      <a:pt x="4707871" y="0"/>
                      <a:pt x="4763751" y="55880"/>
                      <a:pt x="4763751" y="124460"/>
                    </a:cubicBezTo>
                    <a:lnTo>
                      <a:pt x="4763751" y="1113760"/>
                    </a:lnTo>
                    <a:cubicBezTo>
                      <a:pt x="4763751" y="1182340"/>
                      <a:pt x="4707871" y="1238220"/>
                      <a:pt x="4639291" y="1238220"/>
                    </a:cubicBezTo>
                    <a:close/>
                  </a:path>
                </a:pathLst>
              </a:custGeom>
              <a:solidFill>
                <a:srgbClr val="287D7D"/>
              </a:solidFill>
            </p:spPr>
          </p:sp>
        </p:grpSp>
        <p:sp>
          <p:nvSpPr>
            <p:cNvPr name="TextBox 22" id="22"/>
            <p:cNvSpPr txBox="true"/>
            <p:nvPr/>
          </p:nvSpPr>
          <p:spPr>
            <a:xfrm rot="0">
              <a:off x="0" y="158476"/>
              <a:ext cx="5684857" cy="1189261"/>
            </a:xfrm>
            <a:prstGeom prst="rect">
              <a:avLst/>
            </a:prstGeom>
          </p:spPr>
          <p:txBody>
            <a:bodyPr anchor="t" rtlCol="false" tIns="0" lIns="0" bIns="0" rIns="0">
              <a:spAutoFit/>
            </a:bodyPr>
            <a:lstStyle/>
            <a:p>
              <a:pPr algn="ctr" marL="0" indent="0" lvl="1">
                <a:lnSpc>
                  <a:spcPts val="2386"/>
                </a:lnSpc>
                <a:spcBef>
                  <a:spcPct val="0"/>
                </a:spcBef>
              </a:pPr>
              <a:r>
                <a:rPr lang="en-US" b="true" sz="2169" strike="noStrike" u="none">
                  <a:solidFill>
                    <a:srgbClr val="FFFFFF"/>
                  </a:solidFill>
                  <a:latin typeface="Canva Sans Bold"/>
                  <a:ea typeface="Canva Sans Bold"/>
                  <a:cs typeface="Canva Sans Bold"/>
                  <a:sym typeface="Canva Sans Bold"/>
                </a:rPr>
                <a:t>ΕΝΣΩΜΑΤΩΜΕΝΟ ΠΡΟΓΡΑΜΜΑ ΕΠΕΞΕΡΓΑΣΙΑΣ ΒΙΝΤΕΟ ΤΟΥ INSTAGRAM</a:t>
              </a:r>
            </a:p>
          </p:txBody>
        </p:sp>
      </p:grpSp>
      <p:sp>
        <p:nvSpPr>
          <p:cNvPr name="TextBox 23" id="23"/>
          <p:cNvSpPr txBox="true"/>
          <p:nvPr/>
        </p:nvSpPr>
        <p:spPr>
          <a:xfrm rot="0">
            <a:off x="6762259" y="7466341"/>
            <a:ext cx="5056399" cy="2183130"/>
          </a:xfrm>
          <a:prstGeom prst="rect">
            <a:avLst/>
          </a:prstGeom>
        </p:spPr>
        <p:txBody>
          <a:bodyPr anchor="t" rtlCol="false" tIns="0" lIns="0" bIns="0" rIns="0">
            <a:spAutoFit/>
          </a:bodyPr>
          <a:lstStyle/>
          <a:p>
            <a:pPr algn="l" marL="0" indent="0" lvl="0">
              <a:lnSpc>
                <a:spcPts val="2520"/>
              </a:lnSpc>
            </a:pPr>
            <a:r>
              <a:rPr lang="en-US" sz="1800">
                <a:solidFill>
                  <a:srgbClr val="000000"/>
                </a:solidFill>
                <a:latin typeface="Canva Sans"/>
                <a:ea typeface="Canva Sans"/>
                <a:cs typeface="Canva Sans"/>
                <a:sym typeface="Canva Sans"/>
              </a:rPr>
              <a:t>Το Instagram διαθέτει ενσωματωμένο πρόγραμμα επεξεργασίας βίντεο για αναρτήσεις, Stories και Reels. Είναι απλό αλλά βελτιστοποιημένο για την πλατφόρμα, διευκολύνοντας τη δημιουργία ελκυστικού περιεχομένου χωρίς να χρειάζεται να φύγετε από την εφαρμογή.</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6444727" y="1227297"/>
            <a:ext cx="4474124" cy="475623"/>
            <a:chOff x="0" y="0"/>
            <a:chExt cx="5965499" cy="634164"/>
          </a:xfrm>
        </p:grpSpPr>
        <p:grpSp>
          <p:nvGrpSpPr>
            <p:cNvPr name="Group 4" id="4"/>
            <p:cNvGrpSpPr/>
            <p:nvPr/>
          </p:nvGrpSpPr>
          <p:grpSpPr>
            <a:xfrm rot="0">
              <a:off x="0" y="0"/>
              <a:ext cx="5965499" cy="634164"/>
              <a:chOff x="0" y="0"/>
              <a:chExt cx="4998921" cy="660400"/>
            </a:xfrm>
          </p:grpSpPr>
          <p:sp>
            <p:nvSpPr>
              <p:cNvPr name="Freeform 5" id="5"/>
              <p:cNvSpPr/>
              <p:nvPr/>
            </p:nvSpPr>
            <p:spPr>
              <a:xfrm flipH="false" flipV="false" rot="0">
                <a:off x="0" y="0"/>
                <a:ext cx="4998921" cy="660400"/>
              </a:xfrm>
              <a:custGeom>
                <a:avLst/>
                <a:gdLst/>
                <a:ahLst/>
                <a:cxnLst/>
                <a:rect r="r" b="b" t="t" l="l"/>
                <a:pathLst>
                  <a:path h="660400" w="4998921">
                    <a:moveTo>
                      <a:pt x="4874461" y="660400"/>
                    </a:moveTo>
                    <a:lnTo>
                      <a:pt x="124460" y="660400"/>
                    </a:lnTo>
                    <a:cubicBezTo>
                      <a:pt x="55880" y="660400"/>
                      <a:pt x="0" y="604520"/>
                      <a:pt x="0" y="535940"/>
                    </a:cubicBezTo>
                    <a:lnTo>
                      <a:pt x="0" y="124460"/>
                    </a:lnTo>
                    <a:cubicBezTo>
                      <a:pt x="0" y="55880"/>
                      <a:pt x="55880" y="0"/>
                      <a:pt x="124460" y="0"/>
                    </a:cubicBezTo>
                    <a:lnTo>
                      <a:pt x="4874461" y="0"/>
                    </a:lnTo>
                    <a:cubicBezTo>
                      <a:pt x="4943041" y="0"/>
                      <a:pt x="4998921" y="55880"/>
                      <a:pt x="4998921" y="124460"/>
                    </a:cubicBezTo>
                    <a:lnTo>
                      <a:pt x="4998921" y="535940"/>
                    </a:lnTo>
                    <a:cubicBezTo>
                      <a:pt x="4998921" y="604520"/>
                      <a:pt x="4943041" y="660400"/>
                      <a:pt x="4874461" y="660400"/>
                    </a:cubicBezTo>
                    <a:close/>
                  </a:path>
                </a:pathLst>
              </a:custGeom>
              <a:solidFill>
                <a:srgbClr val="F0C600"/>
              </a:solidFill>
            </p:spPr>
          </p:sp>
        </p:grpSp>
        <p:sp>
          <p:nvSpPr>
            <p:cNvPr name="TextBox 6" id="6"/>
            <p:cNvSpPr txBox="true"/>
            <p:nvPr/>
          </p:nvSpPr>
          <p:spPr>
            <a:xfrm rot="0">
              <a:off x="0" y="139426"/>
              <a:ext cx="5965499"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7" id="7"/>
          <p:cNvGrpSpPr/>
          <p:nvPr/>
        </p:nvGrpSpPr>
        <p:grpSpPr>
          <a:xfrm rot="0">
            <a:off x="5752688" y="6885321"/>
            <a:ext cx="5646729" cy="991744"/>
            <a:chOff x="0" y="0"/>
            <a:chExt cx="7528972" cy="1322325"/>
          </a:xfrm>
        </p:grpSpPr>
        <p:grpSp>
          <p:nvGrpSpPr>
            <p:cNvPr name="Group 8" id="8"/>
            <p:cNvGrpSpPr/>
            <p:nvPr/>
          </p:nvGrpSpPr>
          <p:grpSpPr>
            <a:xfrm rot="0">
              <a:off x="0" y="0"/>
              <a:ext cx="7528972" cy="1322325"/>
              <a:chOff x="0" y="0"/>
              <a:chExt cx="6309068" cy="1108071"/>
            </a:xfrm>
          </p:grpSpPr>
          <p:sp>
            <p:nvSpPr>
              <p:cNvPr name="Freeform 9" id="9"/>
              <p:cNvSpPr/>
              <p:nvPr/>
            </p:nvSpPr>
            <p:spPr>
              <a:xfrm flipH="false" flipV="false" rot="0">
                <a:off x="0" y="0"/>
                <a:ext cx="6309068" cy="1108071"/>
              </a:xfrm>
              <a:custGeom>
                <a:avLst/>
                <a:gdLst/>
                <a:ahLst/>
                <a:cxnLst/>
                <a:rect r="r" b="b" t="t" l="l"/>
                <a:pathLst>
                  <a:path h="1108071" w="6309068">
                    <a:moveTo>
                      <a:pt x="6184607" y="1108071"/>
                    </a:moveTo>
                    <a:lnTo>
                      <a:pt x="124460" y="1108071"/>
                    </a:lnTo>
                    <a:cubicBezTo>
                      <a:pt x="55880" y="1108071"/>
                      <a:pt x="0" y="1052191"/>
                      <a:pt x="0" y="983611"/>
                    </a:cubicBezTo>
                    <a:lnTo>
                      <a:pt x="0" y="124460"/>
                    </a:lnTo>
                    <a:cubicBezTo>
                      <a:pt x="0" y="55880"/>
                      <a:pt x="55880" y="0"/>
                      <a:pt x="124460" y="0"/>
                    </a:cubicBezTo>
                    <a:lnTo>
                      <a:pt x="6184608" y="0"/>
                    </a:lnTo>
                    <a:cubicBezTo>
                      <a:pt x="6253188" y="0"/>
                      <a:pt x="6309068" y="55880"/>
                      <a:pt x="6309068" y="124460"/>
                    </a:cubicBezTo>
                    <a:lnTo>
                      <a:pt x="6309068" y="983611"/>
                    </a:lnTo>
                    <a:cubicBezTo>
                      <a:pt x="6309068" y="1052191"/>
                      <a:pt x="6253188" y="1108071"/>
                      <a:pt x="6184608" y="1108071"/>
                    </a:cubicBezTo>
                    <a:close/>
                  </a:path>
                </a:pathLst>
              </a:custGeom>
              <a:solidFill>
                <a:srgbClr val="287D7D"/>
              </a:solidFill>
            </p:spPr>
          </p:sp>
        </p:grpSp>
        <p:sp>
          <p:nvSpPr>
            <p:cNvPr name="TextBox 10" id="10"/>
            <p:cNvSpPr txBox="true"/>
            <p:nvPr/>
          </p:nvSpPr>
          <p:spPr>
            <a:xfrm rot="0">
              <a:off x="0" y="158476"/>
              <a:ext cx="7528972" cy="1033947"/>
            </a:xfrm>
            <a:prstGeom prst="rect">
              <a:avLst/>
            </a:prstGeom>
          </p:spPr>
          <p:txBody>
            <a:bodyPr anchor="t" rtlCol="false" tIns="0" lIns="0" bIns="0" rIns="0">
              <a:spAutoFit/>
            </a:bodyPr>
            <a:lstStyle/>
            <a:p>
              <a:pPr algn="ctr" marL="0" indent="0" lvl="1">
                <a:lnSpc>
                  <a:spcPts val="3022"/>
                </a:lnSpc>
              </a:pPr>
              <a:r>
                <a:rPr lang="en-US" b="true" sz="2747">
                  <a:solidFill>
                    <a:srgbClr val="FFFFFF"/>
                  </a:solidFill>
                  <a:latin typeface="Canva Sans Bold"/>
                  <a:ea typeface="Canva Sans Bold"/>
                  <a:cs typeface="Canva Sans Bold"/>
                  <a:sym typeface="Canva Sans Bold"/>
                </a:rPr>
                <a:t>ΓΙΑΤΙ ΕΙΝΑΙ ΙΔΑΝΙΚΟ ΓΙΑ ΑΡΧΑΡΙΟΥΣ</a:t>
              </a:r>
            </a:p>
          </p:txBody>
        </p:sp>
      </p:grpSp>
      <p:sp>
        <p:nvSpPr>
          <p:cNvPr name="Freeform 11" id="11"/>
          <p:cNvSpPr/>
          <p:nvPr/>
        </p:nvSpPr>
        <p:spPr>
          <a:xfrm flipH="false" flipV="false" rot="0">
            <a:off x="1703813" y="2747499"/>
            <a:ext cx="2371843" cy="1808530"/>
          </a:xfrm>
          <a:custGeom>
            <a:avLst/>
            <a:gdLst/>
            <a:ahLst/>
            <a:cxnLst/>
            <a:rect r="r" b="b" t="t" l="l"/>
            <a:pathLst>
              <a:path h="1808530" w="2371843">
                <a:moveTo>
                  <a:pt x="0" y="0"/>
                </a:moveTo>
                <a:lnTo>
                  <a:pt x="2371842" y="0"/>
                </a:lnTo>
                <a:lnTo>
                  <a:pt x="2371842" y="1808530"/>
                </a:lnTo>
                <a:lnTo>
                  <a:pt x="0" y="18085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406193" y="232755"/>
            <a:ext cx="4563961" cy="9641367"/>
          </a:xfrm>
          <a:custGeom>
            <a:avLst/>
            <a:gdLst/>
            <a:ahLst/>
            <a:cxnLst/>
            <a:rect r="r" b="b" t="t" l="l"/>
            <a:pathLst>
              <a:path h="9641367" w="4563961">
                <a:moveTo>
                  <a:pt x="0" y="0"/>
                </a:moveTo>
                <a:lnTo>
                  <a:pt x="4563961" y="0"/>
                </a:lnTo>
                <a:lnTo>
                  <a:pt x="4563961" y="9641367"/>
                </a:lnTo>
                <a:lnTo>
                  <a:pt x="0" y="9641367"/>
                </a:lnTo>
                <a:lnTo>
                  <a:pt x="0" y="0"/>
                </a:lnTo>
                <a:close/>
              </a:path>
            </a:pathLst>
          </a:custGeom>
          <a:blipFill>
            <a:blip r:embed="rId5"/>
            <a:stretch>
              <a:fillRect l="0" t="0" r="0" b="0"/>
            </a:stretch>
          </a:blipFill>
        </p:spPr>
      </p:sp>
      <p:sp>
        <p:nvSpPr>
          <p:cNvPr name="TextBox 13" id="13"/>
          <p:cNvSpPr txBox="true"/>
          <p:nvPr/>
        </p:nvSpPr>
        <p:spPr>
          <a:xfrm rot="0">
            <a:off x="5752688" y="2143757"/>
            <a:ext cx="5858203" cy="3983031"/>
          </a:xfrm>
          <a:prstGeom prst="rect">
            <a:avLst/>
          </a:prstGeom>
        </p:spPr>
        <p:txBody>
          <a:bodyPr anchor="t" rtlCol="false" tIns="0" lIns="0" bIns="0" rIns="0">
            <a:spAutoFit/>
          </a:bodyPr>
          <a:lstStyle/>
          <a:p>
            <a:pPr algn="l" marL="0" indent="0" lvl="0">
              <a:lnSpc>
                <a:spcPts val="2650"/>
              </a:lnSpc>
            </a:pPr>
            <a:r>
              <a:rPr lang="en-US" b="true" sz="1656">
                <a:solidFill>
                  <a:srgbClr val="3B3838"/>
                </a:solidFill>
                <a:latin typeface="Open Sans 1 Bold"/>
                <a:ea typeface="Open Sans 1 Bold"/>
                <a:cs typeface="Open Sans 1 Bold"/>
                <a:sym typeface="Open Sans 1 Bold"/>
              </a:rPr>
              <a:t>Επεξεργασία πολλαπλών κομματιών: Ενσωμάτωση βίντεο, ήχου, αυτοκόλλητων και κειμένου σε επίπεδα.</a:t>
            </a:r>
          </a:p>
          <a:p>
            <a:pPr algn="l" marL="0" indent="0" lvl="0">
              <a:lnSpc>
                <a:spcPts val="2650"/>
              </a:lnSpc>
            </a:pPr>
            <a:r>
              <a:rPr lang="en-US" b="true" sz="1656">
                <a:solidFill>
                  <a:srgbClr val="3B3838"/>
                </a:solidFill>
                <a:latin typeface="Open Sans 1 Bold"/>
                <a:ea typeface="Open Sans 1 Bold"/>
                <a:cs typeface="Open Sans 1 Bold"/>
                <a:sym typeface="Open Sans 1 Bold"/>
              </a:rPr>
              <a:t>Μεταβάσεις &amp; Εφέ: Ομαλές μεταβάσεις, φίλτρα και κινηματογραφικά εφέ.</a:t>
            </a:r>
          </a:p>
          <a:p>
            <a:pPr algn="l" marL="0" indent="0" lvl="0">
              <a:lnSpc>
                <a:spcPts val="2650"/>
              </a:lnSpc>
            </a:pPr>
            <a:r>
              <a:rPr lang="en-US" b="true" sz="1656">
                <a:solidFill>
                  <a:srgbClr val="3B3838"/>
                </a:solidFill>
                <a:latin typeface="Open Sans 1 Bold"/>
                <a:ea typeface="Open Sans 1 Bold"/>
                <a:cs typeface="Open Sans 1 Bold"/>
                <a:sym typeface="Open Sans 1 Bold"/>
              </a:rPr>
              <a:t>Κείμενο &amp; Υπότιτλοι: Προσθέστε λεζάντες με προσαρμόσιμες γραμματοσειρές και κινούμενα σχέδια.</a:t>
            </a:r>
          </a:p>
          <a:p>
            <a:pPr algn="l" marL="357611" indent="-178806" lvl="1">
              <a:lnSpc>
                <a:spcPts val="2650"/>
              </a:lnSpc>
              <a:buFont typeface="Arial"/>
              <a:buChar char="•"/>
            </a:pPr>
            <a:r>
              <a:rPr lang="en-US" b="true" sz="1656">
                <a:solidFill>
                  <a:srgbClr val="3B3838"/>
                </a:solidFill>
                <a:latin typeface="Open Sans 1 Bold"/>
                <a:ea typeface="Open Sans 1 Bold"/>
                <a:cs typeface="Open Sans 1 Bold"/>
                <a:sym typeface="Open Sans 1 Bold"/>
              </a:rPr>
              <a:t>Μουσική &amp; Ήχοι: Ενσωματωμένη μουσική και ηχητικά εφέ χωρίς δικαιώματα.</a:t>
            </a:r>
          </a:p>
          <a:p>
            <a:pPr algn="l" marL="357611" indent="-178806" lvl="1">
              <a:lnSpc>
                <a:spcPts val="2650"/>
              </a:lnSpc>
              <a:buFont typeface="Arial"/>
              <a:buChar char="•"/>
            </a:pPr>
            <a:r>
              <a:rPr lang="en-US" b="true" sz="1656">
                <a:solidFill>
                  <a:srgbClr val="3B3838"/>
                </a:solidFill>
                <a:latin typeface="Open Sans 1 Bold"/>
                <a:ea typeface="Open Sans 1 Bold"/>
                <a:cs typeface="Open Sans 1 Bold"/>
                <a:sym typeface="Open Sans 1 Bold"/>
              </a:rPr>
              <a:t>Επιλογές εξαγωγής: Εύκολη εξαγωγή βελτιστοποιημένη για TikTok, Instagram και άλλες πλατφόρμες.</a:t>
            </a:r>
          </a:p>
        </p:txBody>
      </p:sp>
      <p:sp>
        <p:nvSpPr>
          <p:cNvPr name="TextBox 14" id="14"/>
          <p:cNvSpPr txBox="true"/>
          <p:nvPr/>
        </p:nvSpPr>
        <p:spPr>
          <a:xfrm rot="0">
            <a:off x="4672388" y="8110055"/>
            <a:ext cx="8260660" cy="1458047"/>
          </a:xfrm>
          <a:prstGeom prst="rect">
            <a:avLst/>
          </a:prstGeom>
        </p:spPr>
        <p:txBody>
          <a:bodyPr anchor="t" rtlCol="false" tIns="0" lIns="0" bIns="0" rIns="0">
            <a:spAutoFit/>
          </a:bodyPr>
          <a:lstStyle/>
          <a:p>
            <a:pPr algn="l" marL="401746" indent="-200873" lvl="1">
              <a:lnSpc>
                <a:spcPts val="2977"/>
              </a:lnSpc>
              <a:buFont typeface="Arial"/>
              <a:buChar char="•"/>
            </a:pPr>
            <a:r>
              <a:rPr lang="en-US" sz="1860">
                <a:solidFill>
                  <a:srgbClr val="3B3838"/>
                </a:solidFill>
                <a:latin typeface="Open Sans 1"/>
                <a:ea typeface="Open Sans 1"/>
                <a:cs typeface="Open Sans 1"/>
                <a:sym typeface="Open Sans 1"/>
              </a:rPr>
              <a:t>Η απλή χρονογραμμή με μεταφορά και απόθεση καθιστά την επεξεργασία προσβάσιμη για τους αρχάριους χρήστες, ενώ οι προηγμένες λειτουργίες (όπως το keyframing και ο έλεγχος ταχύτητας) το διατηρούν αρκετά ισχυρό για πιο έμπειρους δημιουργούς.</a:t>
            </a:r>
          </a:p>
        </p:txBody>
      </p:sp>
      <p:sp>
        <p:nvSpPr>
          <p:cNvPr name="TextBox 15" id="15"/>
          <p:cNvSpPr txBox="true"/>
          <p:nvPr/>
        </p:nvSpPr>
        <p:spPr>
          <a:xfrm rot="0">
            <a:off x="709042" y="1332072"/>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CAPCUT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3" id="3"/>
          <p:cNvGrpSpPr/>
          <p:nvPr/>
        </p:nvGrpSpPr>
        <p:grpSpPr>
          <a:xfrm rot="-10800000">
            <a:off x="156700" y="4206494"/>
            <a:ext cx="9357691" cy="1231644"/>
            <a:chOff x="0" y="0"/>
            <a:chExt cx="2464577" cy="324384"/>
          </a:xfrm>
        </p:grpSpPr>
        <p:sp>
          <p:nvSpPr>
            <p:cNvPr name="Freeform 4" id="4"/>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5" id="5"/>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6" id="6"/>
          <p:cNvGrpSpPr/>
          <p:nvPr/>
        </p:nvGrpSpPr>
        <p:grpSpPr>
          <a:xfrm rot="-10800000">
            <a:off x="105503" y="5560308"/>
            <a:ext cx="9357691" cy="1231644"/>
            <a:chOff x="0" y="0"/>
            <a:chExt cx="2464577" cy="324384"/>
          </a:xfrm>
        </p:grpSpPr>
        <p:sp>
          <p:nvSpPr>
            <p:cNvPr name="Freeform 7" id="7"/>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8" id="8"/>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9" id="9"/>
          <p:cNvGrpSpPr/>
          <p:nvPr/>
        </p:nvGrpSpPr>
        <p:grpSpPr>
          <a:xfrm rot="-10800000">
            <a:off x="105503" y="6915777"/>
            <a:ext cx="9357691" cy="1231644"/>
            <a:chOff x="0" y="0"/>
            <a:chExt cx="2464577" cy="324384"/>
          </a:xfrm>
        </p:grpSpPr>
        <p:sp>
          <p:nvSpPr>
            <p:cNvPr name="Freeform 10" id="10"/>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1" id="11"/>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12" id="12"/>
          <p:cNvGrpSpPr/>
          <p:nvPr/>
        </p:nvGrpSpPr>
        <p:grpSpPr>
          <a:xfrm rot="-10800000">
            <a:off x="105503" y="8271247"/>
            <a:ext cx="9357691" cy="1231644"/>
            <a:chOff x="0" y="0"/>
            <a:chExt cx="2464577" cy="324384"/>
          </a:xfrm>
        </p:grpSpPr>
        <p:sp>
          <p:nvSpPr>
            <p:cNvPr name="Freeform 13" id="13"/>
            <p:cNvSpPr/>
            <p:nvPr/>
          </p:nvSpPr>
          <p:spPr>
            <a:xfrm flipH="false" flipV="false" rot="0">
              <a:off x="0" y="0"/>
              <a:ext cx="2464577" cy="324384"/>
            </a:xfrm>
            <a:custGeom>
              <a:avLst/>
              <a:gdLst/>
              <a:ahLst/>
              <a:cxnLst/>
              <a:rect r="r" b="b" t="t" l="l"/>
              <a:pathLst>
                <a:path h="324384" w="2464577">
                  <a:moveTo>
                    <a:pt x="61223" y="0"/>
                  </a:moveTo>
                  <a:lnTo>
                    <a:pt x="2403354" y="0"/>
                  </a:lnTo>
                  <a:cubicBezTo>
                    <a:pt x="2437167" y="0"/>
                    <a:pt x="2464577" y="27410"/>
                    <a:pt x="2464577" y="61223"/>
                  </a:cubicBezTo>
                  <a:lnTo>
                    <a:pt x="2464577" y="263161"/>
                  </a:lnTo>
                  <a:cubicBezTo>
                    <a:pt x="2464577" y="296973"/>
                    <a:pt x="2437167" y="324384"/>
                    <a:pt x="2403354" y="324384"/>
                  </a:cubicBezTo>
                  <a:lnTo>
                    <a:pt x="61223" y="324384"/>
                  </a:lnTo>
                  <a:cubicBezTo>
                    <a:pt x="27410" y="324384"/>
                    <a:pt x="0" y="296973"/>
                    <a:pt x="0" y="263161"/>
                  </a:cubicBezTo>
                  <a:lnTo>
                    <a:pt x="0" y="61223"/>
                  </a:lnTo>
                  <a:cubicBezTo>
                    <a:pt x="0" y="27410"/>
                    <a:pt x="27410" y="0"/>
                    <a:pt x="61223" y="0"/>
                  </a:cubicBezTo>
                  <a:close/>
                </a:path>
              </a:pathLst>
            </a:custGeom>
            <a:gradFill rotWithShape="true">
              <a:gsLst>
                <a:gs pos="0">
                  <a:srgbClr val="CDFFD8">
                    <a:alpha val="100000"/>
                  </a:srgbClr>
                </a:gs>
                <a:gs pos="100000">
                  <a:srgbClr val="94B9FF">
                    <a:alpha val="100000"/>
                  </a:srgbClr>
                </a:gs>
              </a:gsLst>
              <a:lin ang="0"/>
            </a:gradFill>
          </p:spPr>
        </p:sp>
        <p:sp>
          <p:nvSpPr>
            <p:cNvPr name="TextBox 14" id="14"/>
            <p:cNvSpPr txBox="true"/>
            <p:nvPr/>
          </p:nvSpPr>
          <p:spPr>
            <a:xfrm>
              <a:off x="0" y="0"/>
              <a:ext cx="2464577" cy="324384"/>
            </a:xfrm>
            <a:prstGeom prst="rect">
              <a:avLst/>
            </a:prstGeom>
          </p:spPr>
          <p:txBody>
            <a:bodyPr anchor="ctr" rtlCol="false" tIns="50800" lIns="50800" bIns="50800" rIns="50800"/>
            <a:lstStyle/>
            <a:p>
              <a:pPr algn="ctr">
                <a:lnSpc>
                  <a:spcPts val="2879"/>
                </a:lnSpc>
              </a:pPr>
            </a:p>
          </p:txBody>
        </p:sp>
      </p:grpSp>
      <p:grpSp>
        <p:nvGrpSpPr>
          <p:cNvPr name="Group 15" id="15"/>
          <p:cNvGrpSpPr/>
          <p:nvPr/>
        </p:nvGrpSpPr>
        <p:grpSpPr>
          <a:xfrm rot="0">
            <a:off x="465837" y="4410280"/>
            <a:ext cx="8719302" cy="824071"/>
            <a:chOff x="0" y="0"/>
            <a:chExt cx="11625736" cy="1098762"/>
          </a:xfrm>
        </p:grpSpPr>
        <p:sp>
          <p:nvSpPr>
            <p:cNvPr name="TextBox 16" id="16"/>
            <p:cNvSpPr txBox="true"/>
            <p:nvPr/>
          </p:nvSpPr>
          <p:spPr>
            <a:xfrm rot="0">
              <a:off x="3195619" y="132186"/>
              <a:ext cx="8430117" cy="805815"/>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1D1D1F"/>
                  </a:solidFill>
                  <a:latin typeface="Canva Sans"/>
                  <a:ea typeface="Canva Sans"/>
                  <a:cs typeface="Canva Sans"/>
                  <a:sym typeface="Canva Sans"/>
                </a:rPr>
                <a:t>Πώς να χρησιμοποιήσετε εφαρμογές επεξεργασίας smartphone για περιεχόμενο φωτογραφιών και βίντεο. </a:t>
              </a:r>
            </a:p>
          </p:txBody>
        </p:sp>
        <p:sp>
          <p:nvSpPr>
            <p:cNvPr name="TextBox 17" id="17"/>
            <p:cNvSpPr txBox="true"/>
            <p:nvPr/>
          </p:nvSpPr>
          <p:spPr>
            <a:xfrm rot="0">
              <a:off x="0" y="-104775"/>
              <a:ext cx="1302789" cy="1203537"/>
            </a:xfrm>
            <a:prstGeom prst="rect">
              <a:avLst/>
            </a:prstGeom>
          </p:spPr>
          <p:txBody>
            <a:bodyPr anchor="t" rtlCol="false" tIns="0" lIns="0" bIns="0" rIns="0">
              <a:spAutoFit/>
            </a:bodyPr>
            <a:lstStyle/>
            <a:p>
              <a:pPr algn="l" marL="0" indent="0" lvl="0">
                <a:lnSpc>
                  <a:spcPts val="7603"/>
                </a:lnSpc>
              </a:pPr>
              <a:r>
                <a:rPr lang="en-US" b="true" sz="5431" spc="-108">
                  <a:solidFill>
                    <a:srgbClr val="F7F7F7"/>
                  </a:solidFill>
                  <a:latin typeface="Canva Sans Bold"/>
                  <a:ea typeface="Canva Sans Bold"/>
                  <a:cs typeface="Canva Sans Bold"/>
                  <a:sym typeface="Canva Sans Bold"/>
                </a:rPr>
                <a:t>01</a:t>
              </a:r>
            </a:p>
          </p:txBody>
        </p:sp>
      </p:grpSp>
      <p:grpSp>
        <p:nvGrpSpPr>
          <p:cNvPr name="Group 18" id="18"/>
          <p:cNvGrpSpPr/>
          <p:nvPr/>
        </p:nvGrpSpPr>
        <p:grpSpPr>
          <a:xfrm rot="0">
            <a:off x="465837" y="5805478"/>
            <a:ext cx="8719302" cy="824071"/>
            <a:chOff x="0" y="0"/>
            <a:chExt cx="11625736" cy="1098762"/>
          </a:xfrm>
        </p:grpSpPr>
        <p:sp>
          <p:nvSpPr>
            <p:cNvPr name="TextBox 19" id="19"/>
            <p:cNvSpPr txBox="true"/>
            <p:nvPr/>
          </p:nvSpPr>
          <p:spPr>
            <a:xfrm rot="0">
              <a:off x="3195619" y="132186"/>
              <a:ext cx="8430117" cy="805815"/>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1D1D1F"/>
                  </a:solidFill>
                  <a:latin typeface="Canva Sans"/>
                  <a:ea typeface="Canva Sans"/>
                  <a:cs typeface="Canva Sans"/>
                  <a:sym typeface="Canva Sans"/>
                </a:rPr>
                <a:t>Βασικές και προηγμένες τεχνικές επεξεργασίας για την ενίσχυση του οπτικού περιεχομένου. </a:t>
              </a:r>
            </a:p>
          </p:txBody>
        </p:sp>
        <p:sp>
          <p:nvSpPr>
            <p:cNvPr name="TextBox 20" id="20"/>
            <p:cNvSpPr txBox="true"/>
            <p:nvPr/>
          </p:nvSpPr>
          <p:spPr>
            <a:xfrm rot="0">
              <a:off x="0" y="-104775"/>
              <a:ext cx="1302789" cy="1203537"/>
            </a:xfrm>
            <a:prstGeom prst="rect">
              <a:avLst/>
            </a:prstGeom>
          </p:spPr>
          <p:txBody>
            <a:bodyPr anchor="t" rtlCol="false" tIns="0" lIns="0" bIns="0" rIns="0">
              <a:spAutoFit/>
            </a:bodyPr>
            <a:lstStyle/>
            <a:p>
              <a:pPr algn="l" marL="0" indent="0" lvl="0">
                <a:lnSpc>
                  <a:spcPts val="7603"/>
                </a:lnSpc>
                <a:spcBef>
                  <a:spcPct val="0"/>
                </a:spcBef>
              </a:pPr>
              <a:r>
                <a:rPr lang="en-US" b="true" sz="5431" spc="-108" u="none">
                  <a:solidFill>
                    <a:srgbClr val="F7F7F7"/>
                  </a:solidFill>
                  <a:latin typeface="Canva Sans Bold"/>
                  <a:ea typeface="Canva Sans Bold"/>
                  <a:cs typeface="Canva Sans Bold"/>
                  <a:sym typeface="Canva Sans Bold"/>
                </a:rPr>
                <a:t>02</a:t>
              </a:r>
            </a:p>
          </p:txBody>
        </p:sp>
      </p:grpSp>
      <p:grpSp>
        <p:nvGrpSpPr>
          <p:cNvPr name="Group 21" id="21"/>
          <p:cNvGrpSpPr/>
          <p:nvPr/>
        </p:nvGrpSpPr>
        <p:grpSpPr>
          <a:xfrm rot="0">
            <a:off x="424698" y="7117909"/>
            <a:ext cx="8719302" cy="824071"/>
            <a:chOff x="0" y="0"/>
            <a:chExt cx="11625736" cy="1098762"/>
          </a:xfrm>
        </p:grpSpPr>
        <p:sp>
          <p:nvSpPr>
            <p:cNvPr name="TextBox 22" id="22"/>
            <p:cNvSpPr txBox="true"/>
            <p:nvPr/>
          </p:nvSpPr>
          <p:spPr>
            <a:xfrm rot="0">
              <a:off x="3195619" y="132227"/>
              <a:ext cx="8430117" cy="805734"/>
            </a:xfrm>
            <a:prstGeom prst="rect">
              <a:avLst/>
            </a:prstGeom>
          </p:spPr>
          <p:txBody>
            <a:bodyPr anchor="t" rtlCol="false" tIns="0" lIns="0" bIns="0" rIns="0">
              <a:spAutoFit/>
            </a:bodyPr>
            <a:lstStyle/>
            <a:p>
              <a:pPr algn="l" marL="0" indent="0" lvl="0">
                <a:lnSpc>
                  <a:spcPts val="2523"/>
                </a:lnSpc>
                <a:spcBef>
                  <a:spcPct val="0"/>
                </a:spcBef>
              </a:pPr>
              <a:r>
                <a:rPr lang="en-US" sz="1802">
                  <a:solidFill>
                    <a:srgbClr val="1D1D1F"/>
                  </a:solidFill>
                  <a:latin typeface="Canva Sans"/>
                  <a:ea typeface="Canva Sans"/>
                  <a:cs typeface="Canva Sans"/>
                  <a:sym typeface="Canva Sans"/>
                </a:rPr>
                <a:t>Δημιουργία ροής εργασίας επεξεργασίας για να μεγιστοποιήσετε την αποτελεσματικότητα και τη συνέπεια</a:t>
              </a:r>
            </a:p>
          </p:txBody>
        </p:sp>
        <p:sp>
          <p:nvSpPr>
            <p:cNvPr name="TextBox 23" id="23"/>
            <p:cNvSpPr txBox="true"/>
            <p:nvPr/>
          </p:nvSpPr>
          <p:spPr>
            <a:xfrm rot="0">
              <a:off x="0" y="-104775"/>
              <a:ext cx="1302789" cy="1203537"/>
            </a:xfrm>
            <a:prstGeom prst="rect">
              <a:avLst/>
            </a:prstGeom>
          </p:spPr>
          <p:txBody>
            <a:bodyPr anchor="t" rtlCol="false" tIns="0" lIns="0" bIns="0" rIns="0">
              <a:spAutoFit/>
            </a:bodyPr>
            <a:lstStyle/>
            <a:p>
              <a:pPr algn="l" marL="0" indent="0" lvl="0">
                <a:lnSpc>
                  <a:spcPts val="7603"/>
                </a:lnSpc>
                <a:spcBef>
                  <a:spcPct val="0"/>
                </a:spcBef>
              </a:pPr>
              <a:r>
                <a:rPr lang="en-US" b="true" sz="5431" spc="-108" u="none">
                  <a:solidFill>
                    <a:srgbClr val="F7F7F7"/>
                  </a:solidFill>
                  <a:latin typeface="Canva Sans Bold"/>
                  <a:ea typeface="Canva Sans Bold"/>
                  <a:cs typeface="Canva Sans Bold"/>
                  <a:sym typeface="Canva Sans Bold"/>
                </a:rPr>
                <a:t>03</a:t>
              </a:r>
            </a:p>
          </p:txBody>
        </p:sp>
      </p:grpSp>
      <p:grpSp>
        <p:nvGrpSpPr>
          <p:cNvPr name="Group 24" id="24"/>
          <p:cNvGrpSpPr/>
          <p:nvPr/>
        </p:nvGrpSpPr>
        <p:grpSpPr>
          <a:xfrm rot="0">
            <a:off x="424698" y="8475033"/>
            <a:ext cx="8719302" cy="824071"/>
            <a:chOff x="0" y="0"/>
            <a:chExt cx="11625736" cy="1098762"/>
          </a:xfrm>
        </p:grpSpPr>
        <p:sp>
          <p:nvSpPr>
            <p:cNvPr name="TextBox 25" id="25"/>
            <p:cNvSpPr txBox="true"/>
            <p:nvPr/>
          </p:nvSpPr>
          <p:spPr>
            <a:xfrm rot="0">
              <a:off x="3195619" y="132186"/>
              <a:ext cx="8430117" cy="805815"/>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1D1D1F"/>
                  </a:solidFill>
                  <a:latin typeface="Canva Sans"/>
                  <a:ea typeface="Canva Sans"/>
                  <a:cs typeface="Canva Sans"/>
                  <a:sym typeface="Canva Sans"/>
                </a:rPr>
                <a:t>Βελτιστοποίηση περιεχομένου για κοινή χρήση σε διαφορετικές πλατφόρμες κοινωνικής δικτύωσης </a:t>
              </a:r>
            </a:p>
          </p:txBody>
        </p:sp>
        <p:sp>
          <p:nvSpPr>
            <p:cNvPr name="TextBox 26" id="26"/>
            <p:cNvSpPr txBox="true"/>
            <p:nvPr/>
          </p:nvSpPr>
          <p:spPr>
            <a:xfrm rot="0">
              <a:off x="0" y="-104775"/>
              <a:ext cx="1302789" cy="1203537"/>
            </a:xfrm>
            <a:prstGeom prst="rect">
              <a:avLst/>
            </a:prstGeom>
          </p:spPr>
          <p:txBody>
            <a:bodyPr anchor="t" rtlCol="false" tIns="0" lIns="0" bIns="0" rIns="0">
              <a:spAutoFit/>
            </a:bodyPr>
            <a:lstStyle/>
            <a:p>
              <a:pPr algn="l" marL="0" indent="0" lvl="0">
                <a:lnSpc>
                  <a:spcPts val="7603"/>
                </a:lnSpc>
                <a:spcBef>
                  <a:spcPct val="0"/>
                </a:spcBef>
              </a:pPr>
              <a:r>
                <a:rPr lang="en-US" b="true" sz="5431" spc="-108" u="none">
                  <a:solidFill>
                    <a:srgbClr val="F7F7F7"/>
                  </a:solidFill>
                  <a:latin typeface="Canva Sans Bold"/>
                  <a:ea typeface="Canva Sans Bold"/>
                  <a:cs typeface="Canva Sans Bold"/>
                  <a:sym typeface="Canva Sans Bold"/>
                </a:rPr>
                <a:t>04</a:t>
              </a:r>
            </a:p>
          </p:txBody>
        </p:sp>
      </p:grpSp>
      <p:grpSp>
        <p:nvGrpSpPr>
          <p:cNvPr name="Group 27" id="27"/>
          <p:cNvGrpSpPr/>
          <p:nvPr/>
        </p:nvGrpSpPr>
        <p:grpSpPr>
          <a:xfrm rot="0">
            <a:off x="1814859" y="4600885"/>
            <a:ext cx="512788" cy="442862"/>
            <a:chOff x="0" y="0"/>
            <a:chExt cx="812800" cy="701964"/>
          </a:xfrm>
        </p:grpSpPr>
        <p:sp>
          <p:nvSpPr>
            <p:cNvPr name="Freeform 28" id="28"/>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29" id="29"/>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0" id="30"/>
          <p:cNvGrpSpPr/>
          <p:nvPr/>
        </p:nvGrpSpPr>
        <p:grpSpPr>
          <a:xfrm rot="0">
            <a:off x="1814859" y="5996082"/>
            <a:ext cx="512788" cy="442862"/>
            <a:chOff x="0" y="0"/>
            <a:chExt cx="812800" cy="701964"/>
          </a:xfrm>
        </p:grpSpPr>
        <p:sp>
          <p:nvSpPr>
            <p:cNvPr name="Freeform 31" id="31"/>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2" id="32"/>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3" id="33"/>
          <p:cNvGrpSpPr/>
          <p:nvPr/>
        </p:nvGrpSpPr>
        <p:grpSpPr>
          <a:xfrm rot="0">
            <a:off x="1814859" y="7310168"/>
            <a:ext cx="512788" cy="442862"/>
            <a:chOff x="0" y="0"/>
            <a:chExt cx="812800" cy="701964"/>
          </a:xfrm>
        </p:grpSpPr>
        <p:sp>
          <p:nvSpPr>
            <p:cNvPr name="Freeform 34" id="34"/>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5" id="35"/>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6" id="36"/>
          <p:cNvGrpSpPr/>
          <p:nvPr/>
        </p:nvGrpSpPr>
        <p:grpSpPr>
          <a:xfrm rot="0">
            <a:off x="1814859" y="8709397"/>
            <a:ext cx="512788" cy="442862"/>
            <a:chOff x="0" y="0"/>
            <a:chExt cx="812800" cy="701964"/>
          </a:xfrm>
        </p:grpSpPr>
        <p:sp>
          <p:nvSpPr>
            <p:cNvPr name="Freeform 37" id="37"/>
            <p:cNvSpPr/>
            <p:nvPr/>
          </p:nvSpPr>
          <p:spPr>
            <a:xfrm flipH="false" flipV="false" rot="0">
              <a:off x="0" y="0"/>
              <a:ext cx="812800" cy="701964"/>
            </a:xfrm>
            <a:custGeom>
              <a:avLst/>
              <a:gdLst/>
              <a:ahLst/>
              <a:cxnLst/>
              <a:rect r="r" b="b" t="t" l="l"/>
              <a:pathLst>
                <a:path h="701964" w="812800">
                  <a:moveTo>
                    <a:pt x="812800" y="350982"/>
                  </a:moveTo>
                  <a:lnTo>
                    <a:pt x="406400" y="0"/>
                  </a:lnTo>
                  <a:lnTo>
                    <a:pt x="406400" y="203200"/>
                  </a:lnTo>
                  <a:lnTo>
                    <a:pt x="0" y="203200"/>
                  </a:lnTo>
                  <a:lnTo>
                    <a:pt x="0" y="498764"/>
                  </a:lnTo>
                  <a:lnTo>
                    <a:pt x="406400" y="498764"/>
                  </a:lnTo>
                  <a:lnTo>
                    <a:pt x="406400" y="701964"/>
                  </a:lnTo>
                  <a:lnTo>
                    <a:pt x="812800" y="350982"/>
                  </a:lnTo>
                  <a:close/>
                </a:path>
              </a:pathLst>
            </a:custGeom>
            <a:solidFill>
              <a:srgbClr val="F7F7F7"/>
            </a:solidFill>
          </p:spPr>
        </p:sp>
        <p:sp>
          <p:nvSpPr>
            <p:cNvPr name="TextBox 38" id="38"/>
            <p:cNvSpPr txBox="true"/>
            <p:nvPr/>
          </p:nvSpPr>
          <p:spPr>
            <a:xfrm>
              <a:off x="0" y="203200"/>
              <a:ext cx="711200" cy="295564"/>
            </a:xfrm>
            <a:prstGeom prst="rect">
              <a:avLst/>
            </a:prstGeom>
          </p:spPr>
          <p:txBody>
            <a:bodyPr anchor="ctr" rtlCol="false" tIns="50800" lIns="50800" bIns="50800" rIns="50800"/>
            <a:lstStyle/>
            <a:p>
              <a:pPr algn="ctr">
                <a:lnSpc>
                  <a:spcPts val="2879"/>
                </a:lnSpc>
              </a:pPr>
            </a:p>
          </p:txBody>
        </p:sp>
      </p:grpSp>
      <p:grpSp>
        <p:nvGrpSpPr>
          <p:cNvPr name="Group 39" id="39"/>
          <p:cNvGrpSpPr/>
          <p:nvPr/>
        </p:nvGrpSpPr>
        <p:grpSpPr>
          <a:xfrm rot="0">
            <a:off x="10003572" y="1773744"/>
            <a:ext cx="9825550" cy="9825550"/>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50093" t="0" r="0" b="0"/>
              </a:stretch>
            </a:blipFill>
          </p:spPr>
        </p:sp>
      </p:grpSp>
      <p:sp>
        <p:nvSpPr>
          <p:cNvPr name="TextBox 41" id="41"/>
          <p:cNvSpPr txBox="true"/>
          <p:nvPr/>
        </p:nvSpPr>
        <p:spPr>
          <a:xfrm rot="0">
            <a:off x="268919" y="2123364"/>
            <a:ext cx="7227822" cy="1536065"/>
          </a:xfrm>
          <a:prstGeom prst="rect">
            <a:avLst/>
          </a:prstGeom>
        </p:spPr>
        <p:txBody>
          <a:bodyPr anchor="t" rtlCol="false" tIns="0" lIns="0" bIns="0" rIns="0">
            <a:spAutoFit/>
          </a:bodyPr>
          <a:lstStyle/>
          <a:p>
            <a:pPr algn="l" marL="0" indent="0" lvl="0">
              <a:lnSpc>
                <a:spcPts val="6160"/>
              </a:lnSpc>
            </a:pPr>
            <a:r>
              <a:rPr lang="en-US" b="true" sz="4400">
                <a:solidFill>
                  <a:srgbClr val="7C0086"/>
                </a:solidFill>
                <a:latin typeface="Canva Sans Bold"/>
                <a:ea typeface="Canva Sans Bold"/>
                <a:cs typeface="Canva Sans Bold"/>
                <a:sym typeface="Canva Sans Bold"/>
              </a:rPr>
              <a:t>ΣΕ ΑΥΤΟ ΤΟ ΕΡΓΑΣΤΗΡΙΟ ΘΑ ΜΑΘΕΤΕ</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Freeform 3" id="3"/>
          <p:cNvSpPr/>
          <p:nvPr/>
        </p:nvSpPr>
        <p:spPr>
          <a:xfrm flipH="false" flipV="false" rot="0">
            <a:off x="1647883" y="2210432"/>
            <a:ext cx="2483702" cy="2483702"/>
          </a:xfrm>
          <a:custGeom>
            <a:avLst/>
            <a:gdLst/>
            <a:ahLst/>
            <a:cxnLst/>
            <a:rect r="r" b="b" t="t" l="l"/>
            <a:pathLst>
              <a:path h="2483702" w="2483702">
                <a:moveTo>
                  <a:pt x="0" y="0"/>
                </a:moveTo>
                <a:lnTo>
                  <a:pt x="2483702" y="0"/>
                </a:lnTo>
                <a:lnTo>
                  <a:pt x="2483702" y="2483701"/>
                </a:lnTo>
                <a:lnTo>
                  <a:pt x="0" y="2483701"/>
                </a:lnTo>
                <a:lnTo>
                  <a:pt x="0" y="0"/>
                </a:lnTo>
                <a:close/>
              </a:path>
            </a:pathLst>
          </a:custGeom>
          <a:blipFill>
            <a:blip r:embed="rId3"/>
            <a:stretch>
              <a:fillRect l="0" t="0" r="0" b="0"/>
            </a:stretch>
          </a:blipFill>
        </p:spPr>
      </p:sp>
      <p:sp>
        <p:nvSpPr>
          <p:cNvPr name="Freeform 4" id="4"/>
          <p:cNvSpPr/>
          <p:nvPr/>
        </p:nvSpPr>
        <p:spPr>
          <a:xfrm flipH="false" flipV="false" rot="0">
            <a:off x="13210706" y="148759"/>
            <a:ext cx="4495267" cy="9989482"/>
          </a:xfrm>
          <a:custGeom>
            <a:avLst/>
            <a:gdLst/>
            <a:ahLst/>
            <a:cxnLst/>
            <a:rect r="r" b="b" t="t" l="l"/>
            <a:pathLst>
              <a:path h="9989482" w="4495267">
                <a:moveTo>
                  <a:pt x="0" y="0"/>
                </a:moveTo>
                <a:lnTo>
                  <a:pt x="4495267" y="0"/>
                </a:lnTo>
                <a:lnTo>
                  <a:pt x="4495267" y="9989482"/>
                </a:lnTo>
                <a:lnTo>
                  <a:pt x="0" y="9989482"/>
                </a:lnTo>
                <a:lnTo>
                  <a:pt x="0" y="0"/>
                </a:lnTo>
                <a:close/>
              </a:path>
            </a:pathLst>
          </a:custGeom>
          <a:blipFill>
            <a:blip r:embed="rId4"/>
            <a:stretch>
              <a:fillRect l="0" t="0" r="0" b="0"/>
            </a:stretch>
          </a:blipFill>
        </p:spPr>
      </p:sp>
      <p:sp>
        <p:nvSpPr>
          <p:cNvPr name="TextBox 5" id="5"/>
          <p:cNvSpPr txBox="true"/>
          <p:nvPr/>
        </p:nvSpPr>
        <p:spPr>
          <a:xfrm rot="0">
            <a:off x="5462458" y="1869182"/>
            <a:ext cx="6567653" cy="4802805"/>
          </a:xfrm>
          <a:prstGeom prst="rect">
            <a:avLst/>
          </a:prstGeom>
        </p:spPr>
        <p:txBody>
          <a:bodyPr anchor="t" rtlCol="false" tIns="0" lIns="0" bIns="0" rIns="0">
            <a:spAutoFit/>
          </a:bodyPr>
          <a:lstStyle/>
          <a:p>
            <a:pPr algn="l" marL="0" indent="0" lvl="0">
              <a:lnSpc>
                <a:spcPts val="2930"/>
              </a:lnSpc>
            </a:pPr>
            <a:r>
              <a:rPr lang="en-US" b="true" sz="1831">
                <a:solidFill>
                  <a:srgbClr val="3B3838"/>
                </a:solidFill>
                <a:latin typeface="Open Sans 1 Bold"/>
                <a:ea typeface="Open Sans 1 Bold"/>
                <a:cs typeface="Open Sans 1 Bold"/>
                <a:sym typeface="Open Sans 1 Bold"/>
              </a:rPr>
              <a:t>Κοπή &amp; Διαχωρισμός: Γρήγορη κοπή, διαχωρισμός και συγχώνευση κλιπ.</a:t>
            </a:r>
          </a:p>
          <a:p>
            <a:pPr algn="l" marL="0" indent="0" lvl="0">
              <a:lnSpc>
                <a:spcPts val="2930"/>
              </a:lnSpc>
            </a:pPr>
            <a:r>
              <a:rPr lang="en-US" b="true" sz="1831">
                <a:solidFill>
                  <a:srgbClr val="3B3838"/>
                </a:solidFill>
                <a:latin typeface="Open Sans 1 Bold"/>
                <a:ea typeface="Open Sans 1 Bold"/>
                <a:cs typeface="Open Sans 1 Bold"/>
                <a:sym typeface="Open Sans 1 Bold"/>
              </a:rPr>
              <a:t>Προεπιλογές αναλογίας διαστάσεων: Προκαθορισμένα μεγέθη καμβά για Instagram, TikTok, YouTube και άλλα.</a:t>
            </a:r>
          </a:p>
          <a:p>
            <a:pPr algn="l" marL="395442" indent="-197721" lvl="1">
              <a:lnSpc>
                <a:spcPts val="2930"/>
              </a:lnSpc>
              <a:buFont typeface="Arial"/>
              <a:buChar char="•"/>
            </a:pPr>
            <a:r>
              <a:rPr lang="en-US" b="true" sz="1831">
                <a:solidFill>
                  <a:srgbClr val="3B3838"/>
                </a:solidFill>
                <a:latin typeface="Open Sans 1 Bold"/>
                <a:ea typeface="Open Sans 1 Bold"/>
                <a:cs typeface="Open Sans 1 Bold"/>
                <a:sym typeface="Open Sans 1 Bold"/>
              </a:rPr>
              <a:t>Φίλτρα &amp; Εφέ: Προσθέστε φίλτρα, μεταβάσεις και ρυθμίσεις ταχύτητας.</a:t>
            </a:r>
          </a:p>
          <a:p>
            <a:pPr algn="l" marL="0" indent="0" lvl="0">
              <a:lnSpc>
                <a:spcPts val="2930"/>
              </a:lnSpc>
            </a:pPr>
            <a:r>
              <a:rPr lang="en-US" b="true" sz="1831">
                <a:solidFill>
                  <a:srgbClr val="3B3838"/>
                </a:solidFill>
                <a:latin typeface="Open Sans 1 Bold"/>
                <a:ea typeface="Open Sans 1 Bold"/>
                <a:cs typeface="Open Sans 1 Bold"/>
                <a:sym typeface="Open Sans 1 Bold"/>
              </a:rPr>
              <a:t>Κείμενο &amp; Αυτοκόλλητα: Εισαγάγετε επικαλύψεις κειμένου, emoji και κινούμενα αυτοκόλλητα.</a:t>
            </a:r>
          </a:p>
          <a:p>
            <a:pPr algn="l" marL="395442" indent="-197721" lvl="1">
              <a:lnSpc>
                <a:spcPts val="2930"/>
              </a:lnSpc>
              <a:buFont typeface="Arial"/>
              <a:buChar char="•"/>
            </a:pPr>
            <a:r>
              <a:rPr lang="en-US" b="true" sz="1831">
                <a:solidFill>
                  <a:srgbClr val="3B3838"/>
                </a:solidFill>
                <a:latin typeface="Open Sans 1 Bold"/>
                <a:ea typeface="Open Sans 1 Bold"/>
                <a:cs typeface="Open Sans 1 Bold"/>
                <a:sym typeface="Open Sans 1 Bold"/>
              </a:rPr>
              <a:t>Συγχρονισμός μουσικής: Προσθέστε και συγχρονίστε μουσικά κομμάτια ή φωνητικές εντολές.</a:t>
            </a:r>
          </a:p>
          <a:p>
            <a:pPr algn="l" marL="395442" indent="-197721" lvl="1">
              <a:lnSpc>
                <a:spcPts val="2930"/>
              </a:lnSpc>
              <a:buFont typeface="Arial"/>
              <a:buChar char="•"/>
            </a:pPr>
            <a:r>
              <a:rPr lang="en-US" b="true" sz="1831">
                <a:solidFill>
                  <a:srgbClr val="3B3838"/>
                </a:solidFill>
                <a:latin typeface="Open Sans 1 Bold"/>
                <a:ea typeface="Open Sans 1 Bold"/>
                <a:cs typeface="Open Sans 1 Bold"/>
                <a:sym typeface="Open Sans 1 Bold"/>
              </a:rPr>
              <a:t>Η δωρεάν έκδοση συνοδεύεται από διαφημίσεις και υδατογραφήματα κατά την εξαγωγή</a:t>
            </a:r>
          </a:p>
        </p:txBody>
      </p:sp>
      <p:sp>
        <p:nvSpPr>
          <p:cNvPr name="TextBox 6" id="6"/>
          <p:cNvSpPr txBox="true"/>
          <p:nvPr/>
        </p:nvSpPr>
        <p:spPr>
          <a:xfrm rot="0">
            <a:off x="4672388" y="8409809"/>
            <a:ext cx="8147793" cy="998739"/>
          </a:xfrm>
          <a:prstGeom prst="rect">
            <a:avLst/>
          </a:prstGeom>
        </p:spPr>
        <p:txBody>
          <a:bodyPr anchor="t" rtlCol="false" tIns="0" lIns="0" bIns="0" rIns="0">
            <a:spAutoFit/>
          </a:bodyPr>
          <a:lstStyle/>
          <a:p>
            <a:pPr algn="l" marL="370222" indent="-185111" lvl="1">
              <a:lnSpc>
                <a:spcPts val="2743"/>
              </a:lnSpc>
              <a:buFont typeface="Arial"/>
              <a:buChar char="•"/>
            </a:pPr>
            <a:r>
              <a:rPr lang="en-US" sz="1714">
                <a:solidFill>
                  <a:srgbClr val="3B3838"/>
                </a:solidFill>
                <a:latin typeface="Open Sans 1"/>
                <a:ea typeface="Open Sans 1"/>
                <a:cs typeface="Open Sans 1"/>
                <a:sym typeface="Open Sans 1"/>
              </a:rPr>
              <a:t>Η εύχρηστη διεπαφή του InShot και τα εργαλεία που εστιάζουν στα μέσα κοινωνικής δικτύωσης διευκολύνουν τη δημιουργία έξυπνων βίντεο προσαρμοσμένων στις απαιτήσεις της πλατφόρμας με λίγα μόνο πατήματα.</a:t>
            </a:r>
          </a:p>
        </p:txBody>
      </p:sp>
      <p:sp>
        <p:nvSpPr>
          <p:cNvPr name="TextBox 7" id="7"/>
          <p:cNvSpPr txBox="true"/>
          <p:nvPr/>
        </p:nvSpPr>
        <p:spPr>
          <a:xfrm rot="0">
            <a:off x="709042" y="1332072"/>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INSHOT</a:t>
            </a:r>
          </a:p>
        </p:txBody>
      </p:sp>
      <p:grpSp>
        <p:nvGrpSpPr>
          <p:cNvPr name="Group 8" id="8"/>
          <p:cNvGrpSpPr/>
          <p:nvPr/>
        </p:nvGrpSpPr>
        <p:grpSpPr>
          <a:xfrm rot="0">
            <a:off x="6444727" y="1227297"/>
            <a:ext cx="4474124" cy="475623"/>
            <a:chOff x="0" y="0"/>
            <a:chExt cx="5965499" cy="634164"/>
          </a:xfrm>
        </p:grpSpPr>
        <p:grpSp>
          <p:nvGrpSpPr>
            <p:cNvPr name="Group 9" id="9"/>
            <p:cNvGrpSpPr/>
            <p:nvPr/>
          </p:nvGrpSpPr>
          <p:grpSpPr>
            <a:xfrm rot="0">
              <a:off x="0" y="0"/>
              <a:ext cx="5965499" cy="634164"/>
              <a:chOff x="0" y="0"/>
              <a:chExt cx="4998921" cy="660400"/>
            </a:xfrm>
          </p:grpSpPr>
          <p:sp>
            <p:nvSpPr>
              <p:cNvPr name="Freeform 10" id="10"/>
              <p:cNvSpPr/>
              <p:nvPr/>
            </p:nvSpPr>
            <p:spPr>
              <a:xfrm flipH="false" flipV="false" rot="0">
                <a:off x="0" y="0"/>
                <a:ext cx="4998921" cy="660400"/>
              </a:xfrm>
              <a:custGeom>
                <a:avLst/>
                <a:gdLst/>
                <a:ahLst/>
                <a:cxnLst/>
                <a:rect r="r" b="b" t="t" l="l"/>
                <a:pathLst>
                  <a:path h="660400" w="4998921">
                    <a:moveTo>
                      <a:pt x="4874461" y="660400"/>
                    </a:moveTo>
                    <a:lnTo>
                      <a:pt x="124460" y="660400"/>
                    </a:lnTo>
                    <a:cubicBezTo>
                      <a:pt x="55880" y="660400"/>
                      <a:pt x="0" y="604520"/>
                      <a:pt x="0" y="535940"/>
                    </a:cubicBezTo>
                    <a:lnTo>
                      <a:pt x="0" y="124460"/>
                    </a:lnTo>
                    <a:cubicBezTo>
                      <a:pt x="0" y="55880"/>
                      <a:pt x="55880" y="0"/>
                      <a:pt x="124460" y="0"/>
                    </a:cubicBezTo>
                    <a:lnTo>
                      <a:pt x="4874461" y="0"/>
                    </a:lnTo>
                    <a:cubicBezTo>
                      <a:pt x="4943041" y="0"/>
                      <a:pt x="4998921" y="55880"/>
                      <a:pt x="4998921" y="124460"/>
                    </a:cubicBezTo>
                    <a:lnTo>
                      <a:pt x="4998921" y="535940"/>
                    </a:lnTo>
                    <a:cubicBezTo>
                      <a:pt x="4998921" y="604520"/>
                      <a:pt x="4943041" y="660400"/>
                      <a:pt x="4874461" y="660400"/>
                    </a:cubicBezTo>
                    <a:close/>
                  </a:path>
                </a:pathLst>
              </a:custGeom>
              <a:solidFill>
                <a:srgbClr val="F0C600"/>
              </a:solidFill>
            </p:spPr>
          </p:sp>
        </p:grpSp>
        <p:sp>
          <p:nvSpPr>
            <p:cNvPr name="TextBox 11" id="11"/>
            <p:cNvSpPr txBox="true"/>
            <p:nvPr/>
          </p:nvSpPr>
          <p:spPr>
            <a:xfrm rot="0">
              <a:off x="0" y="139426"/>
              <a:ext cx="5965499"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12" id="12"/>
          <p:cNvGrpSpPr/>
          <p:nvPr/>
        </p:nvGrpSpPr>
        <p:grpSpPr>
          <a:xfrm rot="0">
            <a:off x="5752688" y="7073601"/>
            <a:ext cx="5646729" cy="991744"/>
            <a:chOff x="0" y="0"/>
            <a:chExt cx="7528972" cy="1322325"/>
          </a:xfrm>
        </p:grpSpPr>
        <p:grpSp>
          <p:nvGrpSpPr>
            <p:cNvPr name="Group 13" id="13"/>
            <p:cNvGrpSpPr/>
            <p:nvPr/>
          </p:nvGrpSpPr>
          <p:grpSpPr>
            <a:xfrm rot="0">
              <a:off x="0" y="0"/>
              <a:ext cx="7528972" cy="1322325"/>
              <a:chOff x="0" y="0"/>
              <a:chExt cx="6309068" cy="1108071"/>
            </a:xfrm>
          </p:grpSpPr>
          <p:sp>
            <p:nvSpPr>
              <p:cNvPr name="Freeform 14" id="14"/>
              <p:cNvSpPr/>
              <p:nvPr/>
            </p:nvSpPr>
            <p:spPr>
              <a:xfrm flipH="false" flipV="false" rot="0">
                <a:off x="0" y="0"/>
                <a:ext cx="6309068" cy="1108071"/>
              </a:xfrm>
              <a:custGeom>
                <a:avLst/>
                <a:gdLst/>
                <a:ahLst/>
                <a:cxnLst/>
                <a:rect r="r" b="b" t="t" l="l"/>
                <a:pathLst>
                  <a:path h="1108071" w="6309068">
                    <a:moveTo>
                      <a:pt x="6184607" y="1108071"/>
                    </a:moveTo>
                    <a:lnTo>
                      <a:pt x="124460" y="1108071"/>
                    </a:lnTo>
                    <a:cubicBezTo>
                      <a:pt x="55880" y="1108071"/>
                      <a:pt x="0" y="1052191"/>
                      <a:pt x="0" y="983611"/>
                    </a:cubicBezTo>
                    <a:lnTo>
                      <a:pt x="0" y="124460"/>
                    </a:lnTo>
                    <a:cubicBezTo>
                      <a:pt x="0" y="55880"/>
                      <a:pt x="55880" y="0"/>
                      <a:pt x="124460" y="0"/>
                    </a:cubicBezTo>
                    <a:lnTo>
                      <a:pt x="6184608" y="0"/>
                    </a:lnTo>
                    <a:cubicBezTo>
                      <a:pt x="6253188" y="0"/>
                      <a:pt x="6309068" y="55880"/>
                      <a:pt x="6309068" y="124460"/>
                    </a:cubicBezTo>
                    <a:lnTo>
                      <a:pt x="6309068" y="983611"/>
                    </a:lnTo>
                    <a:cubicBezTo>
                      <a:pt x="6309068" y="1052191"/>
                      <a:pt x="6253188" y="1108071"/>
                      <a:pt x="6184608" y="1108071"/>
                    </a:cubicBezTo>
                    <a:close/>
                  </a:path>
                </a:pathLst>
              </a:custGeom>
              <a:solidFill>
                <a:srgbClr val="287D7D"/>
              </a:solidFill>
            </p:spPr>
          </p:sp>
        </p:grpSp>
        <p:sp>
          <p:nvSpPr>
            <p:cNvPr name="TextBox 15" id="15"/>
            <p:cNvSpPr txBox="true"/>
            <p:nvPr/>
          </p:nvSpPr>
          <p:spPr>
            <a:xfrm rot="0">
              <a:off x="0" y="158476"/>
              <a:ext cx="7528972" cy="1033947"/>
            </a:xfrm>
            <a:prstGeom prst="rect">
              <a:avLst/>
            </a:prstGeom>
          </p:spPr>
          <p:txBody>
            <a:bodyPr anchor="t" rtlCol="false" tIns="0" lIns="0" bIns="0" rIns="0">
              <a:spAutoFit/>
            </a:bodyPr>
            <a:lstStyle/>
            <a:p>
              <a:pPr algn="ctr" marL="0" indent="0" lvl="1">
                <a:lnSpc>
                  <a:spcPts val="3022"/>
                </a:lnSpc>
              </a:pPr>
              <a:r>
                <a:rPr lang="en-US" b="true" sz="2747">
                  <a:solidFill>
                    <a:srgbClr val="FFFFFF"/>
                  </a:solidFill>
                  <a:latin typeface="Canva Sans Bold"/>
                  <a:ea typeface="Canva Sans Bold"/>
                  <a:cs typeface="Canva Sans Bold"/>
                  <a:sym typeface="Canva Sans Bold"/>
                </a:rPr>
                <a:t>ΓΙΑΤΙ ΕΙΝΑΙ ΙΔΑΝΙΚΟ ΓΙΑ ΑΡΧΑΡΙΟΥΣ</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Freeform 3" id="3"/>
          <p:cNvSpPr/>
          <p:nvPr/>
        </p:nvSpPr>
        <p:spPr>
          <a:xfrm flipH="false" flipV="false" rot="0">
            <a:off x="2286870" y="4199505"/>
            <a:ext cx="1887990" cy="1887990"/>
          </a:xfrm>
          <a:custGeom>
            <a:avLst/>
            <a:gdLst/>
            <a:ahLst/>
            <a:cxnLst/>
            <a:rect r="r" b="b" t="t" l="l"/>
            <a:pathLst>
              <a:path h="1887990" w="1887990">
                <a:moveTo>
                  <a:pt x="0" y="0"/>
                </a:moveTo>
                <a:lnTo>
                  <a:pt x="1887990" y="0"/>
                </a:lnTo>
                <a:lnTo>
                  <a:pt x="1887990" y="1887990"/>
                </a:lnTo>
                <a:lnTo>
                  <a:pt x="0" y="1887990"/>
                </a:lnTo>
                <a:lnTo>
                  <a:pt x="0" y="0"/>
                </a:lnTo>
                <a:close/>
              </a:path>
            </a:pathLst>
          </a:custGeom>
          <a:blipFill>
            <a:blip r:embed="rId3"/>
            <a:stretch>
              <a:fillRect l="0" t="0" r="0" b="0"/>
            </a:stretch>
          </a:blipFill>
        </p:spPr>
      </p:sp>
      <p:sp>
        <p:nvSpPr>
          <p:cNvPr name="Freeform 4" id="4"/>
          <p:cNvSpPr/>
          <p:nvPr/>
        </p:nvSpPr>
        <p:spPr>
          <a:xfrm flipH="false" flipV="false" rot="0">
            <a:off x="13203337" y="115702"/>
            <a:ext cx="4391289" cy="9758420"/>
          </a:xfrm>
          <a:custGeom>
            <a:avLst/>
            <a:gdLst/>
            <a:ahLst/>
            <a:cxnLst/>
            <a:rect r="r" b="b" t="t" l="l"/>
            <a:pathLst>
              <a:path h="9758420" w="4391289">
                <a:moveTo>
                  <a:pt x="0" y="0"/>
                </a:moveTo>
                <a:lnTo>
                  <a:pt x="4391289" y="0"/>
                </a:lnTo>
                <a:lnTo>
                  <a:pt x="4391289" y="9758420"/>
                </a:lnTo>
                <a:lnTo>
                  <a:pt x="0" y="9758420"/>
                </a:lnTo>
                <a:lnTo>
                  <a:pt x="0" y="0"/>
                </a:lnTo>
                <a:close/>
              </a:path>
            </a:pathLst>
          </a:custGeom>
          <a:blipFill>
            <a:blip r:embed="rId4"/>
            <a:stretch>
              <a:fillRect l="0" t="0" r="0" b="0"/>
            </a:stretch>
          </a:blipFill>
        </p:spPr>
      </p:sp>
      <p:sp>
        <p:nvSpPr>
          <p:cNvPr name="TextBox 5" id="5"/>
          <p:cNvSpPr txBox="true"/>
          <p:nvPr/>
        </p:nvSpPr>
        <p:spPr>
          <a:xfrm rot="0">
            <a:off x="5752688" y="2153282"/>
            <a:ext cx="5858203" cy="4197656"/>
          </a:xfrm>
          <a:prstGeom prst="rect">
            <a:avLst/>
          </a:prstGeom>
        </p:spPr>
        <p:txBody>
          <a:bodyPr anchor="t" rtlCol="false" tIns="0" lIns="0" bIns="0" rIns="0">
            <a:spAutoFit/>
          </a:bodyPr>
          <a:lstStyle/>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Έξυπνος Επεξεργαστής: Επιλέξτε τα βίντεό σας και αφήστε την εφαρμογή να τα συγχρονίσει με ένα τραγούδι</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Εργαλεία επεξεργασίας κυλίνδρων: Στοιχεία ελέγχου ταχύτητας πρόσβασης, χρονόμετρο, ευθυγράμμιση και μεταβάσεις.</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Φίλτρα &amp; Εφέ: Εφαρμόστε τα φίλτρα υπογραφής και τα εφέ AR του Instagram.</a:t>
            </a:r>
          </a:p>
          <a:p>
            <a:pPr algn="l" marL="0" indent="0" lvl="0">
              <a:lnSpc>
                <a:spcPts val="2790"/>
              </a:lnSpc>
            </a:pPr>
            <a:r>
              <a:rPr lang="en-US" b="true" sz="1743">
                <a:solidFill>
                  <a:srgbClr val="3B3838"/>
                </a:solidFill>
                <a:latin typeface="Open Sans 1 Bold"/>
                <a:ea typeface="Open Sans 1 Bold"/>
                <a:cs typeface="Open Sans 1 Bold"/>
                <a:sym typeface="Open Sans 1 Bold"/>
              </a:rPr>
              <a:t>Κείμενο &amp; Αυτοκόλλητα: Προσθέστε κείμενο, αυτοκόλλητα, δημοσκοπήσεις και GIF.</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Ενσωμάτωση μουσικής: Επιλέξτε από την τεράστια μουσική βιβλιοθήκη του Instagram.</a:t>
            </a:r>
          </a:p>
        </p:txBody>
      </p:sp>
      <p:sp>
        <p:nvSpPr>
          <p:cNvPr name="TextBox 6" id="6"/>
          <p:cNvSpPr txBox="true"/>
          <p:nvPr/>
        </p:nvSpPr>
        <p:spPr>
          <a:xfrm rot="0">
            <a:off x="4704636" y="8219568"/>
            <a:ext cx="8260660" cy="1052180"/>
          </a:xfrm>
          <a:prstGeom prst="rect">
            <a:avLst/>
          </a:prstGeom>
        </p:spPr>
        <p:txBody>
          <a:bodyPr anchor="t" rtlCol="false" tIns="0" lIns="0" bIns="0" rIns="0">
            <a:spAutoFit/>
          </a:bodyPr>
          <a:lstStyle/>
          <a:p>
            <a:pPr algn="l" marL="385984" indent="-192992" lvl="1">
              <a:lnSpc>
                <a:spcPts val="2860"/>
              </a:lnSpc>
              <a:buFont typeface="Arial"/>
              <a:buChar char="•"/>
            </a:pPr>
            <a:r>
              <a:rPr lang="en-US" sz="1787">
                <a:solidFill>
                  <a:srgbClr val="3B3838"/>
                </a:solidFill>
                <a:latin typeface="Open Sans 1"/>
                <a:ea typeface="Open Sans 1"/>
                <a:cs typeface="Open Sans 1"/>
                <a:sym typeface="Open Sans 1"/>
              </a:rPr>
              <a:t>Είναι πιο εύκολο στη χρήση, ειδικά με τον έξυπνο επεξεργαστή, αν θέλετε να δημιουργήσετε ένα βίντεο και να το δημοσιεύσετε αμέσως στο Instagram.</a:t>
            </a:r>
          </a:p>
        </p:txBody>
      </p:sp>
      <p:sp>
        <p:nvSpPr>
          <p:cNvPr name="TextBox 7" id="7"/>
          <p:cNvSpPr txBox="true"/>
          <p:nvPr/>
        </p:nvSpPr>
        <p:spPr>
          <a:xfrm rot="0">
            <a:off x="709042" y="1122771"/>
            <a:ext cx="5043646" cy="2834503"/>
          </a:xfrm>
          <a:prstGeom prst="rect">
            <a:avLst/>
          </a:prstGeom>
        </p:spPr>
        <p:txBody>
          <a:bodyPr anchor="t" rtlCol="false" tIns="0" lIns="0" bIns="0" rIns="0">
            <a:spAutoFit/>
          </a:bodyPr>
          <a:lstStyle/>
          <a:p>
            <a:pPr algn="ctr" marL="0" indent="0" lvl="0">
              <a:lnSpc>
                <a:spcPts val="4449"/>
              </a:lnSpc>
              <a:spcBef>
                <a:spcPct val="0"/>
              </a:spcBef>
            </a:pPr>
            <a:r>
              <a:rPr lang="en-US" b="true" sz="4494">
                <a:solidFill>
                  <a:srgbClr val="7C0086"/>
                </a:solidFill>
                <a:latin typeface="Canva Sans Bold"/>
                <a:ea typeface="Canva Sans Bold"/>
                <a:cs typeface="Canva Sans Bold"/>
                <a:sym typeface="Canva Sans Bold"/>
              </a:rPr>
              <a:t>ΕΝΣΩΜΑΤΩΜΕΝΟ ΠΡΟΓΡΑΜΜΑ ΕΠΕΞΕΡΓΑΣΙΑΣ ΒΝΤΕΟ ΤΟΥ INSTAGRAM</a:t>
            </a:r>
          </a:p>
        </p:txBody>
      </p:sp>
      <p:grpSp>
        <p:nvGrpSpPr>
          <p:cNvPr name="Group 8" id="8"/>
          <p:cNvGrpSpPr/>
          <p:nvPr/>
        </p:nvGrpSpPr>
        <p:grpSpPr>
          <a:xfrm rot="0">
            <a:off x="6444727" y="1227297"/>
            <a:ext cx="4474124" cy="475623"/>
            <a:chOff x="0" y="0"/>
            <a:chExt cx="5965499" cy="634164"/>
          </a:xfrm>
        </p:grpSpPr>
        <p:grpSp>
          <p:nvGrpSpPr>
            <p:cNvPr name="Group 9" id="9"/>
            <p:cNvGrpSpPr/>
            <p:nvPr/>
          </p:nvGrpSpPr>
          <p:grpSpPr>
            <a:xfrm rot="0">
              <a:off x="0" y="0"/>
              <a:ext cx="5965499" cy="634164"/>
              <a:chOff x="0" y="0"/>
              <a:chExt cx="4998921" cy="660400"/>
            </a:xfrm>
          </p:grpSpPr>
          <p:sp>
            <p:nvSpPr>
              <p:cNvPr name="Freeform 10" id="10"/>
              <p:cNvSpPr/>
              <p:nvPr/>
            </p:nvSpPr>
            <p:spPr>
              <a:xfrm flipH="false" flipV="false" rot="0">
                <a:off x="0" y="0"/>
                <a:ext cx="4998921" cy="660400"/>
              </a:xfrm>
              <a:custGeom>
                <a:avLst/>
                <a:gdLst/>
                <a:ahLst/>
                <a:cxnLst/>
                <a:rect r="r" b="b" t="t" l="l"/>
                <a:pathLst>
                  <a:path h="660400" w="4998921">
                    <a:moveTo>
                      <a:pt x="4874461" y="660400"/>
                    </a:moveTo>
                    <a:lnTo>
                      <a:pt x="124460" y="660400"/>
                    </a:lnTo>
                    <a:cubicBezTo>
                      <a:pt x="55880" y="660400"/>
                      <a:pt x="0" y="604520"/>
                      <a:pt x="0" y="535940"/>
                    </a:cubicBezTo>
                    <a:lnTo>
                      <a:pt x="0" y="124460"/>
                    </a:lnTo>
                    <a:cubicBezTo>
                      <a:pt x="0" y="55880"/>
                      <a:pt x="55880" y="0"/>
                      <a:pt x="124460" y="0"/>
                    </a:cubicBezTo>
                    <a:lnTo>
                      <a:pt x="4874461" y="0"/>
                    </a:lnTo>
                    <a:cubicBezTo>
                      <a:pt x="4943041" y="0"/>
                      <a:pt x="4998921" y="55880"/>
                      <a:pt x="4998921" y="124460"/>
                    </a:cubicBezTo>
                    <a:lnTo>
                      <a:pt x="4998921" y="535940"/>
                    </a:lnTo>
                    <a:cubicBezTo>
                      <a:pt x="4998921" y="604520"/>
                      <a:pt x="4943041" y="660400"/>
                      <a:pt x="4874461" y="660400"/>
                    </a:cubicBezTo>
                    <a:close/>
                  </a:path>
                </a:pathLst>
              </a:custGeom>
              <a:solidFill>
                <a:srgbClr val="F0C600"/>
              </a:solidFill>
            </p:spPr>
          </p:sp>
        </p:grpSp>
        <p:sp>
          <p:nvSpPr>
            <p:cNvPr name="TextBox 11" id="11"/>
            <p:cNvSpPr txBox="true"/>
            <p:nvPr/>
          </p:nvSpPr>
          <p:spPr>
            <a:xfrm rot="0">
              <a:off x="0" y="139426"/>
              <a:ext cx="5965499"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12" id="12"/>
          <p:cNvGrpSpPr/>
          <p:nvPr/>
        </p:nvGrpSpPr>
        <p:grpSpPr>
          <a:xfrm rot="0">
            <a:off x="5752688" y="6885321"/>
            <a:ext cx="5646729" cy="991744"/>
            <a:chOff x="0" y="0"/>
            <a:chExt cx="7528972" cy="1322325"/>
          </a:xfrm>
        </p:grpSpPr>
        <p:grpSp>
          <p:nvGrpSpPr>
            <p:cNvPr name="Group 13" id="13"/>
            <p:cNvGrpSpPr/>
            <p:nvPr/>
          </p:nvGrpSpPr>
          <p:grpSpPr>
            <a:xfrm rot="0">
              <a:off x="0" y="0"/>
              <a:ext cx="7528972" cy="1322325"/>
              <a:chOff x="0" y="0"/>
              <a:chExt cx="6309068" cy="1108071"/>
            </a:xfrm>
          </p:grpSpPr>
          <p:sp>
            <p:nvSpPr>
              <p:cNvPr name="Freeform 14" id="14"/>
              <p:cNvSpPr/>
              <p:nvPr/>
            </p:nvSpPr>
            <p:spPr>
              <a:xfrm flipH="false" flipV="false" rot="0">
                <a:off x="0" y="0"/>
                <a:ext cx="6309068" cy="1108071"/>
              </a:xfrm>
              <a:custGeom>
                <a:avLst/>
                <a:gdLst/>
                <a:ahLst/>
                <a:cxnLst/>
                <a:rect r="r" b="b" t="t" l="l"/>
                <a:pathLst>
                  <a:path h="1108071" w="6309068">
                    <a:moveTo>
                      <a:pt x="6184607" y="1108071"/>
                    </a:moveTo>
                    <a:lnTo>
                      <a:pt x="124460" y="1108071"/>
                    </a:lnTo>
                    <a:cubicBezTo>
                      <a:pt x="55880" y="1108071"/>
                      <a:pt x="0" y="1052191"/>
                      <a:pt x="0" y="983611"/>
                    </a:cubicBezTo>
                    <a:lnTo>
                      <a:pt x="0" y="124460"/>
                    </a:lnTo>
                    <a:cubicBezTo>
                      <a:pt x="0" y="55880"/>
                      <a:pt x="55880" y="0"/>
                      <a:pt x="124460" y="0"/>
                    </a:cubicBezTo>
                    <a:lnTo>
                      <a:pt x="6184608" y="0"/>
                    </a:lnTo>
                    <a:cubicBezTo>
                      <a:pt x="6253188" y="0"/>
                      <a:pt x="6309068" y="55880"/>
                      <a:pt x="6309068" y="124460"/>
                    </a:cubicBezTo>
                    <a:lnTo>
                      <a:pt x="6309068" y="983611"/>
                    </a:lnTo>
                    <a:cubicBezTo>
                      <a:pt x="6309068" y="1052191"/>
                      <a:pt x="6253188" y="1108071"/>
                      <a:pt x="6184608" y="1108071"/>
                    </a:cubicBezTo>
                    <a:close/>
                  </a:path>
                </a:pathLst>
              </a:custGeom>
              <a:solidFill>
                <a:srgbClr val="287D7D"/>
              </a:solidFill>
            </p:spPr>
          </p:sp>
        </p:grpSp>
        <p:sp>
          <p:nvSpPr>
            <p:cNvPr name="TextBox 15" id="15"/>
            <p:cNvSpPr txBox="true"/>
            <p:nvPr/>
          </p:nvSpPr>
          <p:spPr>
            <a:xfrm rot="0">
              <a:off x="0" y="158476"/>
              <a:ext cx="7528972" cy="1033947"/>
            </a:xfrm>
            <a:prstGeom prst="rect">
              <a:avLst/>
            </a:prstGeom>
          </p:spPr>
          <p:txBody>
            <a:bodyPr anchor="t" rtlCol="false" tIns="0" lIns="0" bIns="0" rIns="0">
              <a:spAutoFit/>
            </a:bodyPr>
            <a:lstStyle/>
            <a:p>
              <a:pPr algn="ctr" marL="0" indent="0" lvl="1">
                <a:lnSpc>
                  <a:spcPts val="3022"/>
                </a:lnSpc>
              </a:pPr>
              <a:r>
                <a:rPr lang="en-US" b="true" sz="2747">
                  <a:solidFill>
                    <a:srgbClr val="FFFFFF"/>
                  </a:solidFill>
                  <a:latin typeface="Canva Sans Bold"/>
                  <a:ea typeface="Canva Sans Bold"/>
                  <a:cs typeface="Canva Sans Bold"/>
                  <a:sym typeface="Canva Sans Bold"/>
                </a:rPr>
                <a:t>ΓΙΑΤΙ ΕΙΝΑΙ ΙΔΑΝΙΚΟ ΓΙΑ ΑΡΧΑΡΙΟΥΣ</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Freeform 3" id="3"/>
          <p:cNvSpPr/>
          <p:nvPr/>
        </p:nvSpPr>
        <p:spPr>
          <a:xfrm flipH="false" flipV="false" rot="0">
            <a:off x="1735271" y="3989037"/>
            <a:ext cx="2308926" cy="2308926"/>
          </a:xfrm>
          <a:custGeom>
            <a:avLst/>
            <a:gdLst/>
            <a:ahLst/>
            <a:cxnLst/>
            <a:rect r="r" b="b" t="t" l="l"/>
            <a:pathLst>
              <a:path h="2308926" w="2308926">
                <a:moveTo>
                  <a:pt x="0" y="0"/>
                </a:moveTo>
                <a:lnTo>
                  <a:pt x="2308926" y="0"/>
                </a:lnTo>
                <a:lnTo>
                  <a:pt x="2308926" y="2308926"/>
                </a:lnTo>
                <a:lnTo>
                  <a:pt x="0" y="23089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352240" y="106947"/>
            <a:ext cx="4395229" cy="9767175"/>
          </a:xfrm>
          <a:custGeom>
            <a:avLst/>
            <a:gdLst/>
            <a:ahLst/>
            <a:cxnLst/>
            <a:rect r="r" b="b" t="t" l="l"/>
            <a:pathLst>
              <a:path h="9767175" w="4395229">
                <a:moveTo>
                  <a:pt x="0" y="0"/>
                </a:moveTo>
                <a:lnTo>
                  <a:pt x="4395229" y="0"/>
                </a:lnTo>
                <a:lnTo>
                  <a:pt x="4395229" y="9767175"/>
                </a:lnTo>
                <a:lnTo>
                  <a:pt x="0" y="9767175"/>
                </a:lnTo>
                <a:lnTo>
                  <a:pt x="0" y="0"/>
                </a:lnTo>
                <a:close/>
              </a:path>
            </a:pathLst>
          </a:custGeom>
          <a:blipFill>
            <a:blip r:embed="rId5"/>
            <a:stretch>
              <a:fillRect l="0" t="0" r="0" b="0"/>
            </a:stretch>
          </a:blipFill>
        </p:spPr>
      </p:sp>
      <p:sp>
        <p:nvSpPr>
          <p:cNvPr name="TextBox 5" id="5"/>
          <p:cNvSpPr txBox="true"/>
          <p:nvPr/>
        </p:nvSpPr>
        <p:spPr>
          <a:xfrm rot="0">
            <a:off x="5752688" y="2153282"/>
            <a:ext cx="5858203" cy="4197656"/>
          </a:xfrm>
          <a:prstGeom prst="rect">
            <a:avLst/>
          </a:prstGeom>
        </p:spPr>
        <p:txBody>
          <a:bodyPr anchor="t" rtlCol="false" tIns="0" lIns="0" bIns="0" rIns="0">
            <a:spAutoFit/>
          </a:bodyPr>
          <a:lstStyle/>
          <a:p>
            <a:pPr algn="l" marL="0" indent="0" lvl="0">
              <a:lnSpc>
                <a:spcPts val="2790"/>
              </a:lnSpc>
            </a:pPr>
            <a:r>
              <a:rPr lang="en-US" b="true" sz="1743">
                <a:solidFill>
                  <a:srgbClr val="3B3838"/>
                </a:solidFill>
                <a:latin typeface="Open Sans 1 Bold"/>
                <a:ea typeface="Open Sans 1 Bold"/>
                <a:cs typeface="Open Sans 1 Bold"/>
                <a:sym typeface="Open Sans 1 Bold"/>
              </a:rPr>
              <a:t>Πρότυπα: Χιλιάδες προσχεδιασμένα πρότυπα βίντεο για μέσα κοινωνικής δικτύωσης.</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Επεξεργαστής μεταφοράς και απόθεσης: Προσθέστε εύκολα βίντεο κλιπ, εικόνες, γραφικά και κείμενο.</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Βιβλιοθήκη αποθεμάτων: Αποκτήστε πρόσβαση σε δωρεάν βίντεο κλιπ, εικόνες και ηχητικά κομμάτια.</a:t>
            </a:r>
          </a:p>
          <a:p>
            <a:pPr algn="l" marL="0" indent="0" lvl="0">
              <a:lnSpc>
                <a:spcPts val="2790"/>
              </a:lnSpc>
            </a:pPr>
            <a:r>
              <a:rPr lang="en-US" b="true" sz="1743">
                <a:solidFill>
                  <a:srgbClr val="3B3838"/>
                </a:solidFill>
                <a:latin typeface="Open Sans 1 Bold"/>
                <a:ea typeface="Open Sans 1 Bold"/>
                <a:cs typeface="Open Sans 1 Bold"/>
                <a:sym typeface="Open Sans 1 Bold"/>
              </a:rPr>
              <a:t>Κινήσεις: Προσθέστε μεταβάσεις και κινούμενο κείμενο ή γραφικά.</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Συνεργασία: Δημιουργήστε βίντεο μαζί σε πραγματικό χρόνο σε όλες τις συσκευές.</a:t>
            </a:r>
          </a:p>
        </p:txBody>
      </p:sp>
      <p:sp>
        <p:nvSpPr>
          <p:cNvPr name="TextBox 6" id="6"/>
          <p:cNvSpPr txBox="true"/>
          <p:nvPr/>
        </p:nvSpPr>
        <p:spPr>
          <a:xfrm rot="0">
            <a:off x="4672388" y="8119580"/>
            <a:ext cx="8260660" cy="1025831"/>
          </a:xfrm>
          <a:prstGeom prst="rect">
            <a:avLst/>
          </a:prstGeom>
        </p:spPr>
        <p:txBody>
          <a:bodyPr anchor="t" rtlCol="false" tIns="0" lIns="0" bIns="0" rIns="0">
            <a:spAutoFit/>
          </a:bodyPr>
          <a:lstStyle/>
          <a:p>
            <a:pPr algn="l" marL="376526" indent="-188263" lvl="1">
              <a:lnSpc>
                <a:spcPts val="2790"/>
              </a:lnSpc>
              <a:buFont typeface="Arial"/>
              <a:buChar char="•"/>
            </a:pPr>
            <a:r>
              <a:rPr lang="en-US" sz="1743">
                <a:solidFill>
                  <a:srgbClr val="3B3838"/>
                </a:solidFill>
                <a:latin typeface="Open Sans 1"/>
                <a:ea typeface="Open Sans 1"/>
                <a:cs typeface="Open Sans 1"/>
                <a:sym typeface="Open Sans 1"/>
              </a:rPr>
              <a:t>Η επεξεργασία που βασίζεται σε πρότυπα της Canva επιτρέπει ακόμη και σε εντελώς αρχάριους να δημιουργούν βίντεο επαγγελματικής εμφάνισης, ιδανικά για αναρτήσεις, ιστορίες ή βίντεο στα μέσα κοινωνικής δικτύωσης.</a:t>
            </a:r>
          </a:p>
        </p:txBody>
      </p:sp>
      <p:sp>
        <p:nvSpPr>
          <p:cNvPr name="TextBox 7" id="7"/>
          <p:cNvSpPr txBox="true"/>
          <p:nvPr/>
        </p:nvSpPr>
        <p:spPr>
          <a:xfrm rot="0">
            <a:off x="518272" y="1313022"/>
            <a:ext cx="4984552" cy="1729609"/>
          </a:xfrm>
          <a:prstGeom prst="rect">
            <a:avLst/>
          </a:prstGeom>
        </p:spPr>
        <p:txBody>
          <a:bodyPr anchor="t" rtlCol="false" tIns="0" lIns="0" bIns="0" rIns="0">
            <a:spAutoFit/>
          </a:bodyPr>
          <a:lstStyle/>
          <a:p>
            <a:pPr algn="ctr" marL="0" indent="0" lvl="0">
              <a:lnSpc>
                <a:spcPts val="4519"/>
              </a:lnSpc>
              <a:spcBef>
                <a:spcPct val="0"/>
              </a:spcBef>
            </a:pPr>
            <a:r>
              <a:rPr lang="en-US" b="true" sz="4564">
                <a:solidFill>
                  <a:srgbClr val="7C0086"/>
                </a:solidFill>
                <a:latin typeface="Canva Sans Bold"/>
                <a:ea typeface="Canva Sans Bold"/>
                <a:cs typeface="Canva Sans Bold"/>
                <a:sym typeface="Canva Sans Bold"/>
              </a:rPr>
              <a:t>CANVA (ΕΠΕΞΕΡΓΑΣΤΗΣ ΒΙΝΤΕΟ)</a:t>
            </a:r>
          </a:p>
        </p:txBody>
      </p:sp>
      <p:grpSp>
        <p:nvGrpSpPr>
          <p:cNvPr name="Group 8" id="8"/>
          <p:cNvGrpSpPr/>
          <p:nvPr/>
        </p:nvGrpSpPr>
        <p:grpSpPr>
          <a:xfrm rot="0">
            <a:off x="6444727" y="1227297"/>
            <a:ext cx="4474124" cy="475623"/>
            <a:chOff x="0" y="0"/>
            <a:chExt cx="5965499" cy="634164"/>
          </a:xfrm>
        </p:grpSpPr>
        <p:grpSp>
          <p:nvGrpSpPr>
            <p:cNvPr name="Group 9" id="9"/>
            <p:cNvGrpSpPr/>
            <p:nvPr/>
          </p:nvGrpSpPr>
          <p:grpSpPr>
            <a:xfrm rot="0">
              <a:off x="0" y="0"/>
              <a:ext cx="5965499" cy="634164"/>
              <a:chOff x="0" y="0"/>
              <a:chExt cx="4998921" cy="660400"/>
            </a:xfrm>
          </p:grpSpPr>
          <p:sp>
            <p:nvSpPr>
              <p:cNvPr name="Freeform 10" id="10"/>
              <p:cNvSpPr/>
              <p:nvPr/>
            </p:nvSpPr>
            <p:spPr>
              <a:xfrm flipH="false" flipV="false" rot="0">
                <a:off x="0" y="0"/>
                <a:ext cx="4998921" cy="660400"/>
              </a:xfrm>
              <a:custGeom>
                <a:avLst/>
                <a:gdLst/>
                <a:ahLst/>
                <a:cxnLst/>
                <a:rect r="r" b="b" t="t" l="l"/>
                <a:pathLst>
                  <a:path h="660400" w="4998921">
                    <a:moveTo>
                      <a:pt x="4874461" y="660400"/>
                    </a:moveTo>
                    <a:lnTo>
                      <a:pt x="124460" y="660400"/>
                    </a:lnTo>
                    <a:cubicBezTo>
                      <a:pt x="55880" y="660400"/>
                      <a:pt x="0" y="604520"/>
                      <a:pt x="0" y="535940"/>
                    </a:cubicBezTo>
                    <a:lnTo>
                      <a:pt x="0" y="124460"/>
                    </a:lnTo>
                    <a:cubicBezTo>
                      <a:pt x="0" y="55880"/>
                      <a:pt x="55880" y="0"/>
                      <a:pt x="124460" y="0"/>
                    </a:cubicBezTo>
                    <a:lnTo>
                      <a:pt x="4874461" y="0"/>
                    </a:lnTo>
                    <a:cubicBezTo>
                      <a:pt x="4943041" y="0"/>
                      <a:pt x="4998921" y="55880"/>
                      <a:pt x="4998921" y="124460"/>
                    </a:cubicBezTo>
                    <a:lnTo>
                      <a:pt x="4998921" y="535940"/>
                    </a:lnTo>
                    <a:cubicBezTo>
                      <a:pt x="4998921" y="604520"/>
                      <a:pt x="4943041" y="660400"/>
                      <a:pt x="4874461" y="660400"/>
                    </a:cubicBezTo>
                    <a:close/>
                  </a:path>
                </a:pathLst>
              </a:custGeom>
              <a:solidFill>
                <a:srgbClr val="F0C600"/>
              </a:solidFill>
            </p:spPr>
          </p:sp>
        </p:grpSp>
        <p:sp>
          <p:nvSpPr>
            <p:cNvPr name="TextBox 11" id="11"/>
            <p:cNvSpPr txBox="true"/>
            <p:nvPr/>
          </p:nvSpPr>
          <p:spPr>
            <a:xfrm rot="0">
              <a:off x="0" y="139426"/>
              <a:ext cx="5965499"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12" id="12"/>
          <p:cNvGrpSpPr/>
          <p:nvPr/>
        </p:nvGrpSpPr>
        <p:grpSpPr>
          <a:xfrm rot="0">
            <a:off x="5752688" y="6885321"/>
            <a:ext cx="5646729" cy="991744"/>
            <a:chOff x="0" y="0"/>
            <a:chExt cx="7528972" cy="1322325"/>
          </a:xfrm>
        </p:grpSpPr>
        <p:grpSp>
          <p:nvGrpSpPr>
            <p:cNvPr name="Group 13" id="13"/>
            <p:cNvGrpSpPr/>
            <p:nvPr/>
          </p:nvGrpSpPr>
          <p:grpSpPr>
            <a:xfrm rot="0">
              <a:off x="0" y="0"/>
              <a:ext cx="7528972" cy="1322325"/>
              <a:chOff x="0" y="0"/>
              <a:chExt cx="6309068" cy="1108071"/>
            </a:xfrm>
          </p:grpSpPr>
          <p:sp>
            <p:nvSpPr>
              <p:cNvPr name="Freeform 14" id="14"/>
              <p:cNvSpPr/>
              <p:nvPr/>
            </p:nvSpPr>
            <p:spPr>
              <a:xfrm flipH="false" flipV="false" rot="0">
                <a:off x="0" y="0"/>
                <a:ext cx="6309068" cy="1108071"/>
              </a:xfrm>
              <a:custGeom>
                <a:avLst/>
                <a:gdLst/>
                <a:ahLst/>
                <a:cxnLst/>
                <a:rect r="r" b="b" t="t" l="l"/>
                <a:pathLst>
                  <a:path h="1108071" w="6309068">
                    <a:moveTo>
                      <a:pt x="6184607" y="1108071"/>
                    </a:moveTo>
                    <a:lnTo>
                      <a:pt x="124460" y="1108071"/>
                    </a:lnTo>
                    <a:cubicBezTo>
                      <a:pt x="55880" y="1108071"/>
                      <a:pt x="0" y="1052191"/>
                      <a:pt x="0" y="983611"/>
                    </a:cubicBezTo>
                    <a:lnTo>
                      <a:pt x="0" y="124460"/>
                    </a:lnTo>
                    <a:cubicBezTo>
                      <a:pt x="0" y="55880"/>
                      <a:pt x="55880" y="0"/>
                      <a:pt x="124460" y="0"/>
                    </a:cubicBezTo>
                    <a:lnTo>
                      <a:pt x="6184608" y="0"/>
                    </a:lnTo>
                    <a:cubicBezTo>
                      <a:pt x="6253188" y="0"/>
                      <a:pt x="6309068" y="55880"/>
                      <a:pt x="6309068" y="124460"/>
                    </a:cubicBezTo>
                    <a:lnTo>
                      <a:pt x="6309068" y="983611"/>
                    </a:lnTo>
                    <a:cubicBezTo>
                      <a:pt x="6309068" y="1052191"/>
                      <a:pt x="6253188" y="1108071"/>
                      <a:pt x="6184608" y="1108071"/>
                    </a:cubicBezTo>
                    <a:close/>
                  </a:path>
                </a:pathLst>
              </a:custGeom>
              <a:solidFill>
                <a:srgbClr val="287D7D"/>
              </a:solidFill>
            </p:spPr>
          </p:sp>
        </p:grpSp>
        <p:sp>
          <p:nvSpPr>
            <p:cNvPr name="TextBox 15" id="15"/>
            <p:cNvSpPr txBox="true"/>
            <p:nvPr/>
          </p:nvSpPr>
          <p:spPr>
            <a:xfrm rot="0">
              <a:off x="0" y="158476"/>
              <a:ext cx="7528972" cy="1033947"/>
            </a:xfrm>
            <a:prstGeom prst="rect">
              <a:avLst/>
            </a:prstGeom>
          </p:spPr>
          <p:txBody>
            <a:bodyPr anchor="t" rtlCol="false" tIns="0" lIns="0" bIns="0" rIns="0">
              <a:spAutoFit/>
            </a:bodyPr>
            <a:lstStyle/>
            <a:p>
              <a:pPr algn="ctr" marL="0" indent="0" lvl="1">
                <a:lnSpc>
                  <a:spcPts val="3022"/>
                </a:lnSpc>
              </a:pPr>
              <a:r>
                <a:rPr lang="en-US" b="true" sz="2747">
                  <a:solidFill>
                    <a:srgbClr val="FFFFFF"/>
                  </a:solidFill>
                  <a:latin typeface="Canva Sans Bold"/>
                  <a:ea typeface="Canva Sans Bold"/>
                  <a:cs typeface="Canva Sans Bold"/>
                  <a:sym typeface="Canva Sans Bold"/>
                </a:rPr>
                <a:t>ΓΙΑΤΙ ΕΙΝΑΙ ΙΔΑΝΙΚΟ ΓΙΑ ΑΡΧΑΡΙΟΥΣ</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6918972" cy="5860901"/>
            <a:chOff x="0" y="0"/>
            <a:chExt cx="1822281" cy="1543612"/>
          </a:xfrm>
        </p:grpSpPr>
        <p:sp>
          <p:nvSpPr>
            <p:cNvPr name="Freeform 4" id="4"/>
            <p:cNvSpPr/>
            <p:nvPr/>
          </p:nvSpPr>
          <p:spPr>
            <a:xfrm flipH="false" flipV="false" rot="0">
              <a:off x="0" y="0"/>
              <a:ext cx="1822281" cy="1543612"/>
            </a:xfrm>
            <a:custGeom>
              <a:avLst/>
              <a:gdLst/>
              <a:ahLst/>
              <a:cxnLst/>
              <a:rect r="r" b="b" t="t" l="l"/>
              <a:pathLst>
                <a:path h="1543612" w="1822281">
                  <a:moveTo>
                    <a:pt x="104061" y="0"/>
                  </a:moveTo>
                  <a:lnTo>
                    <a:pt x="1718219" y="0"/>
                  </a:lnTo>
                  <a:cubicBezTo>
                    <a:pt x="1745818" y="0"/>
                    <a:pt x="1772287" y="10964"/>
                    <a:pt x="1791802" y="30479"/>
                  </a:cubicBezTo>
                  <a:cubicBezTo>
                    <a:pt x="1811317" y="49994"/>
                    <a:pt x="1822281" y="76463"/>
                    <a:pt x="1822281" y="104061"/>
                  </a:cubicBezTo>
                  <a:lnTo>
                    <a:pt x="1822281" y="1439550"/>
                  </a:lnTo>
                  <a:cubicBezTo>
                    <a:pt x="1822281" y="1467149"/>
                    <a:pt x="1811317" y="1493618"/>
                    <a:pt x="1791802" y="1513133"/>
                  </a:cubicBezTo>
                  <a:cubicBezTo>
                    <a:pt x="1772287" y="1532648"/>
                    <a:pt x="1745818" y="1543612"/>
                    <a:pt x="1718219" y="1543612"/>
                  </a:cubicBezTo>
                  <a:lnTo>
                    <a:pt x="104061" y="1543612"/>
                  </a:lnTo>
                  <a:cubicBezTo>
                    <a:pt x="76463" y="1543612"/>
                    <a:pt x="49994" y="1532648"/>
                    <a:pt x="30479" y="1513133"/>
                  </a:cubicBezTo>
                  <a:cubicBezTo>
                    <a:pt x="10964" y="1493618"/>
                    <a:pt x="0" y="1467149"/>
                    <a:pt x="0" y="1439550"/>
                  </a:cubicBezTo>
                  <a:lnTo>
                    <a:pt x="0" y="104061"/>
                  </a:lnTo>
                  <a:cubicBezTo>
                    <a:pt x="0" y="76463"/>
                    <a:pt x="10964" y="49994"/>
                    <a:pt x="30479" y="30479"/>
                  </a:cubicBezTo>
                  <a:cubicBezTo>
                    <a:pt x="49994" y="10964"/>
                    <a:pt x="76463" y="0"/>
                    <a:pt x="104061" y="0"/>
                  </a:cubicBezTo>
                  <a:close/>
                </a:path>
              </a:pathLst>
            </a:custGeom>
            <a:solidFill>
              <a:srgbClr val="7C0086">
                <a:alpha val="81961"/>
              </a:srgbClr>
            </a:solidFill>
          </p:spPr>
        </p:sp>
        <p:sp>
          <p:nvSpPr>
            <p:cNvPr name="TextBox 5" id="5"/>
            <p:cNvSpPr txBox="true"/>
            <p:nvPr/>
          </p:nvSpPr>
          <p:spPr>
            <a:xfrm>
              <a:off x="0" y="0"/>
              <a:ext cx="1822281" cy="1543612"/>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2991892" cy="1566544"/>
          </a:xfrm>
          <a:prstGeom prst="rect">
            <a:avLst/>
          </a:prstGeom>
        </p:spPr>
        <p:txBody>
          <a:bodyPr anchor="t" rtlCol="false" tIns="0" lIns="0" bIns="0" rIns="0">
            <a:spAutoFit/>
          </a:bodyPr>
          <a:lstStyle/>
          <a:p>
            <a:pPr algn="ctr" marL="0" indent="0" lvl="0">
              <a:lnSpc>
                <a:spcPts val="12880"/>
              </a:lnSpc>
            </a:pPr>
            <a:r>
              <a:rPr lang="en-US" b="true" sz="9200">
                <a:solidFill>
                  <a:srgbClr val="FFFFFF"/>
                </a:solidFill>
                <a:latin typeface="Canva Sans Bold"/>
                <a:ea typeface="Canva Sans Bold"/>
                <a:cs typeface="Canva Sans Bold"/>
                <a:sym typeface="Canva Sans Bold"/>
              </a:rPr>
              <a:t>ΕΡΓΟ</a:t>
            </a:r>
          </a:p>
        </p:txBody>
      </p:sp>
      <p:sp>
        <p:nvSpPr>
          <p:cNvPr name="TextBox 8" id="8"/>
          <p:cNvSpPr txBox="true"/>
          <p:nvPr/>
        </p:nvSpPr>
        <p:spPr>
          <a:xfrm rot="0">
            <a:off x="1110262" y="4270927"/>
            <a:ext cx="5936942" cy="3121781"/>
          </a:xfrm>
          <a:prstGeom prst="rect">
            <a:avLst/>
          </a:prstGeom>
        </p:spPr>
        <p:txBody>
          <a:bodyPr anchor="t" rtlCol="false" tIns="0" lIns="0" bIns="0" rIns="0">
            <a:spAutoFit/>
          </a:bodyPr>
          <a:lstStyle/>
          <a:p>
            <a:pPr algn="l" marL="0" indent="0" lvl="0">
              <a:lnSpc>
                <a:spcPts val="4171"/>
              </a:lnSpc>
            </a:pPr>
            <a:r>
              <a:rPr lang="en-US" sz="3022">
                <a:solidFill>
                  <a:srgbClr val="FFFFFF"/>
                </a:solidFill>
                <a:latin typeface="Canva Sans"/>
                <a:ea typeface="Canva Sans"/>
                <a:cs typeface="Canva Sans"/>
                <a:sym typeface="Canva Sans"/>
              </a:rPr>
              <a:t>Εγκαταστήστε μία από τις εφαρμογές που παρουσιάζονται στο τηλέφωνό σας.</a:t>
            </a:r>
          </a:p>
          <a:p>
            <a:pPr algn="l" marL="0" indent="0" lvl="0">
              <a:lnSpc>
                <a:spcPts val="4171"/>
              </a:lnSpc>
            </a:pPr>
          </a:p>
          <a:p>
            <a:pPr algn="l" marL="0" indent="0" lvl="0">
              <a:lnSpc>
                <a:spcPts val="4171"/>
              </a:lnSpc>
            </a:pPr>
            <a:r>
              <a:rPr lang="en-US" sz="3022">
                <a:solidFill>
                  <a:srgbClr val="FFFFFF"/>
                </a:solidFill>
                <a:latin typeface="Canva Sans"/>
                <a:ea typeface="Canva Sans"/>
                <a:cs typeface="Canva Sans"/>
                <a:sym typeface="Canva Sans"/>
              </a:rPr>
              <a:t>Εξερευνήστε τα χαρακτηριστικά για λίγα λεπτά.</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82550" t="0" r="-18378" b="0"/>
            </a:stretch>
          </a:blipFill>
        </p:spPr>
      </p:sp>
      <p:sp>
        <p:nvSpPr>
          <p:cNvPr name="TextBox 4" id="4"/>
          <p:cNvSpPr txBox="true"/>
          <p:nvPr/>
        </p:nvSpPr>
        <p:spPr>
          <a:xfrm rot="0">
            <a:off x="447048" y="4126280"/>
            <a:ext cx="6720580" cy="3707130"/>
          </a:xfrm>
          <a:prstGeom prst="rect">
            <a:avLst/>
          </a:prstGeom>
        </p:spPr>
        <p:txBody>
          <a:bodyPr anchor="t" rtlCol="false" tIns="0" lIns="0" bIns="0" rIns="0">
            <a:spAutoFit/>
          </a:bodyPr>
          <a:lstStyle/>
          <a:p>
            <a:pPr algn="l" marL="0" indent="0" lvl="0">
              <a:lnSpc>
                <a:spcPts val="7200"/>
              </a:lnSpc>
            </a:pPr>
            <a:r>
              <a:rPr lang="en-US" b="true" sz="7200">
                <a:solidFill>
                  <a:srgbClr val="7C0086"/>
                </a:solidFill>
                <a:latin typeface="Canva Sans Bold"/>
                <a:ea typeface="Canva Sans Bold"/>
                <a:cs typeface="Canva Sans Bold"/>
                <a:sym typeface="Canva Sans Bold"/>
              </a:rPr>
              <a:t>Επεξεργασία βίντεο στο smartphone σας</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ΔΡΑΣΤΗΡΙΟΤΗΤΑ 5.2.1</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432290" y="1009650"/>
            <a:ext cx="4887101" cy="2421509"/>
          </a:xfrm>
          <a:prstGeom prst="rect">
            <a:avLst/>
          </a:prstGeom>
        </p:spPr>
        <p:txBody>
          <a:bodyPr anchor="t" rtlCol="false" tIns="0" lIns="0" bIns="0" rIns="0">
            <a:spAutoFit/>
          </a:bodyPr>
          <a:lstStyle/>
          <a:p>
            <a:pPr algn="l" marL="0" indent="0" lvl="0">
              <a:lnSpc>
                <a:spcPts val="6448"/>
              </a:lnSpc>
              <a:spcBef>
                <a:spcPct val="0"/>
              </a:spcBef>
            </a:pPr>
            <a:r>
              <a:rPr lang="en-US" b="true" sz="5200" strike="noStrike" u="none">
                <a:solidFill>
                  <a:srgbClr val="7C0086"/>
                </a:solidFill>
                <a:latin typeface="Canva Sans Bold"/>
                <a:ea typeface="Canva Sans Bold"/>
                <a:cs typeface="Canva Sans Bold"/>
                <a:sym typeface="Canva Sans Bold"/>
              </a:rPr>
              <a:t>ΒΑΣΙΚΕΣ ΕΠΕΞΕΡΓΑΣΙΕΣ ΒΙΝΤΕΟ</a:t>
            </a:r>
          </a:p>
        </p:txBody>
      </p:sp>
      <p:grpSp>
        <p:nvGrpSpPr>
          <p:cNvPr name="Group 4" id="4"/>
          <p:cNvGrpSpPr/>
          <p:nvPr/>
        </p:nvGrpSpPr>
        <p:grpSpPr>
          <a:xfrm rot="0">
            <a:off x="5202897" y="1115551"/>
            <a:ext cx="7128405" cy="7358518"/>
            <a:chOff x="0" y="0"/>
            <a:chExt cx="9504540" cy="9811357"/>
          </a:xfrm>
        </p:grpSpPr>
        <p:sp>
          <p:nvSpPr>
            <p:cNvPr name="TextBox 5" id="5"/>
            <p:cNvSpPr txBox="true"/>
            <p:nvPr/>
          </p:nvSpPr>
          <p:spPr>
            <a:xfrm rot="0">
              <a:off x="0" y="-28575"/>
              <a:ext cx="7398785" cy="386715"/>
            </a:xfrm>
            <a:prstGeom prst="rect">
              <a:avLst/>
            </a:prstGeom>
          </p:spPr>
          <p:txBody>
            <a:bodyPr anchor="t" rtlCol="false" tIns="0" lIns="0" bIns="0" rIns="0">
              <a:spAutoFit/>
            </a:bodyPr>
            <a:lstStyle/>
            <a:p>
              <a:pPr algn="just">
                <a:lnSpc>
                  <a:spcPts val="2520"/>
                </a:lnSpc>
                <a:spcBef>
                  <a:spcPct val="0"/>
                </a:spcBef>
              </a:pPr>
              <a:r>
                <a:rPr lang="en-US" b="true" sz="1800">
                  <a:solidFill>
                    <a:srgbClr val="000000"/>
                  </a:solidFill>
                  <a:latin typeface="Canva Sans Bold"/>
                  <a:ea typeface="Canva Sans Bold"/>
                  <a:cs typeface="Canva Sans Bold"/>
                  <a:sym typeface="Canva Sans Bold"/>
                </a:rPr>
                <a:t>1. Κόψτε, επεξεργαστείτε και προσαρμόστε</a:t>
              </a:r>
            </a:p>
          </p:txBody>
        </p:sp>
        <p:sp>
          <p:nvSpPr>
            <p:cNvPr name="TextBox 6" id="6"/>
            <p:cNvSpPr txBox="true"/>
            <p:nvPr/>
          </p:nvSpPr>
          <p:spPr>
            <a:xfrm rot="0">
              <a:off x="591656" y="759333"/>
              <a:ext cx="7398785" cy="2063115"/>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Κλιπ περικοπής για την αφαίρεση ανεπιθύμητων εξαρτημάτων</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Χωρίστε τα μεγαλύτερα βίντεο σε μικρότερα τμήματα</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Αναδιάταξη κλιπ για καλύτερη αφήγηση</a:t>
              </a:r>
            </a:p>
          </p:txBody>
        </p:sp>
        <p:sp>
          <p:nvSpPr>
            <p:cNvPr name="TextBox 7" id="7"/>
            <p:cNvSpPr txBox="true"/>
            <p:nvPr/>
          </p:nvSpPr>
          <p:spPr>
            <a:xfrm rot="0">
              <a:off x="0" y="3449974"/>
              <a:ext cx="8826835" cy="386715"/>
            </a:xfrm>
            <a:prstGeom prst="rect">
              <a:avLst/>
            </a:prstGeom>
          </p:spPr>
          <p:txBody>
            <a:bodyPr anchor="t" rtlCol="false" tIns="0" lIns="0" bIns="0" rIns="0">
              <a:spAutoFit/>
            </a:bodyPr>
            <a:lstStyle/>
            <a:p>
              <a:pPr algn="just" marL="0" indent="0" lvl="0">
                <a:lnSpc>
                  <a:spcPts val="2520"/>
                </a:lnSpc>
                <a:spcBef>
                  <a:spcPct val="0"/>
                </a:spcBef>
              </a:pPr>
              <a:r>
                <a:rPr lang="en-US" b="true" sz="1800" strike="noStrike" u="none">
                  <a:solidFill>
                    <a:srgbClr val="000000"/>
                  </a:solidFill>
                  <a:latin typeface="Canva Sans Bold"/>
                  <a:ea typeface="Canva Sans Bold"/>
                  <a:cs typeface="Canva Sans Bold"/>
                  <a:sym typeface="Canva Sans Bold"/>
                </a:rPr>
                <a:t>2. Προσθέστε μουσική ή φωνή</a:t>
              </a:r>
            </a:p>
          </p:txBody>
        </p:sp>
        <p:sp>
          <p:nvSpPr>
            <p:cNvPr name="TextBox 8" id="8"/>
            <p:cNvSpPr txBox="true"/>
            <p:nvPr/>
          </p:nvSpPr>
          <p:spPr>
            <a:xfrm rot="0">
              <a:off x="677705" y="4366873"/>
              <a:ext cx="8826835" cy="3320536"/>
            </a:xfrm>
            <a:prstGeom prst="rect">
              <a:avLst/>
            </a:prstGeom>
          </p:spPr>
          <p:txBody>
            <a:bodyPr anchor="t" rtlCol="false" tIns="0" lIns="0" bIns="0" rIns="0">
              <a:spAutoFit/>
            </a:bodyPr>
            <a:lstStyle/>
            <a:p>
              <a:pPr algn="just" marL="387849" indent="-193925" lvl="1">
                <a:lnSpc>
                  <a:spcPts val="2515"/>
                </a:lnSpc>
                <a:buFont typeface="Arial"/>
                <a:buChar char="•"/>
              </a:pPr>
              <a:r>
                <a:rPr lang="en-US" sz="1796" strike="noStrike" u="none">
                  <a:solidFill>
                    <a:srgbClr val="000000"/>
                  </a:solidFill>
                  <a:latin typeface="Canva Sans"/>
                  <a:ea typeface="Canva Sans"/>
                  <a:cs typeface="Canva Sans"/>
                  <a:sym typeface="Canva Sans"/>
                </a:rPr>
                <a:t>Προσθέστε μουσική για να δημιουργήσετε την κατάλληλη ατμόσφαιρα, επιλέξτε από τη διαθέσιμη μουσική της εφαρμογής για καλύτερη ενσωμάτωση (ορισμένες εφαρμογές ενδέχεται να διαγράψουν τη μουσική σας εάν δεν είναι προσβάσιμη στην πλατφόρμα τους)</a:t>
              </a:r>
            </a:p>
            <a:p>
              <a:pPr algn="just" marL="387849" indent="-193925" lvl="1">
                <a:lnSpc>
                  <a:spcPts val="2515"/>
                </a:lnSpc>
                <a:buFont typeface="Arial"/>
                <a:buChar char="•"/>
              </a:pPr>
              <a:r>
                <a:rPr lang="en-US" sz="1796" strike="noStrike" u="none">
                  <a:solidFill>
                    <a:srgbClr val="000000"/>
                  </a:solidFill>
                  <a:latin typeface="Canva Sans"/>
                  <a:ea typeface="Canva Sans"/>
                  <a:cs typeface="Canva Sans"/>
                  <a:sym typeface="Canva Sans"/>
                </a:rPr>
                <a:t>Προσθέστε φωνή για να βελτιώσετε την αφήγηση και να της δώσετε μια προσωπική πινελιά</a:t>
              </a:r>
            </a:p>
            <a:p>
              <a:pPr algn="just">
                <a:lnSpc>
                  <a:spcPts val="2515"/>
                </a:lnSpc>
              </a:pPr>
            </a:p>
          </p:txBody>
        </p:sp>
        <p:sp>
          <p:nvSpPr>
            <p:cNvPr name="TextBox 9" id="9"/>
            <p:cNvSpPr txBox="true"/>
            <p:nvPr/>
          </p:nvSpPr>
          <p:spPr>
            <a:xfrm rot="0">
              <a:off x="0" y="7798534"/>
              <a:ext cx="8354303" cy="386715"/>
            </a:xfrm>
            <a:prstGeom prst="rect">
              <a:avLst/>
            </a:prstGeom>
          </p:spPr>
          <p:txBody>
            <a:bodyPr anchor="t" rtlCol="false" tIns="0" lIns="0" bIns="0" rIns="0">
              <a:spAutoFit/>
            </a:bodyPr>
            <a:lstStyle/>
            <a:p>
              <a:pPr algn="just" marL="0" indent="0" lvl="0">
                <a:lnSpc>
                  <a:spcPts val="2520"/>
                </a:lnSpc>
                <a:spcBef>
                  <a:spcPct val="0"/>
                </a:spcBef>
              </a:pPr>
              <a:r>
                <a:rPr lang="en-US" b="true" sz="1800">
                  <a:solidFill>
                    <a:srgbClr val="000000"/>
                  </a:solidFill>
                  <a:latin typeface="Canva Sans Bold"/>
                  <a:ea typeface="Canva Sans Bold"/>
                  <a:cs typeface="Canva Sans Bold"/>
                  <a:sym typeface="Canva Sans Bold"/>
                </a:rPr>
                <a:t>3. Βελτιώστε την εμφάνιση και την αίσθηση</a:t>
              </a:r>
            </a:p>
          </p:txBody>
        </p:sp>
        <p:sp>
          <p:nvSpPr>
            <p:cNvPr name="TextBox 10" id="10"/>
            <p:cNvSpPr txBox="true"/>
            <p:nvPr/>
          </p:nvSpPr>
          <p:spPr>
            <a:xfrm rot="0">
              <a:off x="668066" y="8586442"/>
              <a:ext cx="8354303" cy="1224915"/>
            </a:xfrm>
            <a:prstGeom prst="rect">
              <a:avLst/>
            </a:prstGeom>
          </p:spPr>
          <p:txBody>
            <a:bodyPr anchor="t" rtlCol="false" tIns="0" lIns="0" bIns="0" rIns="0">
              <a:spAutoFit/>
            </a:bodyPr>
            <a:lstStyle/>
            <a:p>
              <a:pPr algn="just"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Εφαρμογή φίλτρων για ομοιόμορφο στυλ</a:t>
              </a:r>
            </a:p>
            <a:p>
              <a:pPr algn="just"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Επιλέξτε τη σωστή αναλογία διαστάσεων (9:16 για Ιστορίες/Κινηματογράφους, 1:1 για Ροή IG)</a:t>
              </a:r>
            </a:p>
          </p:txBody>
        </p:sp>
      </p:grpSp>
      <p:grpSp>
        <p:nvGrpSpPr>
          <p:cNvPr name="Group 11" id="11"/>
          <p:cNvGrpSpPr>
            <a:grpSpLocks noChangeAspect="true"/>
          </p:cNvGrpSpPr>
          <p:nvPr/>
        </p:nvGrpSpPr>
        <p:grpSpPr>
          <a:xfrm rot="0">
            <a:off x="12590936" y="191209"/>
            <a:ext cx="5005672" cy="9904581"/>
            <a:chOff x="0" y="0"/>
            <a:chExt cx="2620010" cy="5184140"/>
          </a:xfrm>
        </p:grpSpPr>
        <p:sp>
          <p:nvSpPr>
            <p:cNvPr name="Freeform 12" id="12"/>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3" id="13"/>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760" t="0" r="-11760" b="0"/>
              </a:stretch>
            </a:blipFill>
          </p:spPr>
        </p:sp>
        <p:sp>
          <p:nvSpPr>
            <p:cNvPr name="Freeform 14" id="14"/>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5" id="15"/>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6" id="16"/>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7" id="17"/>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8" id="18"/>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9" id="19"/>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20" id="20"/>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649065" y="2080466"/>
            <a:ext cx="8208882" cy="7871161"/>
            <a:chOff x="0" y="0"/>
            <a:chExt cx="2162010" cy="2073063"/>
          </a:xfrm>
        </p:grpSpPr>
        <p:sp>
          <p:nvSpPr>
            <p:cNvPr name="Freeform 4" id="4"/>
            <p:cNvSpPr/>
            <p:nvPr/>
          </p:nvSpPr>
          <p:spPr>
            <a:xfrm flipH="false" flipV="false" rot="0">
              <a:off x="0" y="0"/>
              <a:ext cx="2162010" cy="2073063"/>
            </a:xfrm>
            <a:custGeom>
              <a:avLst/>
              <a:gdLst/>
              <a:ahLst/>
              <a:cxnLst/>
              <a:rect r="r" b="b" t="t" l="l"/>
              <a:pathLst>
                <a:path h="2073063" w="2162010">
                  <a:moveTo>
                    <a:pt x="87710" y="0"/>
                  </a:moveTo>
                  <a:lnTo>
                    <a:pt x="2074300" y="0"/>
                  </a:lnTo>
                  <a:cubicBezTo>
                    <a:pt x="2122741" y="0"/>
                    <a:pt x="2162010" y="39269"/>
                    <a:pt x="2162010" y="87710"/>
                  </a:cubicBezTo>
                  <a:lnTo>
                    <a:pt x="2162010" y="1985353"/>
                  </a:lnTo>
                  <a:cubicBezTo>
                    <a:pt x="2162010" y="2033794"/>
                    <a:pt x="2122741" y="2073063"/>
                    <a:pt x="2074300" y="2073063"/>
                  </a:cubicBezTo>
                  <a:lnTo>
                    <a:pt x="87710" y="2073063"/>
                  </a:lnTo>
                  <a:cubicBezTo>
                    <a:pt x="39269" y="2073063"/>
                    <a:pt x="0" y="2033794"/>
                    <a:pt x="0" y="1985353"/>
                  </a:cubicBezTo>
                  <a:lnTo>
                    <a:pt x="0" y="87710"/>
                  </a:lnTo>
                  <a:cubicBezTo>
                    <a:pt x="0" y="39269"/>
                    <a:pt x="39269" y="0"/>
                    <a:pt x="87710" y="0"/>
                  </a:cubicBezTo>
                  <a:close/>
                </a:path>
              </a:pathLst>
            </a:custGeom>
            <a:solidFill>
              <a:srgbClr val="7C0086">
                <a:alpha val="81961"/>
              </a:srgbClr>
            </a:solidFill>
          </p:spPr>
        </p:sp>
        <p:sp>
          <p:nvSpPr>
            <p:cNvPr name="TextBox 5" id="5"/>
            <p:cNvSpPr txBox="true"/>
            <p:nvPr/>
          </p:nvSpPr>
          <p:spPr>
            <a:xfrm>
              <a:off x="0" y="0"/>
              <a:ext cx="2162010" cy="2073063"/>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2991892" cy="1566544"/>
          </a:xfrm>
          <a:prstGeom prst="rect">
            <a:avLst/>
          </a:prstGeom>
        </p:spPr>
        <p:txBody>
          <a:bodyPr anchor="t" rtlCol="false" tIns="0" lIns="0" bIns="0" rIns="0">
            <a:spAutoFit/>
          </a:bodyPr>
          <a:lstStyle/>
          <a:p>
            <a:pPr algn="ctr" marL="0" indent="0" lvl="0">
              <a:lnSpc>
                <a:spcPts val="12880"/>
              </a:lnSpc>
            </a:pPr>
            <a:r>
              <a:rPr lang="en-US" b="true" sz="9200">
                <a:solidFill>
                  <a:srgbClr val="FFFFFF"/>
                </a:solidFill>
                <a:latin typeface="Canva Sans Bold"/>
                <a:ea typeface="Canva Sans Bold"/>
                <a:cs typeface="Canva Sans Bold"/>
                <a:sym typeface="Canva Sans Bold"/>
              </a:rPr>
              <a:t>ΕΡΓΟ</a:t>
            </a:r>
          </a:p>
        </p:txBody>
      </p:sp>
      <p:sp>
        <p:nvSpPr>
          <p:cNvPr name="TextBox 8" id="8"/>
          <p:cNvSpPr txBox="true"/>
          <p:nvPr/>
        </p:nvSpPr>
        <p:spPr>
          <a:xfrm rot="0">
            <a:off x="1119787" y="4261402"/>
            <a:ext cx="7199473" cy="4662464"/>
          </a:xfrm>
          <a:prstGeom prst="rect">
            <a:avLst/>
          </a:prstGeom>
        </p:spPr>
        <p:txBody>
          <a:bodyPr anchor="t" rtlCol="false" tIns="0" lIns="0" bIns="0" rIns="0">
            <a:spAutoFit/>
          </a:bodyPr>
          <a:lstStyle/>
          <a:p>
            <a:pPr algn="l" marL="0" indent="0" lvl="0">
              <a:lnSpc>
                <a:spcPts val="3738"/>
              </a:lnSpc>
            </a:pPr>
            <a:r>
              <a:rPr lang="en-US" sz="2709">
                <a:solidFill>
                  <a:srgbClr val="FFFFFF"/>
                </a:solidFill>
                <a:latin typeface="Canva Sans"/>
                <a:ea typeface="Canva Sans"/>
                <a:cs typeface="Canva Sans"/>
                <a:sym typeface="Canva Sans"/>
              </a:rPr>
              <a:t>Χωρίστε τους συμμετέχοντες σε 4 ομάδες και αναθέστε μία εφαρμογή για κάθε ομάδα.</a:t>
            </a:r>
          </a:p>
          <a:p>
            <a:pPr algn="l" marL="0" indent="0" lvl="0">
              <a:lnSpc>
                <a:spcPts val="3738"/>
              </a:lnSpc>
            </a:pPr>
            <a:r>
              <a:rPr lang="en-US" sz="2709">
                <a:solidFill>
                  <a:srgbClr val="FFFFFF"/>
                </a:solidFill>
                <a:latin typeface="Canva Sans"/>
                <a:ea typeface="Canva Sans"/>
                <a:cs typeface="Canva Sans"/>
                <a:sym typeface="Canva Sans"/>
              </a:rPr>
              <a:t>Οι συμμετέχοντες επιλέγουν μερικά βίντεο και εκτελούν τις ακόλουθες εργασίες:</a:t>
            </a:r>
          </a:p>
          <a:p>
            <a:pPr algn="l" marL="0" indent="0" lvl="0">
              <a:lnSpc>
                <a:spcPts val="3738"/>
              </a:lnSpc>
            </a:pPr>
            <a:r>
              <a:rPr lang="en-US" sz="2709">
                <a:solidFill>
                  <a:srgbClr val="FFFFFF"/>
                </a:solidFill>
                <a:latin typeface="Canva Sans"/>
                <a:ea typeface="Canva Sans"/>
                <a:cs typeface="Canva Sans"/>
                <a:sym typeface="Canva Sans"/>
              </a:rPr>
              <a:t>Δημιουργήστε ένα σύντομο βίντεο (10-15 δευτερόλεπτα)</a:t>
            </a:r>
          </a:p>
          <a:p>
            <a:pPr algn="l" marL="584951" indent="-292475" lvl="1">
              <a:lnSpc>
                <a:spcPts val="3738"/>
              </a:lnSpc>
              <a:buFont typeface="Arial"/>
              <a:buChar char="•"/>
            </a:pPr>
            <a:r>
              <a:rPr lang="en-US" sz="2709">
                <a:solidFill>
                  <a:srgbClr val="FFFFFF"/>
                </a:solidFill>
                <a:latin typeface="Canva Sans"/>
                <a:ea typeface="Canva Sans"/>
                <a:cs typeface="Canva Sans"/>
                <a:sym typeface="Canva Sans"/>
              </a:rPr>
              <a:t>Προσθήκη μεταβάσεων και εφαρμογή ενός φίλτρου</a:t>
            </a:r>
          </a:p>
          <a:p>
            <a:pPr algn="l" marL="584951" indent="-292475" lvl="1">
              <a:lnSpc>
                <a:spcPts val="3738"/>
              </a:lnSpc>
              <a:buFont typeface="Arial"/>
              <a:buChar char="•"/>
            </a:pPr>
            <a:r>
              <a:rPr lang="en-US" sz="2709">
                <a:solidFill>
                  <a:srgbClr val="FFFFFF"/>
                </a:solidFill>
                <a:latin typeface="Canva Sans"/>
                <a:ea typeface="Canva Sans"/>
                <a:cs typeface="Canva Sans"/>
                <a:sym typeface="Canva Sans"/>
              </a:rPr>
              <a:t>Προσθέστε μουσική/φωνητική εγγραφή και εξαγάγετε την.</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l" marL="0" indent="0" lvl="0">
              <a:lnSpc>
                <a:spcPts val="7227"/>
              </a:lnSpc>
            </a:pPr>
            <a:r>
              <a:rPr lang="en-US" b="true" sz="5199">
                <a:solidFill>
                  <a:srgbClr val="7C0086"/>
                </a:solidFill>
                <a:latin typeface="Canva Sans Bold"/>
                <a:ea typeface="Canva Sans Bold"/>
                <a:cs typeface="Canva Sans Bold"/>
                <a:sym typeface="Canva Sans Bold"/>
              </a:rPr>
              <a:t>ΕΡΩΤHΣΕΙΣ</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47558"/>
            <a:ext cx="8695855" cy="2998344"/>
          </a:xfrm>
          <a:prstGeom prst="rect">
            <a:avLst/>
          </a:prstGeom>
        </p:spPr>
        <p:txBody>
          <a:bodyPr anchor="t" rtlCol="false" tIns="0" lIns="0" bIns="0" rIns="0">
            <a:spAutoFit/>
          </a:bodyPr>
          <a:lstStyle/>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Πώς πήγε;</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Τι βρήκατε ενδιαφέρον;</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Ανακαλύψατε κάτι καινούργιο;</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Ήταν η εφαρμογή εύχρηστη;</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0" t="-36957" r="0" b="-36957"/>
            </a:stretch>
          </a:blipFill>
        </p:spPr>
      </p:sp>
      <p:sp>
        <p:nvSpPr>
          <p:cNvPr name="TextBox 4" id="4"/>
          <p:cNvSpPr txBox="true"/>
          <p:nvPr/>
        </p:nvSpPr>
        <p:spPr>
          <a:xfrm rot="0">
            <a:off x="447048" y="4126280"/>
            <a:ext cx="6720580" cy="2792730"/>
          </a:xfrm>
          <a:prstGeom prst="rect">
            <a:avLst/>
          </a:prstGeom>
        </p:spPr>
        <p:txBody>
          <a:bodyPr anchor="t" rtlCol="false" tIns="0" lIns="0" bIns="0" rIns="0">
            <a:spAutoFit/>
          </a:bodyPr>
          <a:lstStyle/>
          <a:p>
            <a:pPr algn="l" marL="0" indent="0" lvl="0">
              <a:lnSpc>
                <a:spcPts val="7200"/>
              </a:lnSpc>
            </a:pPr>
            <a:r>
              <a:rPr lang="en-US" b="true" sz="7200">
                <a:solidFill>
                  <a:srgbClr val="7C0086"/>
                </a:solidFill>
                <a:latin typeface="Canva Sans Bold"/>
                <a:ea typeface="Canva Sans Bold"/>
                <a:cs typeface="Canva Sans Bold"/>
                <a:sym typeface="Canva Sans Bold"/>
              </a:rPr>
              <a:t>Προηγμένες Τεχνικές Επεξεργασίας</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ΔΡΑΣΤΗΡIOΤΗΤΑ 5.3</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367621" y="864535"/>
            <a:ext cx="5158607" cy="2167382"/>
          </a:xfrm>
          <a:prstGeom prst="rect">
            <a:avLst/>
          </a:prstGeom>
        </p:spPr>
        <p:txBody>
          <a:bodyPr anchor="t" rtlCol="false" tIns="0" lIns="0" bIns="0" rIns="0">
            <a:spAutoFit/>
          </a:bodyPr>
          <a:lstStyle/>
          <a:p>
            <a:pPr algn="l" marL="0" indent="0" lvl="0">
              <a:lnSpc>
                <a:spcPts val="5704"/>
              </a:lnSpc>
            </a:pPr>
            <a:r>
              <a:rPr lang="en-US" b="true" sz="4600">
                <a:solidFill>
                  <a:srgbClr val="7C0086"/>
                </a:solidFill>
                <a:latin typeface="Canva Sans Bold"/>
                <a:ea typeface="Canva Sans Bold"/>
                <a:cs typeface="Canva Sans Bold"/>
                <a:sym typeface="Canva Sans Bold"/>
              </a:rPr>
              <a:t>ΠΡΟΗΓΜEΝΕΣ ΕΠΕΞΕΡΓΑΣIΕΣ ΦΩΤΟΓΡΑΦΙVΝ</a:t>
            </a:r>
          </a:p>
        </p:txBody>
      </p:sp>
      <p:sp>
        <p:nvSpPr>
          <p:cNvPr name="TextBox 4" id="4"/>
          <p:cNvSpPr txBox="true"/>
          <p:nvPr/>
        </p:nvSpPr>
        <p:spPr>
          <a:xfrm rot="0">
            <a:off x="5315758" y="1000125"/>
            <a:ext cx="5549089" cy="297180"/>
          </a:xfrm>
          <a:prstGeom prst="rect">
            <a:avLst/>
          </a:prstGeom>
        </p:spPr>
        <p:txBody>
          <a:bodyPr anchor="t" rtlCol="false" tIns="0" lIns="0" bIns="0" rIns="0">
            <a:spAutoFit/>
          </a:bodyPr>
          <a:lstStyle/>
          <a:p>
            <a:pPr algn="l">
              <a:lnSpc>
                <a:spcPts val="2520"/>
              </a:lnSpc>
              <a:spcBef>
                <a:spcPct val="0"/>
              </a:spcBef>
            </a:pPr>
            <a:r>
              <a:rPr lang="en-US" b="true" sz="1800">
                <a:solidFill>
                  <a:srgbClr val="000000"/>
                </a:solidFill>
                <a:latin typeface="Canva Sans Bold"/>
                <a:ea typeface="Canva Sans Bold"/>
                <a:cs typeface="Canva Sans Bold"/>
                <a:sym typeface="Canva Sans Bold"/>
              </a:rPr>
              <a:t>1. Βαθμολόγηση χρωμάτων</a:t>
            </a:r>
          </a:p>
        </p:txBody>
      </p:sp>
      <p:sp>
        <p:nvSpPr>
          <p:cNvPr name="TextBox 5" id="5"/>
          <p:cNvSpPr txBox="true"/>
          <p:nvPr/>
        </p:nvSpPr>
        <p:spPr>
          <a:xfrm rot="0">
            <a:off x="5526228" y="1400401"/>
            <a:ext cx="5549089" cy="1868805"/>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Προσαρμόστε την Απόχρωση, τον Κορεσμό και τη Θερμοκρασία για τη διάθεση</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Χρησιμοποιήστε προεπιλογές (VSCO, Lightroom) για συνέπεια</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Διατηρήστε τα χρώματα φυσικά — αποφύγετε την υπερβολική επεξεργασία</a:t>
            </a:r>
          </a:p>
        </p:txBody>
      </p:sp>
      <p:sp>
        <p:nvSpPr>
          <p:cNvPr name="TextBox 6" id="6"/>
          <p:cNvSpPr txBox="true"/>
          <p:nvPr/>
        </p:nvSpPr>
        <p:spPr>
          <a:xfrm rot="0">
            <a:off x="5315758" y="3900803"/>
            <a:ext cx="6620126" cy="297180"/>
          </a:xfrm>
          <a:prstGeom prst="rect">
            <a:avLst/>
          </a:prstGeom>
        </p:spPr>
        <p:txBody>
          <a:bodyPr anchor="t" rtlCol="false" tIns="0" lIns="0" bIns="0" rIns="0">
            <a:spAutoFit/>
          </a:bodyPr>
          <a:lstStyle/>
          <a:p>
            <a:pPr algn="l" marL="0" indent="0" lvl="0">
              <a:lnSpc>
                <a:spcPts val="2520"/>
              </a:lnSpc>
              <a:spcBef>
                <a:spcPct val="0"/>
              </a:spcBef>
            </a:pPr>
            <a:r>
              <a:rPr lang="en-US" b="true" sz="1800" strike="noStrike" u="none">
                <a:solidFill>
                  <a:srgbClr val="000000"/>
                </a:solidFill>
                <a:latin typeface="Canva Sans Bold"/>
                <a:ea typeface="Canva Sans Bold"/>
                <a:cs typeface="Canva Sans Bold"/>
                <a:sym typeface="Canva Sans Bold"/>
              </a:rPr>
              <a:t>2. Επούλωση κηλίδων και αφαίρεση αντικειμένων</a:t>
            </a:r>
          </a:p>
        </p:txBody>
      </p:sp>
      <p:sp>
        <p:nvSpPr>
          <p:cNvPr name="TextBox 7" id="7"/>
          <p:cNvSpPr txBox="true"/>
          <p:nvPr/>
        </p:nvSpPr>
        <p:spPr>
          <a:xfrm rot="0">
            <a:off x="5526228" y="4377070"/>
            <a:ext cx="6620126" cy="1240155"/>
          </a:xfrm>
          <a:prstGeom prst="rect">
            <a:avLst/>
          </a:prstGeom>
        </p:spPr>
        <p:txBody>
          <a:bodyPr anchor="t" rtlCol="false" tIns="0" lIns="0" bIns="0" rIns="0">
            <a:spAutoFit/>
          </a:bodyPr>
          <a:lstStyle/>
          <a:p>
            <a:pPr algn="l" marL="388620" indent="-194310" lvl="1">
              <a:lnSpc>
                <a:spcPts val="2520"/>
              </a:lnSpc>
              <a:buFont typeface="Arial"/>
              <a:buChar char="•"/>
            </a:pPr>
            <a:r>
              <a:rPr lang="en-US" sz="1800">
                <a:solidFill>
                  <a:srgbClr val="000000"/>
                </a:solidFill>
                <a:latin typeface="Canva Sans"/>
                <a:ea typeface="Canva Sans"/>
                <a:cs typeface="Canva Sans"/>
                <a:sym typeface="Canva Sans"/>
              </a:rPr>
              <a:t>Αφαιρέστε σημεία ή αντικείμενα που αποσπούν την προσοχή (Εργαλείο Θεραπείας του Snapseed).</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Ιδανικό για φωτογράφιση προϊόντων ή πορτρέτα όπου το φόντο χρειάζεται να είναι καθαρό.</a:t>
            </a:r>
          </a:p>
        </p:txBody>
      </p:sp>
      <p:sp>
        <p:nvSpPr>
          <p:cNvPr name="TextBox 8" id="8"/>
          <p:cNvSpPr txBox="true"/>
          <p:nvPr/>
        </p:nvSpPr>
        <p:spPr>
          <a:xfrm rot="0">
            <a:off x="5315758" y="6245875"/>
            <a:ext cx="6265727" cy="297180"/>
          </a:xfrm>
          <a:prstGeom prst="rect">
            <a:avLst/>
          </a:prstGeom>
        </p:spPr>
        <p:txBody>
          <a:bodyPr anchor="t" rtlCol="false" tIns="0" lIns="0" bIns="0" rIns="0">
            <a:spAutoFit/>
          </a:bodyPr>
          <a:lstStyle/>
          <a:p>
            <a:pPr algn="l" marL="0" indent="0" lvl="0">
              <a:lnSpc>
                <a:spcPts val="2520"/>
              </a:lnSpc>
              <a:spcBef>
                <a:spcPct val="0"/>
              </a:spcBef>
            </a:pPr>
            <a:r>
              <a:rPr lang="en-US" b="true" sz="1800">
                <a:solidFill>
                  <a:srgbClr val="000000"/>
                </a:solidFill>
                <a:latin typeface="Canva Sans Bold"/>
                <a:ea typeface="Canva Sans Bold"/>
                <a:cs typeface="Canva Sans Bold"/>
                <a:sym typeface="Canva Sans Bold"/>
              </a:rPr>
              <a:t>3. Επιλεκτικές προσαρμογές</a:t>
            </a:r>
          </a:p>
        </p:txBody>
      </p:sp>
      <p:sp>
        <p:nvSpPr>
          <p:cNvPr name="TextBox 9" id="9"/>
          <p:cNvSpPr txBox="true"/>
          <p:nvPr/>
        </p:nvSpPr>
        <p:spPr>
          <a:xfrm rot="0">
            <a:off x="5526228" y="6724030"/>
            <a:ext cx="6265727" cy="1868805"/>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Φωτίστε ή σκουρύνετε μόνο συγκεκριμένες περιοχές (πρόσωπα, προϊόντα, ουρανούς).</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Snapseed: Επιλεκτικό εργαλείο → Περιοχή πατήματος → Ρύθμιση φωτεινότητας/αντίθεσης/κορεσμού.</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Βοηθά να καθοδηγήσει το μάτι του θεατή στο κύριο θέμα.</a:t>
            </a:r>
          </a:p>
        </p:txBody>
      </p:sp>
      <p:grpSp>
        <p:nvGrpSpPr>
          <p:cNvPr name="Group 10" id="10"/>
          <p:cNvGrpSpPr>
            <a:grpSpLocks noChangeAspect="true"/>
          </p:cNvGrpSpPr>
          <p:nvPr/>
        </p:nvGrpSpPr>
        <p:grpSpPr>
          <a:xfrm rot="0">
            <a:off x="12590936" y="191209"/>
            <a:ext cx="5005672" cy="9904581"/>
            <a:chOff x="0" y="0"/>
            <a:chExt cx="2620010" cy="5184140"/>
          </a:xfrm>
        </p:grpSpPr>
        <p:sp>
          <p:nvSpPr>
            <p:cNvPr name="Freeform 11" id="11"/>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2" id="12"/>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760" t="0" r="-11760" b="0"/>
              </a:stretch>
            </a:blipFill>
          </p:spPr>
        </p:sp>
        <p:sp>
          <p:nvSpPr>
            <p:cNvPr name="Freeform 13" id="13"/>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4" id="14"/>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5" id="15"/>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6" id="16"/>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7" id="17"/>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8" id="18"/>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9" id="19"/>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8004116" y="7145815"/>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584888" y="4194471"/>
            <a:ext cx="1200172" cy="1057275"/>
          </a:xfrm>
          <a:prstGeom prst="rect">
            <a:avLst/>
          </a:prstGeom>
        </p:spPr>
        <p:txBody>
          <a:bodyPr anchor="t" rtlCol="false" tIns="0" lIns="0" bIns="0" rIns="0">
            <a:spAutoFit/>
          </a:bodyPr>
          <a:lstStyle/>
          <a:p>
            <a:pPr algn="l" marL="0" indent="0" lvl="0">
              <a:lnSpc>
                <a:spcPts val="8400"/>
              </a:lnSpc>
            </a:pPr>
            <a:r>
              <a:rPr lang="en-US" b="true" sz="6000" spc="-120">
                <a:solidFill>
                  <a:srgbClr val="FD1C62"/>
                </a:solidFill>
                <a:latin typeface="Helveticish Bold"/>
                <a:ea typeface="Helveticish Bold"/>
                <a:cs typeface="Helveticish Bold"/>
                <a:sym typeface="Helveticish Bold"/>
              </a:rPr>
              <a:t>01</a:t>
            </a:r>
          </a:p>
        </p:txBody>
      </p:sp>
      <p:sp>
        <p:nvSpPr>
          <p:cNvPr name="Freeform 5" id="5"/>
          <p:cNvSpPr/>
          <p:nvPr/>
        </p:nvSpPr>
        <p:spPr>
          <a:xfrm flipH="false" flipV="false" rot="0">
            <a:off x="8004116" y="4197713"/>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539549" y="7079800"/>
            <a:ext cx="1488373" cy="1057275"/>
          </a:xfrm>
          <a:prstGeom prst="rect">
            <a:avLst/>
          </a:prstGeom>
        </p:spPr>
        <p:txBody>
          <a:bodyPr anchor="t" rtlCol="false" tIns="0" lIns="0" bIns="0" rIns="0">
            <a:spAutoFit/>
          </a:bodyPr>
          <a:lstStyle/>
          <a:p>
            <a:pPr algn="l" marL="0" indent="0" lvl="0">
              <a:lnSpc>
                <a:spcPts val="8400"/>
              </a:lnSpc>
            </a:pPr>
            <a:r>
              <a:rPr lang="en-US" b="true" sz="6000" spc="-120">
                <a:solidFill>
                  <a:srgbClr val="FD1C62"/>
                </a:solidFill>
                <a:latin typeface="Helveticish Bold"/>
                <a:ea typeface="Helveticish Bold"/>
                <a:cs typeface="Helveticish Bold"/>
                <a:sym typeface="Helveticish Bold"/>
              </a:rPr>
              <a:t>02</a:t>
            </a:r>
          </a:p>
        </p:txBody>
      </p:sp>
      <p:sp>
        <p:nvSpPr>
          <p:cNvPr name="Freeform 7" id="7"/>
          <p:cNvSpPr/>
          <p:nvPr/>
        </p:nvSpPr>
        <p:spPr>
          <a:xfrm flipH="false" flipV="false" rot="0">
            <a:off x="960692" y="7011146"/>
            <a:ext cx="2067230" cy="1211914"/>
          </a:xfrm>
          <a:custGeom>
            <a:avLst/>
            <a:gdLst/>
            <a:ahLst/>
            <a:cxnLst/>
            <a:rect r="r" b="b" t="t" l="l"/>
            <a:pathLst>
              <a:path h="1211914" w="2067230">
                <a:moveTo>
                  <a:pt x="0" y="0"/>
                </a:moveTo>
                <a:lnTo>
                  <a:pt x="2067231" y="0"/>
                </a:lnTo>
                <a:lnTo>
                  <a:pt x="2067231"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1006031" y="4125817"/>
            <a:ext cx="2067230" cy="1211914"/>
          </a:xfrm>
          <a:custGeom>
            <a:avLst/>
            <a:gdLst/>
            <a:ahLst/>
            <a:cxnLst/>
            <a:rect r="r" b="b" t="t" l="l"/>
            <a:pathLst>
              <a:path h="1211914" w="2067230">
                <a:moveTo>
                  <a:pt x="0" y="0"/>
                </a:moveTo>
                <a:lnTo>
                  <a:pt x="2067230" y="0"/>
                </a:lnTo>
                <a:lnTo>
                  <a:pt x="2067230" y="1211913"/>
                </a:lnTo>
                <a:lnTo>
                  <a:pt x="0" y="12119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3690890" y="-1621312"/>
            <a:ext cx="7385554" cy="7385554"/>
          </a:xfrm>
          <a:custGeom>
            <a:avLst/>
            <a:gdLst/>
            <a:ahLst/>
            <a:cxnLst/>
            <a:rect r="r" b="b" t="t" l="l"/>
            <a:pathLst>
              <a:path h="7385554" w="7385554">
                <a:moveTo>
                  <a:pt x="0" y="0"/>
                </a:moveTo>
                <a:lnTo>
                  <a:pt x="7385553" y="0"/>
                </a:lnTo>
                <a:lnTo>
                  <a:pt x="7385553" y="7385553"/>
                </a:lnTo>
                <a:lnTo>
                  <a:pt x="0" y="73855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607557" y="1799271"/>
            <a:ext cx="5155472" cy="878280"/>
          </a:xfrm>
          <a:prstGeom prst="rect">
            <a:avLst/>
          </a:prstGeom>
        </p:spPr>
        <p:txBody>
          <a:bodyPr anchor="t" rtlCol="false" tIns="0" lIns="0" bIns="0" rIns="0">
            <a:spAutoFit/>
          </a:bodyPr>
          <a:lstStyle/>
          <a:p>
            <a:pPr algn="l" marL="0" indent="0" lvl="0">
              <a:lnSpc>
                <a:spcPts val="7240"/>
              </a:lnSpc>
            </a:pPr>
            <a:r>
              <a:rPr lang="en-US" b="true" sz="5172">
                <a:solidFill>
                  <a:srgbClr val="7C0086"/>
                </a:solidFill>
                <a:latin typeface="Canva Sans Bold"/>
                <a:ea typeface="Canva Sans Bold"/>
                <a:cs typeface="Canva Sans Bold"/>
                <a:sym typeface="Canva Sans Bold"/>
              </a:rPr>
              <a:t>ΠΕΡΙΕΧΟΜΕΝΟ</a:t>
            </a:r>
          </a:p>
        </p:txBody>
      </p:sp>
      <p:sp>
        <p:nvSpPr>
          <p:cNvPr name="TextBox 11" id="11"/>
          <p:cNvSpPr txBox="true"/>
          <p:nvPr/>
        </p:nvSpPr>
        <p:spPr>
          <a:xfrm rot="0">
            <a:off x="1607557" y="5362606"/>
            <a:ext cx="5422774" cy="1448514"/>
          </a:xfrm>
          <a:prstGeom prst="rect">
            <a:avLst/>
          </a:prstGeom>
        </p:spPr>
        <p:txBody>
          <a:bodyPr anchor="t" rtlCol="false" tIns="0" lIns="0" bIns="0" rIns="0">
            <a:spAutoFit/>
          </a:bodyPr>
          <a:lstStyle/>
          <a:p>
            <a:pPr algn="l" marL="0" indent="0" lvl="0">
              <a:lnSpc>
                <a:spcPts val="3826"/>
              </a:lnSpc>
            </a:pPr>
            <a:r>
              <a:rPr lang="en-US" b="true" sz="2943" spc="-88">
                <a:solidFill>
                  <a:srgbClr val="7C0086"/>
                </a:solidFill>
                <a:latin typeface="Canva Sans Bold"/>
                <a:ea typeface="Canva Sans Bold"/>
                <a:cs typeface="Canva Sans Bold"/>
                <a:sym typeface="Canva Sans Bold"/>
              </a:rPr>
              <a:t>ΕΙΣΑΓΩΓΗ ΣΤΙΣ ΕΦΑΡΜΟΓΕΣ ΕΠΕΞΕΡΓΑΣΙΑΣ ΦΩΤΟΓΡΑΦΙΩΝ ΓΙΑ SMARTPHONE </a:t>
            </a:r>
          </a:p>
        </p:txBody>
      </p:sp>
      <p:sp>
        <p:nvSpPr>
          <p:cNvPr name="TextBox 12" id="12"/>
          <p:cNvSpPr txBox="true"/>
          <p:nvPr/>
        </p:nvSpPr>
        <p:spPr>
          <a:xfrm rot="0">
            <a:off x="1539549" y="8304967"/>
            <a:ext cx="5422774" cy="925592"/>
          </a:xfrm>
          <a:prstGeom prst="rect">
            <a:avLst/>
          </a:prstGeom>
        </p:spPr>
        <p:txBody>
          <a:bodyPr anchor="t" rtlCol="false" tIns="0" lIns="0" bIns="0" rIns="0">
            <a:spAutoFit/>
          </a:bodyPr>
          <a:lstStyle/>
          <a:p>
            <a:pPr algn="l" marL="0" indent="0" lvl="0">
              <a:lnSpc>
                <a:spcPts val="3729"/>
              </a:lnSpc>
            </a:pPr>
            <a:r>
              <a:rPr lang="en-US" b="true" sz="2868" spc="-86">
                <a:solidFill>
                  <a:srgbClr val="7C0086"/>
                </a:solidFill>
                <a:latin typeface="Canva Sans Bold"/>
                <a:ea typeface="Canva Sans Bold"/>
                <a:cs typeface="Canva Sans Bold"/>
                <a:sym typeface="Canva Sans Bold"/>
              </a:rPr>
              <a:t>ΕΠΕΞΕΡΓΑΣΙΑ ΦΩΤΟΓΡΑΦΙΩΝ/ΒΙΝΤΕΟ ΣΤΟ SMARTPHONE ΣΑΣ</a:t>
            </a:r>
          </a:p>
        </p:txBody>
      </p:sp>
      <p:sp>
        <p:nvSpPr>
          <p:cNvPr name="TextBox 13" id="13"/>
          <p:cNvSpPr txBox="true"/>
          <p:nvPr/>
        </p:nvSpPr>
        <p:spPr>
          <a:xfrm rot="0">
            <a:off x="8582973" y="4266367"/>
            <a:ext cx="1200172" cy="1057275"/>
          </a:xfrm>
          <a:prstGeom prst="rect">
            <a:avLst/>
          </a:prstGeom>
        </p:spPr>
        <p:txBody>
          <a:bodyPr anchor="t" rtlCol="false" tIns="0" lIns="0" bIns="0" rIns="0">
            <a:spAutoFit/>
          </a:bodyPr>
          <a:lstStyle/>
          <a:p>
            <a:pPr algn="l" marL="0" indent="0" lvl="0">
              <a:lnSpc>
                <a:spcPts val="8400"/>
              </a:lnSpc>
            </a:pPr>
            <a:r>
              <a:rPr lang="en-US" b="true" sz="6000" spc="-120">
                <a:solidFill>
                  <a:srgbClr val="FD1C62"/>
                </a:solidFill>
                <a:latin typeface="Helveticish Bold"/>
                <a:ea typeface="Helveticish Bold"/>
                <a:cs typeface="Helveticish Bold"/>
                <a:sym typeface="Helveticish Bold"/>
              </a:rPr>
              <a:t>03</a:t>
            </a:r>
          </a:p>
        </p:txBody>
      </p:sp>
      <p:sp>
        <p:nvSpPr>
          <p:cNvPr name="TextBox 14" id="14"/>
          <p:cNvSpPr txBox="true"/>
          <p:nvPr/>
        </p:nvSpPr>
        <p:spPr>
          <a:xfrm rot="0">
            <a:off x="8582973" y="5463792"/>
            <a:ext cx="5422774" cy="981075"/>
          </a:xfrm>
          <a:prstGeom prst="rect">
            <a:avLst/>
          </a:prstGeom>
        </p:spPr>
        <p:txBody>
          <a:bodyPr anchor="t" rtlCol="false" tIns="0" lIns="0" bIns="0" rIns="0">
            <a:spAutoFit/>
          </a:bodyPr>
          <a:lstStyle/>
          <a:p>
            <a:pPr algn="l" marL="0" indent="0" lvl="0">
              <a:lnSpc>
                <a:spcPts val="3900"/>
              </a:lnSpc>
            </a:pPr>
            <a:r>
              <a:rPr lang="en-US" b="true" sz="3000" spc="-89">
                <a:solidFill>
                  <a:srgbClr val="7C0086"/>
                </a:solidFill>
                <a:latin typeface="Canva Sans Bold"/>
                <a:ea typeface="Canva Sans Bold"/>
                <a:cs typeface="Canva Sans Bold"/>
                <a:sym typeface="Canva Sans Bold"/>
              </a:rPr>
              <a:t>ΠΡΟΗΓΜΕΝΕΣ ΤΕΧΝΙΚΕΣ ΕΠΕΞΕΡΓΑΣΙΑΣ</a:t>
            </a:r>
          </a:p>
        </p:txBody>
      </p:sp>
      <p:sp>
        <p:nvSpPr>
          <p:cNvPr name="TextBox 15" id="15"/>
          <p:cNvSpPr txBox="true"/>
          <p:nvPr/>
        </p:nvSpPr>
        <p:spPr>
          <a:xfrm rot="0">
            <a:off x="8582973" y="7214469"/>
            <a:ext cx="1200172" cy="1057275"/>
          </a:xfrm>
          <a:prstGeom prst="rect">
            <a:avLst/>
          </a:prstGeom>
        </p:spPr>
        <p:txBody>
          <a:bodyPr anchor="t" rtlCol="false" tIns="0" lIns="0" bIns="0" rIns="0">
            <a:spAutoFit/>
          </a:bodyPr>
          <a:lstStyle/>
          <a:p>
            <a:pPr algn="l" marL="0" indent="0" lvl="0">
              <a:lnSpc>
                <a:spcPts val="8400"/>
              </a:lnSpc>
            </a:pPr>
            <a:r>
              <a:rPr lang="en-US" b="true" sz="6000" spc="-120">
                <a:solidFill>
                  <a:srgbClr val="FD1C62"/>
                </a:solidFill>
                <a:latin typeface="Helveticish Bold"/>
                <a:ea typeface="Helveticish Bold"/>
                <a:cs typeface="Helveticish Bold"/>
                <a:sym typeface="Helveticish Bold"/>
              </a:rPr>
              <a:t>04</a:t>
            </a:r>
          </a:p>
        </p:txBody>
      </p:sp>
      <p:sp>
        <p:nvSpPr>
          <p:cNvPr name="TextBox 16" id="16"/>
          <p:cNvSpPr txBox="true"/>
          <p:nvPr/>
        </p:nvSpPr>
        <p:spPr>
          <a:xfrm rot="0">
            <a:off x="8582973" y="8573971"/>
            <a:ext cx="5422774" cy="834339"/>
          </a:xfrm>
          <a:prstGeom prst="rect">
            <a:avLst/>
          </a:prstGeom>
        </p:spPr>
        <p:txBody>
          <a:bodyPr anchor="t" rtlCol="false" tIns="0" lIns="0" bIns="0" rIns="0">
            <a:spAutoFit/>
          </a:bodyPr>
          <a:lstStyle/>
          <a:p>
            <a:pPr algn="l" marL="0" indent="0" lvl="0">
              <a:lnSpc>
                <a:spcPts val="3320"/>
              </a:lnSpc>
            </a:pPr>
            <a:r>
              <a:rPr lang="en-US" b="true" sz="2553" spc="-76">
                <a:solidFill>
                  <a:srgbClr val="7C0086"/>
                </a:solidFill>
                <a:latin typeface="Canva Sans Bold"/>
                <a:ea typeface="Canva Sans Bold"/>
                <a:cs typeface="Canva Sans Bold"/>
                <a:sym typeface="Canva Sans Bold"/>
              </a:rPr>
              <a:t>ΣΥΜΒΟΥΛΕΣ ΓΙΑ ΑΠΟΤΕΛΕΣΜΑΤΙΚΗ ΡΟΗ ΕΡΓΑΣΙΑΣ ΕΠΕΞΕΡΓΑΣΙΑΣ</a:t>
            </a:r>
          </a:p>
        </p:txBody>
      </p:sp>
      <p:sp>
        <p:nvSpPr>
          <p:cNvPr name="Freeform 17" id="17"/>
          <p:cNvSpPr/>
          <p:nvPr/>
        </p:nvSpPr>
        <p:spPr>
          <a:xfrm flipH="false" flipV="false" rot="0">
            <a:off x="12090741" y="5968617"/>
            <a:ext cx="2067230" cy="1211914"/>
          </a:xfrm>
          <a:custGeom>
            <a:avLst/>
            <a:gdLst/>
            <a:ahLst/>
            <a:cxnLst/>
            <a:rect r="r" b="b" t="t" l="l"/>
            <a:pathLst>
              <a:path h="1211914" w="2067230">
                <a:moveTo>
                  <a:pt x="0" y="0"/>
                </a:moveTo>
                <a:lnTo>
                  <a:pt x="2067230" y="0"/>
                </a:lnTo>
                <a:lnTo>
                  <a:pt x="2067230" y="1211914"/>
                </a:lnTo>
                <a:lnTo>
                  <a:pt x="0" y="12119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12669598" y="6037272"/>
            <a:ext cx="1200172" cy="1057275"/>
          </a:xfrm>
          <a:prstGeom prst="rect">
            <a:avLst/>
          </a:prstGeom>
        </p:spPr>
        <p:txBody>
          <a:bodyPr anchor="t" rtlCol="false" tIns="0" lIns="0" bIns="0" rIns="0">
            <a:spAutoFit/>
          </a:bodyPr>
          <a:lstStyle/>
          <a:p>
            <a:pPr algn="l" marL="0" indent="0" lvl="0">
              <a:lnSpc>
                <a:spcPts val="8400"/>
              </a:lnSpc>
            </a:pPr>
            <a:r>
              <a:rPr lang="en-US" b="true" sz="6000" spc="-120">
                <a:solidFill>
                  <a:srgbClr val="FD1C62"/>
                </a:solidFill>
                <a:latin typeface="Helveticish Bold"/>
                <a:ea typeface="Helveticish Bold"/>
                <a:cs typeface="Helveticish Bold"/>
                <a:sym typeface="Helveticish Bold"/>
              </a:rPr>
              <a:t>05</a:t>
            </a:r>
          </a:p>
        </p:txBody>
      </p:sp>
      <p:sp>
        <p:nvSpPr>
          <p:cNvPr name="TextBox 19" id="19"/>
          <p:cNvSpPr txBox="true"/>
          <p:nvPr/>
        </p:nvSpPr>
        <p:spPr>
          <a:xfrm rot="0">
            <a:off x="12669598" y="7326982"/>
            <a:ext cx="5422774" cy="806029"/>
          </a:xfrm>
          <a:prstGeom prst="rect">
            <a:avLst/>
          </a:prstGeom>
        </p:spPr>
        <p:txBody>
          <a:bodyPr anchor="t" rtlCol="false" tIns="0" lIns="0" bIns="0" rIns="0">
            <a:spAutoFit/>
          </a:bodyPr>
          <a:lstStyle/>
          <a:p>
            <a:pPr algn="l" marL="0" indent="0" lvl="0">
              <a:lnSpc>
                <a:spcPts val="3293"/>
              </a:lnSpc>
            </a:pPr>
            <a:r>
              <a:rPr lang="en-US" b="true" sz="2533" spc="-75">
                <a:solidFill>
                  <a:srgbClr val="7C0086"/>
                </a:solidFill>
                <a:latin typeface="Canva Sans Bold"/>
                <a:ea typeface="Canva Sans Bold"/>
                <a:cs typeface="Canva Sans Bold"/>
                <a:sym typeface="Canva Sans Bold"/>
              </a:rPr>
              <a:t>ΕΞΑΓΩΓΗ ΚΑΙ ΚΟΙΝΗ ΧΡΗΣΗ ΕΠΕΞΕΡΓΑΣΜΕΝΟΥ ΠΕΡΙΕΧΟΜΕΝΟΥ</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7599844" y="1000125"/>
            <a:ext cx="6903494" cy="297180"/>
          </a:xfrm>
          <a:prstGeom prst="rect">
            <a:avLst/>
          </a:prstGeom>
        </p:spPr>
        <p:txBody>
          <a:bodyPr anchor="t" rtlCol="false" tIns="0" lIns="0" bIns="0" rIns="0">
            <a:spAutoFit/>
          </a:bodyPr>
          <a:lstStyle/>
          <a:p>
            <a:pPr algn="just">
              <a:lnSpc>
                <a:spcPts val="2520"/>
              </a:lnSpc>
              <a:spcBef>
                <a:spcPct val="0"/>
              </a:spcBef>
            </a:pPr>
            <a:r>
              <a:rPr lang="en-US" b="true" sz="1800">
                <a:solidFill>
                  <a:srgbClr val="000000"/>
                </a:solidFill>
                <a:latin typeface="Canva Sans Bold"/>
                <a:ea typeface="Canva Sans Bold"/>
                <a:cs typeface="Canva Sans Bold"/>
                <a:sym typeface="Canva Sans Bold"/>
              </a:rPr>
              <a:t>4. Διορθώσεις Προοπτικής και Γεωμετρίας</a:t>
            </a:r>
          </a:p>
        </p:txBody>
      </p:sp>
      <p:sp>
        <p:nvSpPr>
          <p:cNvPr name="TextBox 4" id="4"/>
          <p:cNvSpPr txBox="true"/>
          <p:nvPr/>
        </p:nvSpPr>
        <p:spPr>
          <a:xfrm rot="0">
            <a:off x="7741528" y="1493470"/>
            <a:ext cx="6903494" cy="1240155"/>
          </a:xfrm>
          <a:prstGeom prst="rect">
            <a:avLst/>
          </a:prstGeom>
        </p:spPr>
        <p:txBody>
          <a:bodyPr anchor="t" rtlCol="false" tIns="0" lIns="0" bIns="0" rIns="0">
            <a:spAutoFit/>
          </a:bodyPr>
          <a:lstStyle/>
          <a:p>
            <a:pPr algn="just"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Διόρθωση κεκλιμένων οριζόντων ή παραμορφωμένων κτιρίων (Lightroom → Εργαλείο Γεωμετρίας).</a:t>
            </a:r>
          </a:p>
          <a:p>
            <a:pPr algn="just"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Χρήσιμο για αρχιτεκτονικές λήψεις ή επίπεδες λήψεις που φαίνονται «στραβές».</a:t>
            </a:r>
          </a:p>
        </p:txBody>
      </p:sp>
      <p:sp>
        <p:nvSpPr>
          <p:cNvPr name="TextBox 5" id="5"/>
          <p:cNvSpPr txBox="true"/>
          <p:nvPr/>
        </p:nvSpPr>
        <p:spPr>
          <a:xfrm rot="0">
            <a:off x="7599844" y="3431862"/>
            <a:ext cx="6620126" cy="297180"/>
          </a:xfrm>
          <a:prstGeom prst="rect">
            <a:avLst/>
          </a:prstGeom>
        </p:spPr>
        <p:txBody>
          <a:bodyPr anchor="t" rtlCol="false" tIns="0" lIns="0" bIns="0" rIns="0">
            <a:spAutoFit/>
          </a:bodyPr>
          <a:lstStyle/>
          <a:p>
            <a:pPr algn="just" marL="0" indent="0" lvl="0">
              <a:lnSpc>
                <a:spcPts val="2520"/>
              </a:lnSpc>
              <a:spcBef>
                <a:spcPct val="0"/>
              </a:spcBef>
            </a:pPr>
            <a:r>
              <a:rPr lang="en-US" b="true" sz="1800">
                <a:solidFill>
                  <a:srgbClr val="000000"/>
                </a:solidFill>
                <a:latin typeface="Canva Sans Bold"/>
                <a:ea typeface="Canva Sans Bold"/>
                <a:cs typeface="Canva Sans Bold"/>
                <a:sym typeface="Canva Sans Bold"/>
              </a:rPr>
              <a:t>5. Δημιουργικά Εφέ &amp; Στυλ</a:t>
            </a:r>
          </a:p>
        </p:txBody>
      </p:sp>
      <p:sp>
        <p:nvSpPr>
          <p:cNvPr name="TextBox 6" id="6"/>
          <p:cNvSpPr txBox="true"/>
          <p:nvPr/>
        </p:nvSpPr>
        <p:spPr>
          <a:xfrm rot="0">
            <a:off x="7741528" y="3854849"/>
            <a:ext cx="6620126" cy="1868805"/>
          </a:xfrm>
          <a:prstGeom prst="rect">
            <a:avLst/>
          </a:prstGeom>
        </p:spPr>
        <p:txBody>
          <a:bodyPr anchor="t" rtlCol="false" tIns="0" lIns="0" bIns="0" rIns="0">
            <a:spAutoFit/>
          </a:bodyPr>
          <a:lstStyle/>
          <a:p>
            <a:pPr algn="just" marL="388620" indent="-194310" lvl="1">
              <a:lnSpc>
                <a:spcPts val="2520"/>
              </a:lnSpc>
              <a:buFont typeface="Arial"/>
              <a:buChar char="•"/>
            </a:pPr>
            <a:r>
              <a:rPr lang="en-US" sz="1800">
                <a:solidFill>
                  <a:srgbClr val="000000"/>
                </a:solidFill>
                <a:latin typeface="Canva Sans"/>
                <a:ea typeface="Canva Sans"/>
                <a:cs typeface="Canva Sans"/>
                <a:sym typeface="Canva Sans"/>
              </a:rPr>
              <a:t>Προσθέστε βινιέτα για δραματική εστίαση στο θέμα.</a:t>
            </a:r>
          </a:p>
          <a:p>
            <a:pPr algn="just"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Πειραματιστείτε με διπλή έκθεση (Snapseed) για οπτικά εφέ αφήγησης.</a:t>
            </a:r>
          </a:p>
          <a:p>
            <a:pPr algn="just"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Μετατρέψτε τις φωτογραφίες σε ασπρόμαυρες και διατηρήστε επιλεκτικά ένα χρώμα (εφέ πιτσιλίσματος χρώματος).</a:t>
            </a:r>
          </a:p>
        </p:txBody>
      </p:sp>
      <p:sp>
        <p:nvSpPr>
          <p:cNvPr name="TextBox 7" id="7"/>
          <p:cNvSpPr txBox="true"/>
          <p:nvPr/>
        </p:nvSpPr>
        <p:spPr>
          <a:xfrm rot="0">
            <a:off x="7741528" y="6543678"/>
            <a:ext cx="6903494" cy="925830"/>
          </a:xfrm>
          <a:prstGeom prst="rect">
            <a:avLst/>
          </a:prstGeom>
        </p:spPr>
        <p:txBody>
          <a:bodyPr anchor="t" rtlCol="false" tIns="0" lIns="0" bIns="0" rIns="0">
            <a:spAutoFit/>
          </a:bodyPr>
          <a:lstStyle/>
          <a:p>
            <a:pPr algn="just"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Συνδυάστε ανεπαίσθητες προσαρμογές + δημιουργικά εφέ αντί να κάνετε τα πάντα ταυτόχρονα — λιγότερα είναι περισσότερα για μια επαγγελματική εμφάνιση.</a:t>
            </a:r>
          </a:p>
        </p:txBody>
      </p:sp>
      <p:sp>
        <p:nvSpPr>
          <p:cNvPr name="TextBox 8" id="8"/>
          <p:cNvSpPr txBox="true"/>
          <p:nvPr/>
        </p:nvSpPr>
        <p:spPr>
          <a:xfrm rot="0">
            <a:off x="5526228" y="6614069"/>
            <a:ext cx="1892754" cy="611505"/>
          </a:xfrm>
          <a:prstGeom prst="rect">
            <a:avLst/>
          </a:prstGeom>
        </p:spPr>
        <p:txBody>
          <a:bodyPr anchor="t" rtlCol="false" tIns="0" lIns="0" bIns="0" rIns="0">
            <a:spAutoFit/>
          </a:bodyPr>
          <a:lstStyle/>
          <a:p>
            <a:pPr algn="just" marL="0" indent="0" lvl="0">
              <a:lnSpc>
                <a:spcPts val="2520"/>
              </a:lnSpc>
              <a:spcBef>
                <a:spcPct val="0"/>
              </a:spcBef>
            </a:pPr>
            <a:r>
              <a:rPr lang="en-US" b="true" sz="1800" strike="noStrike" u="none">
                <a:solidFill>
                  <a:srgbClr val="000000"/>
                </a:solidFill>
                <a:latin typeface="Canva Sans Bold"/>
                <a:ea typeface="Canva Sans Bold"/>
                <a:cs typeface="Canva Sans Bold"/>
                <a:sym typeface="Canva Sans Bold"/>
              </a:rPr>
              <a:t>Συμβουλή επαγγελματία:</a:t>
            </a:r>
          </a:p>
        </p:txBody>
      </p:sp>
      <p:sp>
        <p:nvSpPr>
          <p:cNvPr name="TextBox 9" id="9"/>
          <p:cNvSpPr txBox="true"/>
          <p:nvPr/>
        </p:nvSpPr>
        <p:spPr>
          <a:xfrm rot="0">
            <a:off x="367621" y="864535"/>
            <a:ext cx="5158607" cy="2167382"/>
          </a:xfrm>
          <a:prstGeom prst="rect">
            <a:avLst/>
          </a:prstGeom>
        </p:spPr>
        <p:txBody>
          <a:bodyPr anchor="t" rtlCol="false" tIns="0" lIns="0" bIns="0" rIns="0">
            <a:spAutoFit/>
          </a:bodyPr>
          <a:lstStyle/>
          <a:p>
            <a:pPr algn="l" marL="0" indent="0" lvl="0">
              <a:lnSpc>
                <a:spcPts val="5704"/>
              </a:lnSpc>
            </a:pPr>
            <a:r>
              <a:rPr lang="en-US" b="true" sz="4600">
                <a:solidFill>
                  <a:srgbClr val="7C0086"/>
                </a:solidFill>
                <a:latin typeface="Canva Sans Bold"/>
                <a:ea typeface="Canva Sans Bold"/>
                <a:cs typeface="Canva Sans Bold"/>
                <a:sym typeface="Canva Sans Bold"/>
              </a:rPr>
              <a:t>ΠΡΟΗΓΜEΝΕΣ ΕΠΕΞΕΡΓΑΣIΕΣ ΦΩΤΟΓΡΑΦΙΩΝ</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632" r="0" b="-9886"/>
            </a:stretch>
          </a:blipFill>
        </p:spPr>
      </p:sp>
      <p:grpSp>
        <p:nvGrpSpPr>
          <p:cNvPr name="Group 3" id="3"/>
          <p:cNvGrpSpPr/>
          <p:nvPr/>
        </p:nvGrpSpPr>
        <p:grpSpPr>
          <a:xfrm rot="0">
            <a:off x="649065" y="2080466"/>
            <a:ext cx="8208882" cy="7871161"/>
            <a:chOff x="0" y="0"/>
            <a:chExt cx="2162010" cy="2073063"/>
          </a:xfrm>
        </p:grpSpPr>
        <p:sp>
          <p:nvSpPr>
            <p:cNvPr name="Freeform 4" id="4"/>
            <p:cNvSpPr/>
            <p:nvPr/>
          </p:nvSpPr>
          <p:spPr>
            <a:xfrm flipH="false" flipV="false" rot="0">
              <a:off x="0" y="0"/>
              <a:ext cx="2162010" cy="2073063"/>
            </a:xfrm>
            <a:custGeom>
              <a:avLst/>
              <a:gdLst/>
              <a:ahLst/>
              <a:cxnLst/>
              <a:rect r="r" b="b" t="t" l="l"/>
              <a:pathLst>
                <a:path h="2073063" w="2162010">
                  <a:moveTo>
                    <a:pt x="87710" y="0"/>
                  </a:moveTo>
                  <a:lnTo>
                    <a:pt x="2074300" y="0"/>
                  </a:lnTo>
                  <a:cubicBezTo>
                    <a:pt x="2122741" y="0"/>
                    <a:pt x="2162010" y="39269"/>
                    <a:pt x="2162010" y="87710"/>
                  </a:cubicBezTo>
                  <a:lnTo>
                    <a:pt x="2162010" y="1985353"/>
                  </a:lnTo>
                  <a:cubicBezTo>
                    <a:pt x="2162010" y="2033794"/>
                    <a:pt x="2122741" y="2073063"/>
                    <a:pt x="2074300" y="2073063"/>
                  </a:cubicBezTo>
                  <a:lnTo>
                    <a:pt x="87710" y="2073063"/>
                  </a:lnTo>
                  <a:cubicBezTo>
                    <a:pt x="39269" y="2073063"/>
                    <a:pt x="0" y="2033794"/>
                    <a:pt x="0" y="1985353"/>
                  </a:cubicBezTo>
                  <a:lnTo>
                    <a:pt x="0" y="87710"/>
                  </a:lnTo>
                  <a:cubicBezTo>
                    <a:pt x="0" y="39269"/>
                    <a:pt x="39269" y="0"/>
                    <a:pt x="87710" y="0"/>
                  </a:cubicBezTo>
                  <a:close/>
                </a:path>
              </a:pathLst>
            </a:custGeom>
            <a:solidFill>
              <a:srgbClr val="7C0086">
                <a:alpha val="81961"/>
              </a:srgbClr>
            </a:solidFill>
          </p:spPr>
        </p:sp>
        <p:sp>
          <p:nvSpPr>
            <p:cNvPr name="TextBox 5" id="5"/>
            <p:cNvSpPr txBox="true"/>
            <p:nvPr/>
          </p:nvSpPr>
          <p:spPr>
            <a:xfrm>
              <a:off x="0" y="0"/>
              <a:ext cx="2162010" cy="2073063"/>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2991892" cy="1566544"/>
          </a:xfrm>
          <a:prstGeom prst="rect">
            <a:avLst/>
          </a:prstGeom>
        </p:spPr>
        <p:txBody>
          <a:bodyPr anchor="t" rtlCol="false" tIns="0" lIns="0" bIns="0" rIns="0">
            <a:spAutoFit/>
          </a:bodyPr>
          <a:lstStyle/>
          <a:p>
            <a:pPr algn="ctr" marL="0" indent="0" lvl="0">
              <a:lnSpc>
                <a:spcPts val="12880"/>
              </a:lnSpc>
            </a:pPr>
            <a:r>
              <a:rPr lang="en-US" b="true" sz="9200">
                <a:solidFill>
                  <a:srgbClr val="FFFFFF"/>
                </a:solidFill>
                <a:latin typeface="Canva Sans Bold"/>
                <a:ea typeface="Canva Sans Bold"/>
                <a:cs typeface="Canva Sans Bold"/>
                <a:sym typeface="Canva Sans Bold"/>
              </a:rPr>
              <a:t>ΕΡΓΟ</a:t>
            </a:r>
          </a:p>
        </p:txBody>
      </p:sp>
      <p:sp>
        <p:nvSpPr>
          <p:cNvPr name="TextBox 8" id="8"/>
          <p:cNvSpPr txBox="true"/>
          <p:nvPr/>
        </p:nvSpPr>
        <p:spPr>
          <a:xfrm rot="0">
            <a:off x="1110262" y="3962260"/>
            <a:ext cx="7199473" cy="4696409"/>
          </a:xfrm>
          <a:prstGeom prst="rect">
            <a:avLst/>
          </a:prstGeom>
        </p:spPr>
        <p:txBody>
          <a:bodyPr anchor="t" rtlCol="false" tIns="0" lIns="0" bIns="0" rIns="0">
            <a:spAutoFit/>
          </a:bodyPr>
          <a:lstStyle/>
          <a:p>
            <a:pPr algn="l" marL="0" indent="0" lvl="0">
              <a:lnSpc>
                <a:spcPts val="3414"/>
              </a:lnSpc>
            </a:pPr>
            <a:r>
              <a:rPr lang="en-US" sz="2474">
                <a:solidFill>
                  <a:srgbClr val="FFFFFF"/>
                </a:solidFill>
                <a:latin typeface="Canva Sans"/>
                <a:ea typeface="Canva Sans"/>
                <a:cs typeface="Canva Sans"/>
                <a:sym typeface="Canva Sans"/>
              </a:rPr>
              <a:t>Ζητήστε από τους συμμετέχοντες να χρησιμοποιήσουν τις φωτογραφίες από την προηγούμενη δραστηριότητα και να τις βελτιώσουν χρησιμοποιώντας τις προηγμένες λειτουργίες. Προτεινόμενες εργασίες:</a:t>
            </a:r>
          </a:p>
          <a:p>
            <a:pPr algn="l" marL="0" indent="0" lvl="0">
              <a:lnSpc>
                <a:spcPts val="3414"/>
              </a:lnSpc>
            </a:pPr>
          </a:p>
          <a:p>
            <a:pPr algn="l" marL="0" indent="0" lvl="0">
              <a:lnSpc>
                <a:spcPts val="3414"/>
              </a:lnSpc>
            </a:pPr>
            <a:r>
              <a:rPr lang="en-US" sz="2474">
                <a:solidFill>
                  <a:srgbClr val="FFFFFF"/>
                </a:solidFill>
                <a:latin typeface="Canva Sans"/>
                <a:ea typeface="Canva Sans"/>
                <a:cs typeface="Canva Sans"/>
                <a:sym typeface="Canva Sans"/>
              </a:rPr>
              <a:t>Εφαρμόστε διαβάθμιση χρωμάτων για να δημιουργήσετε μια συγκεκριμένη ατμόσφαιρα</a:t>
            </a:r>
          </a:p>
          <a:p>
            <a:pPr algn="l" marL="534231" indent="-267116" lvl="1">
              <a:lnSpc>
                <a:spcPts val="3414"/>
              </a:lnSpc>
              <a:buFont typeface="Arial"/>
              <a:buChar char="•"/>
            </a:pPr>
            <a:r>
              <a:rPr lang="en-US" sz="2474">
                <a:solidFill>
                  <a:srgbClr val="FFFFFF"/>
                </a:solidFill>
                <a:latin typeface="Canva Sans"/>
                <a:ea typeface="Canva Sans"/>
                <a:cs typeface="Canva Sans"/>
                <a:sym typeface="Canva Sans"/>
              </a:rPr>
              <a:t>Φωτίστε ή σκουρύνετε μόνο συγκεκριμένες περιοχές (πρόσωπα, προϊόντα, ουρανούς).</a:t>
            </a:r>
          </a:p>
          <a:p>
            <a:pPr algn="l" marL="534231" indent="-267116" lvl="1">
              <a:lnSpc>
                <a:spcPts val="3414"/>
              </a:lnSpc>
              <a:buFont typeface="Arial"/>
              <a:buChar char="•"/>
            </a:pPr>
            <a:r>
              <a:rPr lang="en-US" sz="2474">
                <a:solidFill>
                  <a:srgbClr val="FFFFFF"/>
                </a:solidFill>
                <a:latin typeface="Canva Sans"/>
                <a:ea typeface="Canva Sans"/>
                <a:cs typeface="Canva Sans"/>
                <a:sym typeface="Canva Sans"/>
              </a:rPr>
              <a:t>Αφαιρέστε ορισμένα σημεία ή αντικείμενα</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5198635" y="1000125"/>
            <a:ext cx="5147438" cy="297180"/>
          </a:xfrm>
          <a:prstGeom prst="rect">
            <a:avLst/>
          </a:prstGeom>
        </p:spPr>
        <p:txBody>
          <a:bodyPr anchor="t" rtlCol="false" tIns="0" lIns="0" bIns="0" rIns="0">
            <a:spAutoFit/>
          </a:bodyPr>
          <a:lstStyle/>
          <a:p>
            <a:pPr algn="just">
              <a:lnSpc>
                <a:spcPts val="2520"/>
              </a:lnSpc>
              <a:spcBef>
                <a:spcPct val="0"/>
              </a:spcBef>
            </a:pPr>
            <a:r>
              <a:rPr lang="en-US" b="true" sz="1800">
                <a:solidFill>
                  <a:srgbClr val="000000"/>
                </a:solidFill>
                <a:latin typeface="Canva Sans Bold"/>
                <a:ea typeface="Canva Sans Bold"/>
                <a:cs typeface="Canva Sans Bold"/>
                <a:sym typeface="Canva Sans Bold"/>
              </a:rPr>
              <a:t>1. Βαθμολόγηση χρωμάτων</a:t>
            </a:r>
          </a:p>
        </p:txBody>
      </p:sp>
      <p:sp>
        <p:nvSpPr>
          <p:cNvPr name="TextBox 4" id="4"/>
          <p:cNvSpPr txBox="true"/>
          <p:nvPr/>
        </p:nvSpPr>
        <p:spPr>
          <a:xfrm rot="0">
            <a:off x="5308585" y="1471638"/>
            <a:ext cx="5147438" cy="3754755"/>
          </a:xfrm>
          <a:prstGeom prst="rect">
            <a:avLst/>
          </a:prstGeom>
        </p:spPr>
        <p:txBody>
          <a:bodyPr anchor="t" rtlCol="false" tIns="0" lIns="0" bIns="0" rIns="0">
            <a:spAutoFit/>
          </a:bodyPr>
          <a:lstStyle/>
          <a:p>
            <a:pPr algn="just"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Προσαρμόστε τη Φωτεινότητα/Έκθεση για να αποφύγετε τα βίντεο με υπερβολικό ή υποφωτισμό</a:t>
            </a:r>
          </a:p>
          <a:p>
            <a:pPr algn="just"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Χρησιμοποιήστε την Αντίθεση για να αναδείξετε τις λεπτομέρειες</a:t>
            </a:r>
          </a:p>
          <a:p>
            <a:pPr algn="just"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Σωστή ισορροπία λευκού (πολύ ζεστό = κίτρινο, πολύ κρύο = μπλε) για φυσικούς τόνους</a:t>
            </a:r>
          </a:p>
          <a:p>
            <a:pPr algn="just"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CapCut/InShot: Επιλέξτε φίλτρα για διάθεση (ζεστή, vintage, ψυχρή)</a:t>
            </a:r>
          </a:p>
          <a:p>
            <a:pPr algn="just"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Μειώστε τον κορεσμό για απαλή, κινηματογραφική εμφάνιση</a:t>
            </a:r>
          </a:p>
        </p:txBody>
      </p:sp>
      <p:sp>
        <p:nvSpPr>
          <p:cNvPr name="TextBox 5" id="5"/>
          <p:cNvSpPr txBox="true"/>
          <p:nvPr/>
        </p:nvSpPr>
        <p:spPr>
          <a:xfrm rot="0">
            <a:off x="5198635" y="5833675"/>
            <a:ext cx="6140952" cy="297180"/>
          </a:xfrm>
          <a:prstGeom prst="rect">
            <a:avLst/>
          </a:prstGeom>
        </p:spPr>
        <p:txBody>
          <a:bodyPr anchor="t" rtlCol="false" tIns="0" lIns="0" bIns="0" rIns="0">
            <a:spAutoFit/>
          </a:bodyPr>
          <a:lstStyle/>
          <a:p>
            <a:pPr algn="just" marL="0" indent="0" lvl="0">
              <a:lnSpc>
                <a:spcPts val="2520"/>
              </a:lnSpc>
              <a:spcBef>
                <a:spcPct val="0"/>
              </a:spcBef>
            </a:pPr>
            <a:r>
              <a:rPr lang="en-US" b="true" sz="1800" strike="noStrike" u="none">
                <a:solidFill>
                  <a:srgbClr val="000000"/>
                </a:solidFill>
                <a:latin typeface="Canva Sans Bold"/>
                <a:ea typeface="Canva Sans Bold"/>
                <a:cs typeface="Canva Sans Bold"/>
                <a:sym typeface="Canva Sans Bold"/>
              </a:rPr>
              <a:t>2. Κινήσεις κειμένου και λεζάντες</a:t>
            </a:r>
          </a:p>
        </p:txBody>
      </p:sp>
      <p:sp>
        <p:nvSpPr>
          <p:cNvPr name="TextBox 6" id="6"/>
          <p:cNvSpPr txBox="true"/>
          <p:nvPr/>
        </p:nvSpPr>
        <p:spPr>
          <a:xfrm rot="0">
            <a:off x="5308585" y="6385307"/>
            <a:ext cx="6140952" cy="1868805"/>
          </a:xfrm>
          <a:prstGeom prst="rect">
            <a:avLst/>
          </a:prstGeom>
        </p:spPr>
        <p:txBody>
          <a:bodyPr anchor="t" rtlCol="false" tIns="0" lIns="0" bIns="0" rIns="0">
            <a:spAutoFit/>
          </a:bodyPr>
          <a:lstStyle/>
          <a:p>
            <a:pPr algn="l" marL="388620" indent="-194310" lvl="1">
              <a:lnSpc>
                <a:spcPts val="2520"/>
              </a:lnSpc>
              <a:buFont typeface="Arial"/>
              <a:buChar char="•"/>
            </a:pPr>
            <a:r>
              <a:rPr lang="en-US" sz="1800">
                <a:solidFill>
                  <a:srgbClr val="000000"/>
                </a:solidFill>
                <a:latin typeface="Canva Sans"/>
                <a:ea typeface="Canva Sans"/>
                <a:cs typeface="Canva Sans"/>
                <a:sym typeface="Canva Sans"/>
              </a:rPr>
              <a:t>Προσθήκη κινούμενου κειμένου για εισαγωγές ή βασικά σημεία (CapCut, InShot, Canva)</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Χρησιμοποιήστε υπότιτλους για προσβασιμότητα και αλληλεπίδραση</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Συνδυάστε το στυλ και τα χρώματα της γραμματοσειράς με την επωνυμία ή το θέμα σας</a:t>
            </a:r>
          </a:p>
        </p:txBody>
      </p:sp>
      <p:grpSp>
        <p:nvGrpSpPr>
          <p:cNvPr name="Group 7" id="7"/>
          <p:cNvGrpSpPr>
            <a:grpSpLocks noChangeAspect="true"/>
          </p:cNvGrpSpPr>
          <p:nvPr/>
        </p:nvGrpSpPr>
        <p:grpSpPr>
          <a:xfrm rot="0">
            <a:off x="12590936" y="191209"/>
            <a:ext cx="5005672" cy="9904581"/>
            <a:chOff x="0" y="0"/>
            <a:chExt cx="2620010" cy="5184140"/>
          </a:xfrm>
        </p:grpSpPr>
        <p:sp>
          <p:nvSpPr>
            <p:cNvPr name="Freeform 8" id="8"/>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9" id="9"/>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22189" t="0" r="-22189" b="0"/>
              </a:stretch>
            </a:blipFill>
          </p:spPr>
        </p:sp>
        <p:sp>
          <p:nvSpPr>
            <p:cNvPr name="Freeform 10" id="10"/>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1" id="11"/>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2" id="12"/>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3" id="13"/>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4" id="14"/>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5" id="15"/>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6" id="16"/>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7" id="17"/>
          <p:cNvSpPr txBox="true"/>
          <p:nvPr/>
        </p:nvSpPr>
        <p:spPr>
          <a:xfrm rot="0">
            <a:off x="367621" y="864535"/>
            <a:ext cx="5158607" cy="2167382"/>
          </a:xfrm>
          <a:prstGeom prst="rect">
            <a:avLst/>
          </a:prstGeom>
        </p:spPr>
        <p:txBody>
          <a:bodyPr anchor="t" rtlCol="false" tIns="0" lIns="0" bIns="0" rIns="0">
            <a:spAutoFit/>
          </a:bodyPr>
          <a:lstStyle/>
          <a:p>
            <a:pPr algn="l" marL="0" indent="0" lvl="0">
              <a:lnSpc>
                <a:spcPts val="5704"/>
              </a:lnSpc>
            </a:pPr>
            <a:r>
              <a:rPr lang="en-US" b="true" sz="4600">
                <a:solidFill>
                  <a:srgbClr val="7C0086"/>
                </a:solidFill>
                <a:latin typeface="Canva Sans Bold"/>
                <a:ea typeface="Canva Sans Bold"/>
                <a:cs typeface="Canva Sans Bold"/>
                <a:sym typeface="Canva Sans Bold"/>
              </a:rPr>
              <a:t>ΠΡΟΗΓΜEΝΕΣ ΕΠΕΞΕΡΓΑΣIΕΣ ΒΙΝΤΕΟ</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sp>
        <p:nvSpPr>
          <p:cNvPr name="TextBox 3" id="3"/>
          <p:cNvSpPr txBox="true"/>
          <p:nvPr/>
        </p:nvSpPr>
        <p:spPr>
          <a:xfrm rot="0">
            <a:off x="5357634" y="855010"/>
            <a:ext cx="5549089" cy="297180"/>
          </a:xfrm>
          <a:prstGeom prst="rect">
            <a:avLst/>
          </a:prstGeom>
        </p:spPr>
        <p:txBody>
          <a:bodyPr anchor="t" rtlCol="false" tIns="0" lIns="0" bIns="0" rIns="0">
            <a:spAutoFit/>
          </a:bodyPr>
          <a:lstStyle/>
          <a:p>
            <a:pPr algn="l">
              <a:lnSpc>
                <a:spcPts val="2520"/>
              </a:lnSpc>
              <a:spcBef>
                <a:spcPct val="0"/>
              </a:spcBef>
            </a:pPr>
            <a:r>
              <a:rPr lang="en-US" b="true" sz="1800">
                <a:solidFill>
                  <a:srgbClr val="000000"/>
                </a:solidFill>
                <a:latin typeface="Canva Sans Bold"/>
                <a:ea typeface="Canva Sans Bold"/>
                <a:cs typeface="Canva Sans Bold"/>
                <a:sym typeface="Canva Sans Bold"/>
              </a:rPr>
              <a:t>3. Ειδικά Εφέ</a:t>
            </a:r>
          </a:p>
        </p:txBody>
      </p:sp>
      <p:sp>
        <p:nvSpPr>
          <p:cNvPr name="TextBox 4" id="4"/>
          <p:cNvSpPr txBox="true"/>
          <p:nvPr/>
        </p:nvSpPr>
        <p:spPr>
          <a:xfrm rot="0">
            <a:off x="5526228" y="1382624"/>
            <a:ext cx="5549089" cy="2183130"/>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Αργή κίνηση: Επισημάνετε βασικές ενέργειες ή συναισθηματικές στιγμές</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Επιτάχυνση: Κάντε τα σεμινάρια ή τις διαδικασίες πιο δυναμικές</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Μάσκα / Επικαλύψεις: Συνδυάστε κλιπ ή προσθέστε δημιουργικά αποκόμματα (προηγμένη λειτουργία CapCut)</a:t>
            </a:r>
          </a:p>
        </p:txBody>
      </p:sp>
      <p:sp>
        <p:nvSpPr>
          <p:cNvPr name="TextBox 5" id="5"/>
          <p:cNvSpPr txBox="true"/>
          <p:nvPr/>
        </p:nvSpPr>
        <p:spPr>
          <a:xfrm rot="0">
            <a:off x="5526228" y="4719902"/>
            <a:ext cx="6104489" cy="2183130"/>
          </a:xfrm>
          <a:prstGeom prst="rect">
            <a:avLst/>
          </a:prstGeom>
        </p:spPr>
        <p:txBody>
          <a:bodyPr anchor="t" rtlCol="false" tIns="0" lIns="0" bIns="0" rIns="0">
            <a:spAutoFit/>
          </a:bodyPr>
          <a:lstStyle/>
          <a:p>
            <a:pPr algn="l" marL="388620" indent="-194310" lvl="1">
              <a:lnSpc>
                <a:spcPts val="2520"/>
              </a:lnSpc>
              <a:buFont typeface="Arial"/>
              <a:buChar char="•"/>
            </a:pPr>
            <a:r>
              <a:rPr lang="en-US" sz="1800">
                <a:solidFill>
                  <a:srgbClr val="000000"/>
                </a:solidFill>
                <a:latin typeface="Canva Sans"/>
                <a:ea typeface="Canva Sans"/>
                <a:cs typeface="Canva Sans"/>
                <a:sym typeface="Canva Sans"/>
              </a:rPr>
              <a:t>Να κάνετε πάντα σωστή χρωματική διόρθωση (διόρθωση έκθεσης και ισορροπίας λευκού) πριν από τη δημιουργική βαθμολόγηση.</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Διατηρήστε μια συνεπή ματιά σε όλα τα κλιπ για πιο ομαλή αφήγηση</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Χρησιμοποιήστε τα εφέ με φειδώ — πάρα πολλά αποσπούν την προσοχή από την ιστορία σας</a:t>
            </a:r>
          </a:p>
        </p:txBody>
      </p:sp>
      <p:grpSp>
        <p:nvGrpSpPr>
          <p:cNvPr name="Group 6" id="6"/>
          <p:cNvGrpSpPr>
            <a:grpSpLocks noChangeAspect="true"/>
          </p:cNvGrpSpPr>
          <p:nvPr/>
        </p:nvGrpSpPr>
        <p:grpSpPr>
          <a:xfrm rot="0">
            <a:off x="12590936" y="191209"/>
            <a:ext cx="5005672" cy="9904581"/>
            <a:chOff x="0" y="0"/>
            <a:chExt cx="2620010" cy="5184140"/>
          </a:xfrm>
        </p:grpSpPr>
        <p:sp>
          <p:nvSpPr>
            <p:cNvPr name="Freeform 7" id="7"/>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8" id="8"/>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0947" t="0" r="-10947" b="0"/>
              </a:stretch>
            </a:blipFill>
          </p:spPr>
        </p:sp>
        <p:sp>
          <p:nvSpPr>
            <p:cNvPr name="Freeform 9" id="9"/>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0" id="10"/>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1" id="11"/>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2" id="12"/>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3" id="13"/>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4" id="14"/>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5" id="15"/>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6" id="16"/>
          <p:cNvSpPr txBox="true"/>
          <p:nvPr/>
        </p:nvSpPr>
        <p:spPr>
          <a:xfrm rot="0">
            <a:off x="5431100" y="4119403"/>
            <a:ext cx="2978778" cy="297180"/>
          </a:xfrm>
          <a:prstGeom prst="rect">
            <a:avLst/>
          </a:prstGeom>
        </p:spPr>
        <p:txBody>
          <a:bodyPr anchor="t" rtlCol="false" tIns="0" lIns="0" bIns="0" rIns="0">
            <a:spAutoFit/>
          </a:bodyPr>
          <a:lstStyle/>
          <a:p>
            <a:pPr algn="l" marL="0" indent="0" lvl="0">
              <a:lnSpc>
                <a:spcPts val="2520"/>
              </a:lnSpc>
              <a:spcBef>
                <a:spcPct val="0"/>
              </a:spcBef>
            </a:pPr>
            <a:r>
              <a:rPr lang="en-US" b="true" sz="1800" strike="noStrike" u="none">
                <a:solidFill>
                  <a:srgbClr val="000000"/>
                </a:solidFill>
                <a:latin typeface="Canva Sans Bold"/>
                <a:ea typeface="Canva Sans Bold"/>
                <a:cs typeface="Canva Sans Bold"/>
                <a:sym typeface="Canva Sans Bold"/>
              </a:rPr>
              <a:t>Συμβουλή επαγγελματία:</a:t>
            </a:r>
          </a:p>
        </p:txBody>
      </p:sp>
      <p:sp>
        <p:nvSpPr>
          <p:cNvPr name="TextBox 17" id="17"/>
          <p:cNvSpPr txBox="true"/>
          <p:nvPr/>
        </p:nvSpPr>
        <p:spPr>
          <a:xfrm rot="0">
            <a:off x="367621" y="864535"/>
            <a:ext cx="5158607" cy="2167382"/>
          </a:xfrm>
          <a:prstGeom prst="rect">
            <a:avLst/>
          </a:prstGeom>
        </p:spPr>
        <p:txBody>
          <a:bodyPr anchor="t" rtlCol="false" tIns="0" lIns="0" bIns="0" rIns="0">
            <a:spAutoFit/>
          </a:bodyPr>
          <a:lstStyle/>
          <a:p>
            <a:pPr algn="l" marL="0" indent="0" lvl="0">
              <a:lnSpc>
                <a:spcPts val="5704"/>
              </a:lnSpc>
            </a:pPr>
            <a:r>
              <a:rPr lang="en-US" b="true" sz="4600">
                <a:solidFill>
                  <a:srgbClr val="7C0086"/>
                </a:solidFill>
                <a:latin typeface="Canva Sans Bold"/>
                <a:ea typeface="Canva Sans Bold"/>
                <a:cs typeface="Canva Sans Bold"/>
                <a:sym typeface="Canva Sans Bold"/>
              </a:rPr>
              <a:t>ΠΡΟΗΓΜEΝΕΣ ΕΠΕΞΕΡΓΑΣIΕΣ ΒΙΝΤΕΟ</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49065" y="2080466"/>
            <a:ext cx="8208882" cy="7871161"/>
            <a:chOff x="0" y="0"/>
            <a:chExt cx="2162010" cy="2073063"/>
          </a:xfrm>
        </p:grpSpPr>
        <p:sp>
          <p:nvSpPr>
            <p:cNvPr name="Freeform 4" id="4"/>
            <p:cNvSpPr/>
            <p:nvPr/>
          </p:nvSpPr>
          <p:spPr>
            <a:xfrm flipH="false" flipV="false" rot="0">
              <a:off x="0" y="0"/>
              <a:ext cx="2162010" cy="2073063"/>
            </a:xfrm>
            <a:custGeom>
              <a:avLst/>
              <a:gdLst/>
              <a:ahLst/>
              <a:cxnLst/>
              <a:rect r="r" b="b" t="t" l="l"/>
              <a:pathLst>
                <a:path h="2073063" w="2162010">
                  <a:moveTo>
                    <a:pt x="87710" y="0"/>
                  </a:moveTo>
                  <a:lnTo>
                    <a:pt x="2074300" y="0"/>
                  </a:lnTo>
                  <a:cubicBezTo>
                    <a:pt x="2122741" y="0"/>
                    <a:pt x="2162010" y="39269"/>
                    <a:pt x="2162010" y="87710"/>
                  </a:cubicBezTo>
                  <a:lnTo>
                    <a:pt x="2162010" y="1985353"/>
                  </a:lnTo>
                  <a:cubicBezTo>
                    <a:pt x="2162010" y="2033794"/>
                    <a:pt x="2122741" y="2073063"/>
                    <a:pt x="2074300" y="2073063"/>
                  </a:cubicBezTo>
                  <a:lnTo>
                    <a:pt x="87710" y="2073063"/>
                  </a:lnTo>
                  <a:cubicBezTo>
                    <a:pt x="39269" y="2073063"/>
                    <a:pt x="0" y="2033794"/>
                    <a:pt x="0" y="1985353"/>
                  </a:cubicBezTo>
                  <a:lnTo>
                    <a:pt x="0" y="87710"/>
                  </a:lnTo>
                  <a:cubicBezTo>
                    <a:pt x="0" y="39269"/>
                    <a:pt x="39269" y="0"/>
                    <a:pt x="87710" y="0"/>
                  </a:cubicBezTo>
                  <a:close/>
                </a:path>
              </a:pathLst>
            </a:custGeom>
            <a:solidFill>
              <a:srgbClr val="7C0086">
                <a:alpha val="81961"/>
              </a:srgbClr>
            </a:solidFill>
          </p:spPr>
        </p:sp>
        <p:sp>
          <p:nvSpPr>
            <p:cNvPr name="TextBox 5" id="5"/>
            <p:cNvSpPr txBox="true"/>
            <p:nvPr/>
          </p:nvSpPr>
          <p:spPr>
            <a:xfrm>
              <a:off x="0" y="0"/>
              <a:ext cx="2162010" cy="2073063"/>
            </a:xfrm>
            <a:prstGeom prst="rect">
              <a:avLst/>
            </a:prstGeom>
          </p:spPr>
          <p:txBody>
            <a:bodyPr anchor="ctr" rtlCol="false" tIns="50800" lIns="50800" bIns="50800" rIns="50800"/>
            <a:lstStyle/>
            <a:p>
              <a:pPr algn="ctr">
                <a:lnSpc>
                  <a:spcPts val="2879"/>
                </a:lnSpc>
              </a:pPr>
            </a:p>
          </p:txBody>
        </p:sp>
      </p:grpSp>
      <p:sp>
        <p:nvSpPr>
          <p:cNvPr name="Freeform 6" id="6"/>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
        <p:nvSpPr>
          <p:cNvPr name="TextBox 7" id="7"/>
          <p:cNvSpPr txBox="true"/>
          <p:nvPr/>
        </p:nvSpPr>
        <p:spPr>
          <a:xfrm rot="0">
            <a:off x="1110262" y="2433816"/>
            <a:ext cx="2991892" cy="1566544"/>
          </a:xfrm>
          <a:prstGeom prst="rect">
            <a:avLst/>
          </a:prstGeom>
        </p:spPr>
        <p:txBody>
          <a:bodyPr anchor="t" rtlCol="false" tIns="0" lIns="0" bIns="0" rIns="0">
            <a:spAutoFit/>
          </a:bodyPr>
          <a:lstStyle/>
          <a:p>
            <a:pPr algn="ctr" marL="0" indent="0" lvl="0">
              <a:lnSpc>
                <a:spcPts val="12880"/>
              </a:lnSpc>
            </a:pPr>
            <a:r>
              <a:rPr lang="en-US" b="true" sz="9200">
                <a:solidFill>
                  <a:srgbClr val="FFFFFF"/>
                </a:solidFill>
                <a:latin typeface="Canva Sans Bold"/>
                <a:ea typeface="Canva Sans Bold"/>
                <a:cs typeface="Canva Sans Bold"/>
                <a:sym typeface="Canva Sans Bold"/>
              </a:rPr>
              <a:t>ΕΡΓΟ</a:t>
            </a:r>
          </a:p>
        </p:txBody>
      </p:sp>
      <p:sp>
        <p:nvSpPr>
          <p:cNvPr name="TextBox 8" id="8"/>
          <p:cNvSpPr txBox="true"/>
          <p:nvPr/>
        </p:nvSpPr>
        <p:spPr>
          <a:xfrm rot="0">
            <a:off x="1110262" y="3962260"/>
            <a:ext cx="7199473" cy="4672269"/>
          </a:xfrm>
          <a:prstGeom prst="rect">
            <a:avLst/>
          </a:prstGeom>
        </p:spPr>
        <p:txBody>
          <a:bodyPr anchor="t" rtlCol="false" tIns="0" lIns="0" bIns="0" rIns="0">
            <a:spAutoFit/>
          </a:bodyPr>
          <a:lstStyle/>
          <a:p>
            <a:pPr algn="l" marL="0" indent="0" lvl="0">
              <a:lnSpc>
                <a:spcPts val="3147"/>
              </a:lnSpc>
            </a:pPr>
            <a:r>
              <a:rPr lang="en-US" sz="2280">
                <a:solidFill>
                  <a:srgbClr val="FFFFFF"/>
                </a:solidFill>
                <a:latin typeface="Canva Sans"/>
                <a:ea typeface="Canva Sans"/>
                <a:cs typeface="Canva Sans"/>
                <a:sym typeface="Canva Sans"/>
              </a:rPr>
              <a:t>Ζητήστε από τους συμμετέχοντες να χρησιμοποιήσουν τα βίντεο από την προηγούμενη δραστηριότητα και να δημιουργήσουν ένα μεγαλύτερο βίντεο χρησιμοποιώντας τις προηγμένες λειτουργίες. Προτεινόμενες εργασίες:</a:t>
            </a:r>
          </a:p>
          <a:p>
            <a:pPr algn="l" marL="0" indent="0" lvl="0">
              <a:lnSpc>
                <a:spcPts val="3147"/>
              </a:lnSpc>
            </a:pPr>
          </a:p>
          <a:p>
            <a:pPr algn="l" marL="0" indent="0" lvl="0">
              <a:lnSpc>
                <a:spcPts val="3147"/>
              </a:lnSpc>
            </a:pPr>
            <a:r>
              <a:rPr lang="en-US" sz="2280">
                <a:solidFill>
                  <a:srgbClr val="FFFFFF"/>
                </a:solidFill>
                <a:latin typeface="Canva Sans"/>
                <a:ea typeface="Canva Sans"/>
                <a:cs typeface="Canva Sans"/>
                <a:sym typeface="Canva Sans"/>
              </a:rPr>
              <a:t>Ρύθμιση ισορροπίας λευκού, έκθεσης και φωτεινότητας</a:t>
            </a:r>
          </a:p>
          <a:p>
            <a:pPr algn="l" marL="492349" indent="-246175" lvl="1">
              <a:lnSpc>
                <a:spcPts val="3147"/>
              </a:lnSpc>
              <a:buFont typeface="Arial"/>
              <a:buChar char="•"/>
            </a:pPr>
            <a:r>
              <a:rPr lang="en-US" sz="2280">
                <a:solidFill>
                  <a:srgbClr val="FFFFFF"/>
                </a:solidFill>
                <a:latin typeface="Canva Sans"/>
                <a:ea typeface="Canva Sans"/>
                <a:cs typeface="Canva Sans"/>
                <a:sym typeface="Canva Sans"/>
              </a:rPr>
              <a:t>Προσθήκη κινούμενου κειμένου για βασικά σημεία</a:t>
            </a:r>
          </a:p>
          <a:p>
            <a:pPr algn="l" marL="492349" indent="-246175" lvl="1">
              <a:lnSpc>
                <a:spcPts val="3147"/>
              </a:lnSpc>
              <a:buFont typeface="Arial"/>
              <a:buChar char="•"/>
            </a:pPr>
            <a:r>
              <a:rPr lang="en-US" sz="2280">
                <a:solidFill>
                  <a:srgbClr val="FFFFFF"/>
                </a:solidFill>
                <a:latin typeface="Canva Sans"/>
                <a:ea typeface="Canva Sans"/>
                <a:cs typeface="Canva Sans"/>
                <a:sym typeface="Canva Sans"/>
              </a:rPr>
              <a:t>Προσθήκη εφέ αργής κίνησης/επιτάχυνσης</a:t>
            </a:r>
          </a:p>
          <a:p>
            <a:pPr algn="l" marL="492349" indent="-246175" lvl="1">
              <a:lnSpc>
                <a:spcPts val="3147"/>
              </a:lnSpc>
              <a:buFont typeface="Arial"/>
              <a:buChar char="•"/>
            </a:pPr>
            <a:r>
              <a:rPr lang="en-US" sz="2280">
                <a:solidFill>
                  <a:srgbClr val="FFFFFF"/>
                </a:solidFill>
                <a:latin typeface="Canva Sans"/>
                <a:ea typeface="Canva Sans"/>
                <a:cs typeface="Canva Sans"/>
                <a:sym typeface="Canva Sans"/>
              </a:rPr>
              <a:t>Χρήση μάσκας ή επικαλύψεων</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8152725" y="846304"/>
            <a:ext cx="9989013" cy="8229600"/>
          </a:xfrm>
          <a:custGeom>
            <a:avLst/>
            <a:gdLst/>
            <a:ahLst/>
            <a:cxnLst/>
            <a:rect r="r" b="b" t="t" l="l"/>
            <a:pathLst>
              <a:path h="8229600" w="9989013">
                <a:moveTo>
                  <a:pt x="0" y="0"/>
                </a:moveTo>
                <a:lnTo>
                  <a:pt x="9989013" y="0"/>
                </a:lnTo>
                <a:lnTo>
                  <a:pt x="9989013" y="8229600"/>
                </a:lnTo>
                <a:lnTo>
                  <a:pt x="0" y="8229600"/>
                </a:lnTo>
                <a:lnTo>
                  <a:pt x="0" y="0"/>
                </a:lnTo>
                <a:close/>
              </a:path>
            </a:pathLst>
          </a:custGeom>
          <a:blipFill>
            <a:blip r:embed="rId3"/>
            <a:stretch>
              <a:fillRect l="-23657" t="-76" r="0" b="-76"/>
            </a:stretch>
          </a:blipFill>
        </p:spPr>
      </p:sp>
      <p:sp>
        <p:nvSpPr>
          <p:cNvPr name="TextBox 4" id="4"/>
          <p:cNvSpPr txBox="true"/>
          <p:nvPr/>
        </p:nvSpPr>
        <p:spPr>
          <a:xfrm rot="0">
            <a:off x="447048" y="3973880"/>
            <a:ext cx="7213313" cy="4192778"/>
          </a:xfrm>
          <a:prstGeom prst="rect">
            <a:avLst/>
          </a:prstGeom>
        </p:spPr>
        <p:txBody>
          <a:bodyPr anchor="t" rtlCol="false" tIns="0" lIns="0" bIns="0" rIns="0">
            <a:spAutoFit/>
          </a:bodyPr>
          <a:lstStyle/>
          <a:p>
            <a:pPr algn="l" marL="0" indent="0" lvl="0">
              <a:lnSpc>
                <a:spcPts val="8296"/>
              </a:lnSpc>
            </a:pPr>
            <a:r>
              <a:rPr lang="en-US" b="true" sz="6800">
                <a:solidFill>
                  <a:srgbClr val="7C0086"/>
                </a:solidFill>
                <a:latin typeface="Canva Sans Bold"/>
                <a:ea typeface="Canva Sans Bold"/>
                <a:cs typeface="Canva Sans Bold"/>
                <a:sym typeface="Canva Sans Bold"/>
              </a:rPr>
              <a:t>Συμβουλές για αποτελεσματική ροή εργασίας επεξεργασίας</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ΔΡΑΣΤΗΡΙΟΤΗΤΑ 5.4</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2590936" y="191209"/>
            <a:ext cx="5005672" cy="9904581"/>
            <a:chOff x="0" y="0"/>
            <a:chExt cx="2620010" cy="5184140"/>
          </a:xfrm>
        </p:grpSpPr>
        <p:sp>
          <p:nvSpPr>
            <p:cNvPr name="Freeform 4" id="4"/>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5" id="5"/>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80312" t="0" r="-128561" b="0"/>
              </a:stretch>
            </a:blipFill>
          </p:spPr>
        </p:sp>
        <p:sp>
          <p:nvSpPr>
            <p:cNvPr name="Freeform 6" id="6"/>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7" id="7"/>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8" id="8"/>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9" id="9"/>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0" id="10"/>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1" id="11"/>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2" id="12"/>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TextBox 13" id="13"/>
          <p:cNvSpPr txBox="true"/>
          <p:nvPr/>
        </p:nvSpPr>
        <p:spPr>
          <a:xfrm rot="0">
            <a:off x="455696" y="522427"/>
            <a:ext cx="5480392" cy="1752727"/>
          </a:xfrm>
          <a:prstGeom prst="rect">
            <a:avLst/>
          </a:prstGeom>
        </p:spPr>
        <p:txBody>
          <a:bodyPr anchor="t" rtlCol="false" tIns="0" lIns="0" bIns="0" rIns="0">
            <a:spAutoFit/>
          </a:bodyPr>
          <a:lstStyle/>
          <a:p>
            <a:pPr algn="l" marL="0" indent="0" lvl="0">
              <a:lnSpc>
                <a:spcPts val="6944"/>
              </a:lnSpc>
              <a:spcBef>
                <a:spcPct val="0"/>
              </a:spcBef>
            </a:pPr>
            <a:r>
              <a:rPr lang="en-US" b="true" sz="5600">
                <a:solidFill>
                  <a:srgbClr val="7C0086"/>
                </a:solidFill>
                <a:latin typeface="Canva Sans Bold"/>
                <a:ea typeface="Canva Sans Bold"/>
                <a:cs typeface="Canva Sans Bold"/>
                <a:sym typeface="Canva Sans Bold"/>
              </a:rPr>
              <a:t>ΣΥΜΒΟΥΛΕΣ ΚΑΙ ΚΟΛΠΑ:</a:t>
            </a:r>
          </a:p>
        </p:txBody>
      </p:sp>
      <p:sp>
        <p:nvSpPr>
          <p:cNvPr name="TextBox 14" id="14"/>
          <p:cNvSpPr txBox="true"/>
          <p:nvPr/>
        </p:nvSpPr>
        <p:spPr>
          <a:xfrm rot="0">
            <a:off x="5832534" y="4395976"/>
            <a:ext cx="6140952" cy="1868805"/>
          </a:xfrm>
          <a:prstGeom prst="rect">
            <a:avLst/>
          </a:prstGeom>
        </p:spPr>
        <p:txBody>
          <a:bodyPr anchor="t" rtlCol="false" tIns="0" lIns="0" bIns="0" rIns="0">
            <a:spAutoFit/>
          </a:bodyPr>
          <a:lstStyle/>
          <a:p>
            <a:pPr algn="l" marL="388620" indent="-194310" lvl="1">
              <a:lnSpc>
                <a:spcPts val="2520"/>
              </a:lnSpc>
              <a:buFont typeface="Arial"/>
              <a:buChar char="•"/>
            </a:pPr>
            <a:r>
              <a:rPr lang="en-US" sz="1800">
                <a:solidFill>
                  <a:srgbClr val="000000"/>
                </a:solidFill>
                <a:latin typeface="Canva Sans"/>
                <a:ea typeface="Canva Sans"/>
                <a:cs typeface="Canva Sans"/>
                <a:sym typeface="Canva Sans"/>
              </a:rPr>
              <a:t>Βίντεο: Canva &amp; CapCut → Έτοιμα πρότυπα για IG Reels, Stories, TikTok</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Φωτογραφία: Lightroom, VSCO → Εφαρμογή προεπιλογών για ομοιόμορφο στυλ</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Αποθηκεύστε τα αγαπημένα σας στυλ για επαναχρησιμοποίηση</a:t>
            </a:r>
          </a:p>
        </p:txBody>
      </p:sp>
      <p:sp>
        <p:nvSpPr>
          <p:cNvPr name="TextBox 15" id="15"/>
          <p:cNvSpPr txBox="true"/>
          <p:nvPr/>
        </p:nvSpPr>
        <p:spPr>
          <a:xfrm rot="0">
            <a:off x="5654527" y="865823"/>
            <a:ext cx="5147438" cy="297180"/>
          </a:xfrm>
          <a:prstGeom prst="rect">
            <a:avLst/>
          </a:prstGeom>
        </p:spPr>
        <p:txBody>
          <a:bodyPr anchor="t" rtlCol="false" tIns="0" lIns="0" bIns="0" rIns="0">
            <a:spAutoFit/>
          </a:bodyPr>
          <a:lstStyle/>
          <a:p>
            <a:pPr algn="l">
              <a:lnSpc>
                <a:spcPts val="2520"/>
              </a:lnSpc>
              <a:spcBef>
                <a:spcPct val="0"/>
              </a:spcBef>
            </a:pPr>
            <a:r>
              <a:rPr lang="en-US" b="true" sz="1800">
                <a:solidFill>
                  <a:srgbClr val="000000"/>
                </a:solidFill>
                <a:latin typeface="Canva Sans Bold"/>
                <a:ea typeface="Canva Sans Bold"/>
                <a:cs typeface="Canva Sans Bold"/>
                <a:sym typeface="Canva Sans Bold"/>
              </a:rPr>
              <a:t>1. Οργανώστε τα αρχεία σας</a:t>
            </a:r>
          </a:p>
        </p:txBody>
      </p:sp>
      <p:sp>
        <p:nvSpPr>
          <p:cNvPr name="TextBox 16" id="16"/>
          <p:cNvSpPr txBox="true"/>
          <p:nvPr/>
        </p:nvSpPr>
        <p:spPr>
          <a:xfrm rot="0">
            <a:off x="5832534" y="1384503"/>
            <a:ext cx="5147438" cy="1868805"/>
          </a:xfrm>
          <a:prstGeom prst="rect">
            <a:avLst/>
          </a:prstGeom>
        </p:spPr>
        <p:txBody>
          <a:bodyPr anchor="t" rtlCol="false" tIns="0" lIns="0" bIns="0" rIns="0">
            <a:spAutoFit/>
          </a:bodyPr>
          <a:lstStyle/>
          <a:p>
            <a:pPr algn="l" marL="388620" indent="-194310" lvl="1">
              <a:lnSpc>
                <a:spcPts val="2520"/>
              </a:lnSpc>
              <a:spcBef>
                <a:spcPct val="0"/>
              </a:spcBef>
              <a:buFont typeface="Arial"/>
              <a:buChar char="•"/>
            </a:pPr>
            <a:r>
              <a:rPr lang="en-US" sz="1800">
                <a:solidFill>
                  <a:srgbClr val="000000"/>
                </a:solidFill>
                <a:latin typeface="Canva Sans"/>
                <a:ea typeface="Canva Sans"/>
                <a:cs typeface="Canva Sans"/>
                <a:sym typeface="Canva Sans"/>
              </a:rPr>
              <a:t>Δημιουργήστε ξεχωριστά άλμπουμ/φακέλους για έργα στο τηλέφωνό σας</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Ονομάστε τα αρχεία με σαφήνεια (π.χ., IGreel_food1, FB_eventphoto2)</a:t>
            </a:r>
          </a:p>
          <a:p>
            <a:pPr algn="l" marL="388620" indent="-194310" lvl="1">
              <a:lnSpc>
                <a:spcPts val="2520"/>
              </a:lnSpc>
              <a:spcBef>
                <a:spcPct val="0"/>
              </a:spcBef>
              <a:buFont typeface="Arial"/>
              <a:buChar char="•"/>
            </a:pPr>
            <a:r>
              <a:rPr lang="en-US" sz="1800" strike="noStrike" u="none">
                <a:solidFill>
                  <a:srgbClr val="000000"/>
                </a:solidFill>
                <a:latin typeface="Canva Sans"/>
                <a:ea typeface="Canva Sans"/>
                <a:cs typeface="Canva Sans"/>
                <a:sym typeface="Canva Sans"/>
              </a:rPr>
              <a:t>Διαγράψτε τα διπλότυπα για να εξοικονομήσετε χώρο αποθήκευσης</a:t>
            </a:r>
          </a:p>
        </p:txBody>
      </p:sp>
      <p:sp>
        <p:nvSpPr>
          <p:cNvPr name="TextBox 17" id="17"/>
          <p:cNvSpPr txBox="true"/>
          <p:nvPr/>
        </p:nvSpPr>
        <p:spPr>
          <a:xfrm rot="0">
            <a:off x="5654527" y="3879721"/>
            <a:ext cx="6140952" cy="297180"/>
          </a:xfrm>
          <a:prstGeom prst="rect">
            <a:avLst/>
          </a:prstGeom>
        </p:spPr>
        <p:txBody>
          <a:bodyPr anchor="t" rtlCol="false" tIns="0" lIns="0" bIns="0" rIns="0">
            <a:spAutoFit/>
          </a:bodyPr>
          <a:lstStyle/>
          <a:p>
            <a:pPr algn="l" marL="0" indent="0" lvl="0">
              <a:lnSpc>
                <a:spcPts val="2520"/>
              </a:lnSpc>
              <a:spcBef>
                <a:spcPct val="0"/>
              </a:spcBef>
            </a:pPr>
            <a:r>
              <a:rPr lang="en-US" b="true" sz="1800" strike="noStrike" u="none">
                <a:solidFill>
                  <a:srgbClr val="000000"/>
                </a:solidFill>
                <a:latin typeface="Canva Sans Bold"/>
                <a:ea typeface="Canva Sans Bold"/>
                <a:cs typeface="Canva Sans Bold"/>
                <a:sym typeface="Canva Sans Bold"/>
              </a:rPr>
              <a:t>2. Χρησιμοποιήστε πρότυπα και προεπιλογές</a:t>
            </a:r>
          </a:p>
        </p:txBody>
      </p:sp>
      <p:sp>
        <p:nvSpPr>
          <p:cNvPr name="TextBox 18" id="18"/>
          <p:cNvSpPr txBox="true"/>
          <p:nvPr/>
        </p:nvSpPr>
        <p:spPr>
          <a:xfrm rot="0">
            <a:off x="5654527" y="6893431"/>
            <a:ext cx="6140952" cy="297180"/>
          </a:xfrm>
          <a:prstGeom prst="rect">
            <a:avLst/>
          </a:prstGeom>
        </p:spPr>
        <p:txBody>
          <a:bodyPr anchor="t" rtlCol="false" tIns="0" lIns="0" bIns="0" rIns="0">
            <a:spAutoFit/>
          </a:bodyPr>
          <a:lstStyle/>
          <a:p>
            <a:pPr algn="l" marL="0" indent="0" lvl="0">
              <a:lnSpc>
                <a:spcPts val="2520"/>
              </a:lnSpc>
              <a:spcBef>
                <a:spcPct val="0"/>
              </a:spcBef>
            </a:pPr>
            <a:r>
              <a:rPr lang="en-US" b="true" sz="1800">
                <a:solidFill>
                  <a:srgbClr val="000000"/>
                </a:solidFill>
                <a:latin typeface="Canva Sans Bold"/>
                <a:ea typeface="Canva Sans Bold"/>
                <a:cs typeface="Canva Sans Bold"/>
                <a:sym typeface="Canva Sans Bold"/>
              </a:rPr>
              <a:t>3. Μαζική επεξεργασία</a:t>
            </a:r>
          </a:p>
        </p:txBody>
      </p:sp>
      <p:sp>
        <p:nvSpPr>
          <p:cNvPr name="TextBox 19" id="19"/>
          <p:cNvSpPr txBox="true"/>
          <p:nvPr/>
        </p:nvSpPr>
        <p:spPr>
          <a:xfrm rot="0">
            <a:off x="5815542" y="7389495"/>
            <a:ext cx="6656916" cy="1868805"/>
          </a:xfrm>
          <a:prstGeom prst="rect">
            <a:avLst/>
          </a:prstGeom>
        </p:spPr>
        <p:txBody>
          <a:bodyPr anchor="t" rtlCol="false" tIns="0" lIns="0" bIns="0" rIns="0">
            <a:spAutoFit/>
          </a:bodyPr>
          <a:lstStyle/>
          <a:p>
            <a:pPr algn="l" marL="388620" indent="-194310" lvl="1">
              <a:lnSpc>
                <a:spcPts val="2520"/>
              </a:lnSpc>
              <a:buFont typeface="Arial"/>
              <a:buChar char="•"/>
            </a:pPr>
            <a:r>
              <a:rPr lang="en-US" sz="1800">
                <a:solidFill>
                  <a:srgbClr val="000000"/>
                </a:solidFill>
                <a:latin typeface="Canva Sans"/>
                <a:ea typeface="Canva Sans"/>
                <a:cs typeface="Canva Sans"/>
                <a:sym typeface="Canva Sans"/>
              </a:rPr>
              <a:t>Επεξεργασία μίας φωτογραφίας → Εφαρμογή των ίδιων ρυθμίσεων σε πολλές εικόνες (Lightroom, VSCO)</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Χρησιμοποιήστε πρότυπα CapCut για να εφαρμόσετε την ίδια εμφάνιση σε πολλά βίντεο</a:t>
            </a:r>
          </a:p>
          <a:p>
            <a:pPr algn="l" marL="388620" indent="-194310" lvl="1">
              <a:lnSpc>
                <a:spcPts val="2520"/>
              </a:lnSpc>
              <a:buFont typeface="Arial"/>
              <a:buChar char="•"/>
            </a:pPr>
            <a:r>
              <a:rPr lang="en-US" sz="1800" strike="noStrike" u="none">
                <a:solidFill>
                  <a:srgbClr val="000000"/>
                </a:solidFill>
                <a:latin typeface="Canva Sans"/>
                <a:ea typeface="Canva Sans"/>
                <a:cs typeface="Canva Sans"/>
                <a:sym typeface="Canva Sans"/>
              </a:rPr>
              <a:t>Εξοικονομεί χρόνο + διατηρεί την οπτική ταυτότητα συνεπή</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0" t="-30854" r="0" b="-30854"/>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l" marL="0" indent="0" lvl="0">
              <a:lnSpc>
                <a:spcPts val="7227"/>
              </a:lnSpc>
            </a:pPr>
            <a:r>
              <a:rPr lang="en-US" b="true" sz="5199">
                <a:solidFill>
                  <a:srgbClr val="7C0086"/>
                </a:solidFill>
                <a:latin typeface="Canva Sans Bold"/>
                <a:ea typeface="Canva Sans Bold"/>
                <a:cs typeface="Canva Sans Bold"/>
                <a:sym typeface="Canva Sans Bold"/>
              </a:rPr>
              <a:t>ΣΥΖΗΤΗΣΗ</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85658"/>
            <a:ext cx="8695855" cy="5188368"/>
          </a:xfrm>
          <a:prstGeom prst="rect">
            <a:avLst/>
          </a:prstGeom>
        </p:spPr>
        <p:txBody>
          <a:bodyPr anchor="t" rtlCol="false" tIns="0" lIns="0" bIns="0" rIns="0">
            <a:spAutoFit/>
          </a:bodyPr>
          <a:lstStyle/>
          <a:p>
            <a:pPr algn="l" marL="613411" indent="-306705" lvl="1">
              <a:lnSpc>
                <a:spcPts val="4631"/>
              </a:lnSpc>
              <a:buFont typeface="Arial"/>
              <a:buChar char="•"/>
            </a:pPr>
            <a:r>
              <a:rPr lang="en-US" sz="2841">
                <a:solidFill>
                  <a:srgbClr val="7C0086"/>
                </a:solidFill>
                <a:latin typeface="Canva Sans"/>
                <a:ea typeface="Canva Sans"/>
                <a:cs typeface="Canva Sans"/>
                <a:sym typeface="Canva Sans"/>
              </a:rPr>
              <a:t>Συζητήστε τη σημασία του να θέσετε έναν σαφή στόχο πριν ξεκινήσετε την επεξεργασία, ώστε να αποφύγετε τη σπατάλη χρόνου.</a:t>
            </a:r>
          </a:p>
          <a:p>
            <a:pPr algn="l" marL="613411" indent="-306705" lvl="1">
              <a:lnSpc>
                <a:spcPts val="4631"/>
              </a:lnSpc>
              <a:buFont typeface="Arial"/>
              <a:buChar char="•"/>
            </a:pPr>
            <a:r>
              <a:rPr lang="en-US" sz="2841">
                <a:solidFill>
                  <a:srgbClr val="7C0086"/>
                </a:solidFill>
                <a:latin typeface="Canva Sans"/>
                <a:ea typeface="Canva Sans"/>
                <a:cs typeface="Canva Sans"/>
                <a:sym typeface="Canva Sans"/>
              </a:rPr>
              <a:t>Ζητήστε από τους συμμετέχοντες να μοιραστούν τις μεγαλύτερες προκλήσεις που αντιμετωπίζουν στη ροή εργασίας επεξεργασίας</a:t>
            </a:r>
          </a:p>
          <a:p>
            <a:pPr algn="l" marL="613411" indent="-306705" lvl="1">
              <a:lnSpc>
                <a:spcPts val="4631"/>
              </a:lnSpc>
              <a:buFont typeface="Arial"/>
              <a:buChar char="•"/>
            </a:pPr>
            <a:r>
              <a:rPr lang="en-US" sz="2841">
                <a:solidFill>
                  <a:srgbClr val="7C0086"/>
                </a:solidFill>
                <a:latin typeface="Canva Sans"/>
                <a:ea typeface="Canva Sans"/>
                <a:cs typeface="Canva Sans"/>
                <a:sym typeface="Canva Sans"/>
              </a:rPr>
              <a:t>Δημιουργήστε μαζί καταιγισμό ιδεών για λύσεις</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7694" t="0" r="-17694" b="0"/>
            </a:stretch>
          </a:blipFill>
        </p:spPr>
      </p:sp>
      <p:sp>
        <p:nvSpPr>
          <p:cNvPr name="TextBox 4" id="4"/>
          <p:cNvSpPr txBox="true"/>
          <p:nvPr/>
        </p:nvSpPr>
        <p:spPr>
          <a:xfrm rot="0">
            <a:off x="447048" y="3954830"/>
            <a:ext cx="6720580" cy="3990594"/>
          </a:xfrm>
          <a:prstGeom prst="rect">
            <a:avLst/>
          </a:prstGeom>
        </p:spPr>
        <p:txBody>
          <a:bodyPr anchor="t" rtlCol="false" tIns="0" lIns="0" bIns="0" rIns="0">
            <a:spAutoFit/>
          </a:bodyPr>
          <a:lstStyle/>
          <a:p>
            <a:pPr algn="l" marL="0" indent="0" lvl="0">
              <a:lnSpc>
                <a:spcPts val="7938"/>
              </a:lnSpc>
            </a:pPr>
            <a:r>
              <a:rPr lang="en-US" b="true" sz="6300">
                <a:solidFill>
                  <a:srgbClr val="7C0086"/>
                </a:solidFill>
                <a:latin typeface="Canva Sans Bold"/>
                <a:ea typeface="Canva Sans Bold"/>
                <a:cs typeface="Canva Sans Bold"/>
                <a:sym typeface="Canva Sans Bold"/>
              </a:rPr>
              <a:t>Κοινή χρήση και εξαγωγή επεξεργασμένου περιεχομένου</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ΔΡΑΣΤΗΡΙΟΤΗΤΑ 5.5</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9214"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2621626" y="1735402"/>
            <a:ext cx="4263643" cy="610966"/>
            <a:chOff x="0" y="0"/>
            <a:chExt cx="5684857" cy="814621"/>
          </a:xfrm>
        </p:grpSpPr>
        <p:grpSp>
          <p:nvGrpSpPr>
            <p:cNvPr name="Group 4" id="4"/>
            <p:cNvGrpSpPr/>
            <p:nvPr/>
          </p:nvGrpSpPr>
          <p:grpSpPr>
            <a:xfrm rot="0">
              <a:off x="0" y="0"/>
              <a:ext cx="5684857" cy="814621"/>
              <a:chOff x="0" y="0"/>
              <a:chExt cx="4763751" cy="682630"/>
            </a:xfrm>
          </p:grpSpPr>
          <p:sp>
            <p:nvSpPr>
              <p:cNvPr name="Freeform 5" id="5"/>
              <p:cNvSpPr/>
              <p:nvPr/>
            </p:nvSpPr>
            <p:spPr>
              <a:xfrm flipH="false" flipV="false" rot="0">
                <a:off x="0" y="0"/>
                <a:ext cx="4763751" cy="682630"/>
              </a:xfrm>
              <a:custGeom>
                <a:avLst/>
                <a:gdLst/>
                <a:ahLst/>
                <a:cxnLst/>
                <a:rect r="r" b="b" t="t" l="l"/>
                <a:pathLst>
                  <a:path h="682630" w="4763751">
                    <a:moveTo>
                      <a:pt x="4639291" y="682630"/>
                    </a:moveTo>
                    <a:lnTo>
                      <a:pt x="124460" y="682630"/>
                    </a:lnTo>
                    <a:cubicBezTo>
                      <a:pt x="55880" y="682630"/>
                      <a:pt x="0" y="626750"/>
                      <a:pt x="0" y="558170"/>
                    </a:cubicBezTo>
                    <a:lnTo>
                      <a:pt x="0" y="124460"/>
                    </a:lnTo>
                    <a:cubicBezTo>
                      <a:pt x="0" y="55880"/>
                      <a:pt x="55880" y="0"/>
                      <a:pt x="124460" y="0"/>
                    </a:cubicBezTo>
                    <a:lnTo>
                      <a:pt x="4639291" y="0"/>
                    </a:lnTo>
                    <a:cubicBezTo>
                      <a:pt x="4707871" y="0"/>
                      <a:pt x="4763751" y="55880"/>
                      <a:pt x="4763751" y="124460"/>
                    </a:cubicBezTo>
                    <a:lnTo>
                      <a:pt x="4763751" y="558170"/>
                    </a:lnTo>
                    <a:cubicBezTo>
                      <a:pt x="4763751" y="626750"/>
                      <a:pt x="4707871" y="682630"/>
                      <a:pt x="4639291" y="682630"/>
                    </a:cubicBezTo>
                    <a:close/>
                  </a:path>
                </a:pathLst>
              </a:custGeom>
              <a:solidFill>
                <a:srgbClr val="F0C600"/>
              </a:solidFill>
            </p:spPr>
          </p:sp>
        </p:grpSp>
        <p:sp>
          <p:nvSpPr>
            <p:cNvPr name="TextBox 6" id="6"/>
            <p:cNvSpPr txBox="true"/>
            <p:nvPr/>
          </p:nvSpPr>
          <p:spPr>
            <a:xfrm rot="0">
              <a:off x="0" y="158476"/>
              <a:ext cx="5684857" cy="526243"/>
            </a:xfrm>
            <a:prstGeom prst="rect">
              <a:avLst/>
            </a:prstGeom>
          </p:spPr>
          <p:txBody>
            <a:bodyPr anchor="t" rtlCol="false" tIns="0" lIns="0" bIns="0" rIns="0">
              <a:spAutoFit/>
            </a:bodyPr>
            <a:lstStyle/>
            <a:p>
              <a:pPr algn="ctr" marL="0" indent="0" lvl="1">
                <a:lnSpc>
                  <a:spcPts val="3041"/>
                </a:lnSpc>
              </a:pPr>
              <a:r>
                <a:rPr lang="en-US" b="true" sz="2764">
                  <a:solidFill>
                    <a:srgbClr val="FFFFFF"/>
                  </a:solidFill>
                  <a:latin typeface="Canva Sans Bold"/>
                  <a:ea typeface="Canva Sans Bold"/>
                  <a:cs typeface="Canva Sans Bold"/>
                  <a:sym typeface="Canva Sans Bold"/>
                </a:rPr>
                <a:t>ΒΙΝΤΕΟ</a:t>
              </a:r>
            </a:p>
          </p:txBody>
        </p:sp>
      </p:grpSp>
      <p:grpSp>
        <p:nvGrpSpPr>
          <p:cNvPr name="Group 7" id="7"/>
          <p:cNvGrpSpPr/>
          <p:nvPr/>
        </p:nvGrpSpPr>
        <p:grpSpPr>
          <a:xfrm rot="0">
            <a:off x="11509686" y="1725432"/>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marL="0" indent="0" lvl="1">
                <a:lnSpc>
                  <a:spcPts val="3079"/>
                </a:lnSpc>
              </a:pPr>
              <a:r>
                <a:rPr lang="en-US" b="true" sz="2799">
                  <a:solidFill>
                    <a:srgbClr val="FFFFFF"/>
                  </a:solidFill>
                  <a:latin typeface="Canva Sans Bold"/>
                  <a:ea typeface="Canva Sans Bold"/>
                  <a:cs typeface="Canva Sans Bold"/>
                  <a:sym typeface="Canva Sans Bold"/>
                </a:rPr>
                <a:t>ΦΩΤΟΓΡΑΦΙΕΣ</a:t>
              </a:r>
            </a:p>
          </p:txBody>
        </p:sp>
      </p:grpSp>
      <p:sp>
        <p:nvSpPr>
          <p:cNvPr name="Freeform 11" id="11"/>
          <p:cNvSpPr/>
          <p:nvPr/>
        </p:nvSpPr>
        <p:spPr>
          <a:xfrm flipH="false" flipV="false" rot="0">
            <a:off x="14188630" y="6172200"/>
            <a:ext cx="4099369" cy="4114800"/>
          </a:xfrm>
          <a:custGeom>
            <a:avLst/>
            <a:gdLst/>
            <a:ahLst/>
            <a:cxnLst/>
            <a:rect r="r" b="b" t="t" l="l"/>
            <a:pathLst>
              <a:path h="4114800" w="4099369">
                <a:moveTo>
                  <a:pt x="0" y="0"/>
                </a:moveTo>
                <a:lnTo>
                  <a:pt x="4099370" y="0"/>
                </a:lnTo>
                <a:lnTo>
                  <a:pt x="4099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1028700" y="2670218"/>
            <a:ext cx="7449494" cy="4442714"/>
          </a:xfrm>
          <a:prstGeom prst="rect">
            <a:avLst/>
          </a:prstGeom>
        </p:spPr>
        <p:txBody>
          <a:bodyPr anchor="t" rtlCol="false" tIns="0" lIns="0" bIns="0" rIns="0">
            <a:spAutoFit/>
          </a:bodyPr>
          <a:lstStyle/>
          <a:p>
            <a:pPr algn="just" marL="451228" indent="-225614" lvl="1">
              <a:lnSpc>
                <a:spcPts val="2925"/>
              </a:lnSpc>
              <a:buFont typeface="Arial"/>
              <a:buChar char="•"/>
            </a:pPr>
            <a:r>
              <a:rPr lang="en-US" sz="2089">
                <a:solidFill>
                  <a:srgbClr val="000000"/>
                </a:solidFill>
                <a:latin typeface="Canva Sans"/>
                <a:ea typeface="Canva Sans"/>
                <a:cs typeface="Canva Sans"/>
                <a:sym typeface="Canva Sans"/>
              </a:rPr>
              <a:t>Εξαγωγή σε 1080p (Full HD) → βέλτιστη ισορροπία ποιότητας και ταχύτητας μεταφόρτωσης</a:t>
            </a:r>
          </a:p>
          <a:p>
            <a:pPr algn="just" marL="451228" indent="-225614" lvl="1">
              <a:lnSpc>
                <a:spcPts val="2925"/>
              </a:lnSpc>
              <a:buFont typeface="Arial"/>
              <a:buChar char="•"/>
            </a:pPr>
            <a:r>
              <a:rPr lang="en-US" sz="2089">
                <a:solidFill>
                  <a:srgbClr val="000000"/>
                </a:solidFill>
                <a:latin typeface="Canva Sans"/>
                <a:ea typeface="Canva Sans"/>
                <a:cs typeface="Canva Sans"/>
                <a:sym typeface="Canva Sans"/>
              </a:rPr>
              <a:t>Χρησιμοποιήστε 60 fps για ομαλή κίνηση (το TikTok και τα Reels το λατρεύουν αυτό)</a:t>
            </a:r>
          </a:p>
          <a:p>
            <a:pPr algn="just" marL="451228" indent="-225614" lvl="1">
              <a:lnSpc>
                <a:spcPts val="2925"/>
              </a:lnSpc>
              <a:buFont typeface="Arial"/>
              <a:buChar char="•"/>
            </a:pPr>
            <a:r>
              <a:rPr lang="en-US" sz="2089">
                <a:solidFill>
                  <a:srgbClr val="000000"/>
                </a:solidFill>
                <a:latin typeface="Canva Sans"/>
                <a:ea typeface="Canva Sans"/>
                <a:cs typeface="Canva Sans"/>
                <a:sym typeface="Canva Sans"/>
              </a:rPr>
              <a:t>Διατηρήστε το μέγεθος αρχείου κάτω από 100 MB ανά λεπτό για γρήγορες μεταφορτώσεις</a:t>
            </a:r>
          </a:p>
          <a:p>
            <a:pPr algn="just" marL="451228" indent="-225614" lvl="1">
              <a:lnSpc>
                <a:spcPts val="2925"/>
              </a:lnSpc>
              <a:buFont typeface="Arial"/>
              <a:buChar char="•"/>
            </a:pPr>
            <a:r>
              <a:rPr lang="en-US" sz="2089">
                <a:solidFill>
                  <a:srgbClr val="000000"/>
                </a:solidFill>
                <a:latin typeface="Canva Sans"/>
                <a:ea typeface="Canva Sans"/>
                <a:cs typeface="Canva Sans"/>
                <a:sym typeface="Canva Sans"/>
              </a:rPr>
              <a:t>Επιλέξτε MP4 (κωδικοποιητής H.264) → οι περισσότερες πλατφόρμες κοινωνικής δικτύωσης το προτιμούν</a:t>
            </a:r>
          </a:p>
          <a:p>
            <a:pPr algn="just" marL="451228" indent="-225614" lvl="1">
              <a:lnSpc>
                <a:spcPts val="2925"/>
              </a:lnSpc>
              <a:buFont typeface="Arial"/>
              <a:buChar char="•"/>
            </a:pPr>
            <a:r>
              <a:rPr lang="en-US" sz="2089">
                <a:solidFill>
                  <a:srgbClr val="000000"/>
                </a:solidFill>
                <a:latin typeface="Canva Sans"/>
                <a:ea typeface="Canva Sans"/>
                <a:cs typeface="Canva Sans"/>
                <a:sym typeface="Canva Sans"/>
              </a:rPr>
              <a:t>Ελέγξτε τις αναλογίες διαστάσεων:</a:t>
            </a:r>
          </a:p>
          <a:p>
            <a:pPr algn="just" marL="451228" indent="-225614" lvl="1">
              <a:lnSpc>
                <a:spcPts val="2925"/>
              </a:lnSpc>
              <a:buFont typeface="Arial"/>
              <a:buChar char="•"/>
            </a:pPr>
            <a:r>
              <a:rPr lang="en-US" sz="2089">
                <a:solidFill>
                  <a:srgbClr val="000000"/>
                </a:solidFill>
                <a:latin typeface="Canva Sans"/>
                <a:ea typeface="Canva Sans"/>
                <a:cs typeface="Canva Sans"/>
                <a:sym typeface="Canva Sans"/>
              </a:rPr>
              <a:t>IG Reels / TikTok / Ιστορίες → 9:16 (κάθετα) IG Feed → 1:1 (τετράγωνο) ή 4:5 (πορτρέτο) Facebook → 16:9 (οριζόντια) ή 1:1</a:t>
            </a:r>
          </a:p>
        </p:txBody>
      </p:sp>
      <p:sp>
        <p:nvSpPr>
          <p:cNvPr name="TextBox 13" id="13"/>
          <p:cNvSpPr txBox="true"/>
          <p:nvPr/>
        </p:nvSpPr>
        <p:spPr>
          <a:xfrm rot="0">
            <a:off x="174135" y="450975"/>
            <a:ext cx="5480392" cy="544086"/>
          </a:xfrm>
          <a:prstGeom prst="rect">
            <a:avLst/>
          </a:prstGeom>
        </p:spPr>
        <p:txBody>
          <a:bodyPr anchor="t" rtlCol="false" tIns="0" lIns="0" bIns="0" rIns="0">
            <a:spAutoFit/>
          </a:bodyPr>
          <a:lstStyle/>
          <a:p>
            <a:pPr algn="l" marL="0" indent="0" lvl="0">
              <a:lnSpc>
                <a:spcPts val="4366"/>
              </a:lnSpc>
              <a:spcBef>
                <a:spcPct val="0"/>
              </a:spcBef>
            </a:pPr>
            <a:r>
              <a:rPr lang="en-US" b="true" sz="3521">
                <a:solidFill>
                  <a:srgbClr val="7C0086"/>
                </a:solidFill>
                <a:latin typeface="Canva Sans Bold"/>
                <a:ea typeface="Canva Sans Bold"/>
                <a:cs typeface="Canva Sans Bold"/>
                <a:sym typeface="Canva Sans Bold"/>
              </a:rPr>
              <a:t>ΣΥΜΒΟΥΛΕΣ ΚΑΙ ΚΟΛΠΑ:</a:t>
            </a:r>
          </a:p>
        </p:txBody>
      </p:sp>
      <p:sp>
        <p:nvSpPr>
          <p:cNvPr name="TextBox 14" id="14"/>
          <p:cNvSpPr txBox="true"/>
          <p:nvPr/>
        </p:nvSpPr>
        <p:spPr>
          <a:xfrm rot="0">
            <a:off x="9653004" y="2660693"/>
            <a:ext cx="7449494" cy="3084210"/>
          </a:xfrm>
          <a:prstGeom prst="rect">
            <a:avLst/>
          </a:prstGeom>
        </p:spPr>
        <p:txBody>
          <a:bodyPr anchor="t" rtlCol="false" tIns="0" lIns="0" bIns="0" rIns="0">
            <a:spAutoFit/>
          </a:bodyPr>
          <a:lstStyle/>
          <a:p>
            <a:pPr algn="just" marL="420875" indent="-210438" lvl="1">
              <a:lnSpc>
                <a:spcPts val="2729"/>
              </a:lnSpc>
              <a:buFont typeface="Arial"/>
              <a:buChar char="•"/>
            </a:pPr>
            <a:r>
              <a:rPr lang="en-US" sz="1949">
                <a:solidFill>
                  <a:srgbClr val="000000"/>
                </a:solidFill>
                <a:latin typeface="Canva Sans"/>
                <a:ea typeface="Canva Sans"/>
                <a:cs typeface="Canva Sans"/>
                <a:sym typeface="Canva Sans"/>
              </a:rPr>
              <a:t>Εξαγωγή σε JPEG ή PNG (και τα δύο λειτουργούν καλά για κοινωνικά δίκτυα)</a:t>
            </a:r>
          </a:p>
          <a:p>
            <a:pPr algn="just" marL="420875" indent="-210438" lvl="1">
              <a:lnSpc>
                <a:spcPts val="2729"/>
              </a:lnSpc>
              <a:buFont typeface="Arial"/>
              <a:buChar char="•"/>
            </a:pPr>
            <a:r>
              <a:rPr lang="en-US" sz="1949">
                <a:solidFill>
                  <a:srgbClr val="000000"/>
                </a:solidFill>
                <a:latin typeface="Canva Sans"/>
                <a:ea typeface="Canva Sans"/>
                <a:cs typeface="Canva Sans"/>
                <a:sym typeface="Canva Sans"/>
              </a:rPr>
              <a:t>Ανάλυση: τουλάχιστον 1080x566 px για ροή IG, 1080 x 1920 px για Ιστορίες/Κινηματογράφους</a:t>
            </a:r>
          </a:p>
          <a:p>
            <a:pPr algn="just" marL="420875" indent="-210438" lvl="1">
              <a:lnSpc>
                <a:spcPts val="2729"/>
              </a:lnSpc>
              <a:buFont typeface="Arial"/>
              <a:buChar char="•"/>
            </a:pPr>
            <a:r>
              <a:rPr lang="en-US" sz="1949">
                <a:solidFill>
                  <a:srgbClr val="000000"/>
                </a:solidFill>
                <a:latin typeface="Canva Sans"/>
                <a:ea typeface="Canva Sans"/>
                <a:cs typeface="Canva Sans"/>
                <a:sym typeface="Canva Sans"/>
              </a:rPr>
              <a:t>Διατηρήστε το μέγεθος του αρχείου κάτω από 2 MB (Οι ρυθμίσεις Snapseed/Lightroom σάς επιτρέπουν να μειώσετε το μέγεθος του αρχείου χωρίς απώλεια ποιότητας)</a:t>
            </a:r>
          </a:p>
          <a:p>
            <a:pPr algn="just" marL="420875" indent="-210438" lvl="1">
              <a:lnSpc>
                <a:spcPts val="2729"/>
              </a:lnSpc>
              <a:buFont typeface="Arial"/>
              <a:buChar char="•"/>
            </a:pPr>
            <a:r>
              <a:rPr lang="en-US" sz="1949">
                <a:solidFill>
                  <a:srgbClr val="000000"/>
                </a:solidFill>
                <a:latin typeface="Canva Sans"/>
                <a:ea typeface="Canva Sans"/>
                <a:cs typeface="Canva Sans"/>
                <a:sym typeface="Canva Sans"/>
              </a:rPr>
              <a:t>Διατηρήστε το ίδιο προφίλ χρωμάτων (sRGB) για να αποφύγετε τις μετατοπίσεις χρωμάτων στο διαδίκτυο</a:t>
            </a:r>
          </a:p>
        </p:txBody>
      </p:sp>
      <p:sp>
        <p:nvSpPr>
          <p:cNvPr name="TextBox 15" id="15"/>
          <p:cNvSpPr txBox="true"/>
          <p:nvPr/>
        </p:nvSpPr>
        <p:spPr>
          <a:xfrm rot="0">
            <a:off x="3040863" y="7653063"/>
            <a:ext cx="2760863" cy="825773"/>
          </a:xfrm>
          <a:prstGeom prst="rect">
            <a:avLst/>
          </a:prstGeom>
        </p:spPr>
        <p:txBody>
          <a:bodyPr anchor="t" rtlCol="false" tIns="0" lIns="0" bIns="0" rIns="0">
            <a:spAutoFit/>
          </a:bodyPr>
          <a:lstStyle/>
          <a:p>
            <a:pPr algn="ctr" marL="0" indent="0" lvl="0">
              <a:lnSpc>
                <a:spcPts val="3309"/>
              </a:lnSpc>
              <a:spcBef>
                <a:spcPct val="0"/>
              </a:spcBef>
            </a:pPr>
            <a:r>
              <a:rPr lang="en-US" b="true" sz="2364">
                <a:solidFill>
                  <a:srgbClr val="000000"/>
                </a:solidFill>
                <a:latin typeface="Canva Sans Bold"/>
                <a:ea typeface="Canva Sans Bold"/>
                <a:cs typeface="Canva Sans Bold"/>
                <a:sym typeface="Canva Sans Bold"/>
              </a:rPr>
              <a:t>Συμβουλές επαγγελματιών: </a:t>
            </a:r>
          </a:p>
        </p:txBody>
      </p:sp>
      <p:sp>
        <p:nvSpPr>
          <p:cNvPr name="TextBox 16" id="16"/>
          <p:cNvSpPr txBox="true"/>
          <p:nvPr/>
        </p:nvSpPr>
        <p:spPr>
          <a:xfrm rot="0">
            <a:off x="5801725" y="7672113"/>
            <a:ext cx="8260373" cy="1868507"/>
          </a:xfrm>
          <a:prstGeom prst="rect">
            <a:avLst/>
          </a:prstGeom>
        </p:spPr>
        <p:txBody>
          <a:bodyPr anchor="t" rtlCol="false" tIns="0" lIns="0" bIns="0" rIns="0">
            <a:spAutoFit/>
          </a:bodyPr>
          <a:lstStyle/>
          <a:p>
            <a:pPr algn="just" marL="391151" indent="-195575" lvl="1">
              <a:lnSpc>
                <a:spcPts val="2536"/>
              </a:lnSpc>
              <a:buFont typeface="Arial"/>
              <a:buChar char="•"/>
            </a:pPr>
            <a:r>
              <a:rPr lang="en-US" sz="1811">
                <a:solidFill>
                  <a:srgbClr val="000000"/>
                </a:solidFill>
                <a:latin typeface="Canva Sans"/>
                <a:ea typeface="Canva Sans"/>
                <a:cs typeface="Canva Sans"/>
                <a:sym typeface="Canva Sans"/>
              </a:rPr>
              <a:t>Εξαγωγή και μεταφόρτωση απευθείας στην προτιμώμενη πλατφόρμα (αποφύγετε την αποστολή μέσω WhatsApp/email, καθώς συμπιέζουν αρχεία)</a:t>
            </a:r>
          </a:p>
          <a:p>
            <a:pPr algn="just" marL="391151" indent="-195575" lvl="1">
              <a:lnSpc>
                <a:spcPts val="2536"/>
              </a:lnSpc>
              <a:spcBef>
                <a:spcPct val="0"/>
              </a:spcBef>
              <a:buFont typeface="Arial"/>
              <a:buChar char="•"/>
            </a:pPr>
            <a:r>
              <a:rPr lang="en-US" sz="1811">
                <a:solidFill>
                  <a:srgbClr val="000000"/>
                </a:solidFill>
                <a:latin typeface="Canva Sans"/>
                <a:ea typeface="Canva Sans"/>
                <a:cs typeface="Canva Sans"/>
                <a:sym typeface="Canva Sans"/>
              </a:rPr>
              <a:t>Χρησιμοποιήστε Wi-Fi κατά την αποστολή βίντεο/φωτογραφιών υψηλής ανάλυσης για να αποφύγετε την αυτόματη συμπίεση από την πλατφόρμα</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sp>
        <p:nvSpPr>
          <p:cNvPr name="Freeform 3" id="3"/>
          <p:cNvSpPr/>
          <p:nvPr/>
        </p:nvSpPr>
        <p:spPr>
          <a:xfrm flipH="false" flipV="false" rot="0">
            <a:off x="7347917" y="306160"/>
            <a:ext cx="10724902" cy="9238535"/>
          </a:xfrm>
          <a:custGeom>
            <a:avLst/>
            <a:gdLst/>
            <a:ahLst/>
            <a:cxnLst/>
            <a:rect r="r" b="b" t="t" l="l"/>
            <a:pathLst>
              <a:path h="9238535" w="10724902">
                <a:moveTo>
                  <a:pt x="0" y="0"/>
                </a:moveTo>
                <a:lnTo>
                  <a:pt x="10724901" y="0"/>
                </a:lnTo>
                <a:lnTo>
                  <a:pt x="10724901" y="9238535"/>
                </a:lnTo>
                <a:lnTo>
                  <a:pt x="0" y="9238535"/>
                </a:lnTo>
                <a:lnTo>
                  <a:pt x="0" y="0"/>
                </a:lnTo>
                <a:close/>
              </a:path>
            </a:pathLst>
          </a:custGeom>
          <a:blipFill>
            <a:blip r:embed="rId3"/>
            <a:stretch>
              <a:fillRect l="-14646" t="0" r="-14646" b="0"/>
            </a:stretch>
          </a:blipFill>
        </p:spPr>
      </p:sp>
      <p:sp>
        <p:nvSpPr>
          <p:cNvPr name="TextBox 4" id="4"/>
          <p:cNvSpPr txBox="true"/>
          <p:nvPr/>
        </p:nvSpPr>
        <p:spPr>
          <a:xfrm rot="0">
            <a:off x="447048" y="3916730"/>
            <a:ext cx="6720580" cy="5111242"/>
          </a:xfrm>
          <a:prstGeom prst="rect">
            <a:avLst/>
          </a:prstGeom>
        </p:spPr>
        <p:txBody>
          <a:bodyPr anchor="t" rtlCol="false" tIns="0" lIns="0" bIns="0" rIns="0">
            <a:spAutoFit/>
          </a:bodyPr>
          <a:lstStyle/>
          <a:p>
            <a:pPr algn="l" marL="0" indent="0" lvl="0">
              <a:lnSpc>
                <a:spcPts val="8174"/>
              </a:lnSpc>
            </a:pPr>
            <a:r>
              <a:rPr lang="en-US" b="true" sz="6100">
                <a:solidFill>
                  <a:srgbClr val="7C0086"/>
                </a:solidFill>
                <a:latin typeface="Canva Sans Bold"/>
                <a:ea typeface="Canva Sans Bold"/>
                <a:cs typeface="Canva Sans Bold"/>
                <a:sym typeface="Canva Sans Bold"/>
              </a:rPr>
              <a:t>Εισαγωγή στις εφαρμογές επεξεργασίας φωτογραφιών για smartphone </a:t>
            </a:r>
          </a:p>
        </p:txBody>
      </p:sp>
      <p:sp>
        <p:nvSpPr>
          <p:cNvPr name="TextBox 5" id="5"/>
          <p:cNvSpPr txBox="true"/>
          <p:nvPr/>
        </p:nvSpPr>
        <p:spPr>
          <a:xfrm rot="0">
            <a:off x="447048" y="2948418"/>
            <a:ext cx="5763511" cy="485775"/>
          </a:xfrm>
          <a:prstGeom prst="rect">
            <a:avLst/>
          </a:prstGeom>
        </p:spPr>
        <p:txBody>
          <a:bodyPr anchor="t" rtlCol="false" tIns="0" lIns="0" bIns="0" rIns="0">
            <a:spAutoFit/>
          </a:bodyPr>
          <a:lstStyle/>
          <a:p>
            <a:pPr algn="l" marL="0" indent="0" lvl="0">
              <a:lnSpc>
                <a:spcPts val="3900"/>
              </a:lnSpc>
            </a:pPr>
            <a:r>
              <a:rPr lang="en-US" b="true" sz="3000" spc="-89">
                <a:solidFill>
                  <a:srgbClr val="000000"/>
                </a:solidFill>
                <a:latin typeface="Canva Sans Bold"/>
                <a:ea typeface="Canva Sans Bold"/>
                <a:cs typeface="Canva Sans Bold"/>
                <a:sym typeface="Canva Sans Bold"/>
              </a:rPr>
              <a:t>ΔΡΑΣΤΗΡΙΟΤΗΤΑ 5.1</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49836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1477269" y="2307003"/>
            <a:ext cx="4924722" cy="610966"/>
            <a:chOff x="0" y="0"/>
            <a:chExt cx="6566296" cy="814621"/>
          </a:xfrm>
        </p:grpSpPr>
        <p:grpSp>
          <p:nvGrpSpPr>
            <p:cNvPr name="Group 4" id="4"/>
            <p:cNvGrpSpPr/>
            <p:nvPr/>
          </p:nvGrpSpPr>
          <p:grpSpPr>
            <a:xfrm rot="0">
              <a:off x="0" y="0"/>
              <a:ext cx="6566296" cy="814621"/>
              <a:chOff x="0" y="0"/>
              <a:chExt cx="5502372" cy="682630"/>
            </a:xfrm>
          </p:grpSpPr>
          <p:sp>
            <p:nvSpPr>
              <p:cNvPr name="Freeform 5" id="5"/>
              <p:cNvSpPr/>
              <p:nvPr/>
            </p:nvSpPr>
            <p:spPr>
              <a:xfrm flipH="false" flipV="false" rot="0">
                <a:off x="0" y="0"/>
                <a:ext cx="5502372" cy="682630"/>
              </a:xfrm>
              <a:custGeom>
                <a:avLst/>
                <a:gdLst/>
                <a:ahLst/>
                <a:cxnLst/>
                <a:rect r="r" b="b" t="t" l="l"/>
                <a:pathLst>
                  <a:path h="682630" w="5502372">
                    <a:moveTo>
                      <a:pt x="5377911" y="682630"/>
                    </a:moveTo>
                    <a:lnTo>
                      <a:pt x="124460" y="682630"/>
                    </a:lnTo>
                    <a:cubicBezTo>
                      <a:pt x="55880" y="682630"/>
                      <a:pt x="0" y="626750"/>
                      <a:pt x="0" y="558170"/>
                    </a:cubicBezTo>
                    <a:lnTo>
                      <a:pt x="0" y="124460"/>
                    </a:lnTo>
                    <a:cubicBezTo>
                      <a:pt x="0" y="55880"/>
                      <a:pt x="55880" y="0"/>
                      <a:pt x="124460" y="0"/>
                    </a:cubicBezTo>
                    <a:lnTo>
                      <a:pt x="5377912" y="0"/>
                    </a:lnTo>
                    <a:cubicBezTo>
                      <a:pt x="5446492" y="0"/>
                      <a:pt x="5502372" y="55880"/>
                      <a:pt x="5502372" y="124460"/>
                    </a:cubicBezTo>
                    <a:lnTo>
                      <a:pt x="5502372" y="558170"/>
                    </a:lnTo>
                    <a:cubicBezTo>
                      <a:pt x="5502372" y="626750"/>
                      <a:pt x="5446492" y="682630"/>
                      <a:pt x="5377912" y="682630"/>
                    </a:cubicBezTo>
                    <a:close/>
                  </a:path>
                </a:pathLst>
              </a:custGeom>
              <a:solidFill>
                <a:srgbClr val="F0C600"/>
              </a:solidFill>
            </p:spPr>
          </p:sp>
        </p:grpSp>
        <p:sp>
          <p:nvSpPr>
            <p:cNvPr name="TextBox 6" id="6"/>
            <p:cNvSpPr txBox="true"/>
            <p:nvPr/>
          </p:nvSpPr>
          <p:spPr>
            <a:xfrm rot="0">
              <a:off x="0" y="158476"/>
              <a:ext cx="6566296" cy="526243"/>
            </a:xfrm>
            <a:prstGeom prst="rect">
              <a:avLst/>
            </a:prstGeom>
          </p:spPr>
          <p:txBody>
            <a:bodyPr anchor="t" rtlCol="false" tIns="0" lIns="0" bIns="0" rIns="0">
              <a:spAutoFit/>
            </a:bodyPr>
            <a:lstStyle/>
            <a:p>
              <a:pPr algn="ctr" marL="0" indent="0" lvl="1">
                <a:lnSpc>
                  <a:spcPts val="3041"/>
                </a:lnSpc>
              </a:pPr>
              <a:r>
                <a:rPr lang="en-US" b="true" sz="2764">
                  <a:solidFill>
                    <a:srgbClr val="FFFFFF"/>
                  </a:solidFill>
                  <a:latin typeface="Canva Sans Bold"/>
                  <a:ea typeface="Canva Sans Bold"/>
                  <a:cs typeface="Canva Sans Bold"/>
                  <a:sym typeface="Canva Sans Bold"/>
                </a:rPr>
                <a:t>INSTAGRAM</a:t>
              </a:r>
              <a:r>
                <a:rPr lang="en-US" b="true" sz="2764">
                  <a:solidFill>
                    <a:srgbClr val="FFFFFF"/>
                  </a:solidFill>
                  <a:latin typeface="Canva Sans Bold"/>
                  <a:ea typeface="Canva Sans Bold"/>
                  <a:cs typeface="Canva Sans Bold"/>
                  <a:sym typeface="Canva Sans Bold"/>
                </a:rPr>
                <a:t> &amp; FACEBOOK</a:t>
              </a:r>
            </a:p>
          </p:txBody>
        </p:sp>
      </p:grpSp>
      <p:grpSp>
        <p:nvGrpSpPr>
          <p:cNvPr name="Group 7" id="7"/>
          <p:cNvGrpSpPr/>
          <p:nvPr/>
        </p:nvGrpSpPr>
        <p:grpSpPr>
          <a:xfrm rot="0">
            <a:off x="10954484" y="2297034"/>
            <a:ext cx="3736132" cy="620935"/>
            <a:chOff x="0" y="0"/>
            <a:chExt cx="4981509" cy="827914"/>
          </a:xfrm>
        </p:grpSpPr>
        <p:grpSp>
          <p:nvGrpSpPr>
            <p:cNvPr name="Group 8" id="8"/>
            <p:cNvGrpSpPr/>
            <p:nvPr/>
          </p:nvGrpSpPr>
          <p:grpSpPr>
            <a:xfrm rot="0">
              <a:off x="0" y="0"/>
              <a:ext cx="4981509" cy="827914"/>
              <a:chOff x="0" y="0"/>
              <a:chExt cx="4174365" cy="693768"/>
            </a:xfrm>
          </p:grpSpPr>
          <p:sp>
            <p:nvSpPr>
              <p:cNvPr name="Freeform 9" id="9"/>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0" id="10"/>
            <p:cNvSpPr txBox="true"/>
            <p:nvPr/>
          </p:nvSpPr>
          <p:spPr>
            <a:xfrm rot="0">
              <a:off x="0" y="158476"/>
              <a:ext cx="4981509" cy="539536"/>
            </a:xfrm>
            <a:prstGeom prst="rect">
              <a:avLst/>
            </a:prstGeom>
          </p:spPr>
          <p:txBody>
            <a:bodyPr anchor="t" rtlCol="false" tIns="0" lIns="0" bIns="0" rIns="0">
              <a:spAutoFit/>
            </a:bodyPr>
            <a:lstStyle/>
            <a:p>
              <a:pPr algn="ctr" marL="0" indent="0" lvl="1">
                <a:lnSpc>
                  <a:spcPts val="3079"/>
                </a:lnSpc>
              </a:pPr>
              <a:r>
                <a:rPr lang="en-US" b="true" sz="2799">
                  <a:solidFill>
                    <a:srgbClr val="FFFFFF"/>
                  </a:solidFill>
                  <a:latin typeface="Canva Sans Bold"/>
                  <a:ea typeface="Canva Sans Bold"/>
                  <a:cs typeface="Canva Sans Bold"/>
                  <a:sym typeface="Canva Sans Bold"/>
                </a:rPr>
                <a:t>ΤΙΚΤΟΚ</a:t>
              </a:r>
            </a:p>
          </p:txBody>
        </p:sp>
      </p:grpSp>
      <p:sp>
        <p:nvSpPr>
          <p:cNvPr name="Freeform 11" id="11"/>
          <p:cNvSpPr/>
          <p:nvPr/>
        </p:nvSpPr>
        <p:spPr>
          <a:xfrm flipH="false" flipV="false" rot="0">
            <a:off x="13200148" y="6172200"/>
            <a:ext cx="5087852" cy="4114800"/>
          </a:xfrm>
          <a:custGeom>
            <a:avLst/>
            <a:gdLst/>
            <a:ahLst/>
            <a:cxnLst/>
            <a:rect r="r" b="b" t="t" l="l"/>
            <a:pathLst>
              <a:path h="4114800" w="5087852">
                <a:moveTo>
                  <a:pt x="0" y="0"/>
                </a:moveTo>
                <a:lnTo>
                  <a:pt x="5087852" y="0"/>
                </a:lnTo>
                <a:lnTo>
                  <a:pt x="50878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174135" y="441450"/>
            <a:ext cx="6264743" cy="572068"/>
          </a:xfrm>
          <a:prstGeom prst="rect">
            <a:avLst/>
          </a:prstGeom>
        </p:spPr>
        <p:txBody>
          <a:bodyPr anchor="t" rtlCol="false" tIns="0" lIns="0" bIns="0" rIns="0">
            <a:spAutoFit/>
          </a:bodyPr>
          <a:lstStyle/>
          <a:p>
            <a:pPr algn="l" marL="0" indent="0" lvl="0">
              <a:lnSpc>
                <a:spcPts val="4511"/>
              </a:lnSpc>
              <a:spcBef>
                <a:spcPct val="0"/>
              </a:spcBef>
            </a:pPr>
            <a:r>
              <a:rPr lang="en-US" b="true" sz="3638">
                <a:solidFill>
                  <a:srgbClr val="7C0086"/>
                </a:solidFill>
                <a:latin typeface="Canva Sans Bold"/>
                <a:ea typeface="Canva Sans Bold"/>
                <a:cs typeface="Canva Sans Bold"/>
                <a:sym typeface="Canva Sans Bold"/>
              </a:rPr>
              <a:t>ΣΥΜΒΟΥΛΕΣ ΚΑΙ ΚΟΛΠΑ:</a:t>
            </a:r>
          </a:p>
        </p:txBody>
      </p:sp>
      <p:sp>
        <p:nvSpPr>
          <p:cNvPr name="TextBox 13" id="13"/>
          <p:cNvSpPr txBox="true"/>
          <p:nvPr/>
        </p:nvSpPr>
        <p:spPr>
          <a:xfrm rot="0">
            <a:off x="875764" y="3687776"/>
            <a:ext cx="6127733" cy="2325370"/>
          </a:xfrm>
          <a:prstGeom prst="rect">
            <a:avLst/>
          </a:prstGeom>
        </p:spPr>
        <p:txBody>
          <a:bodyPr anchor="t" rtlCol="false" tIns="0" lIns="0" bIns="0" rIns="0">
            <a:spAutoFit/>
          </a:bodyPr>
          <a:lstStyle/>
          <a:p>
            <a:pPr algn="just" marL="474978" indent="-237489" lvl="1">
              <a:lnSpc>
                <a:spcPts val="3079"/>
              </a:lnSpc>
              <a:buFont typeface="Arial"/>
              <a:buChar char="•"/>
            </a:pPr>
            <a:r>
              <a:rPr lang="en-US" sz="2199">
                <a:solidFill>
                  <a:srgbClr val="000000"/>
                </a:solidFill>
                <a:latin typeface="Canva Sans"/>
                <a:ea typeface="Canva Sans"/>
                <a:cs typeface="Canva Sans"/>
                <a:sym typeface="Canva Sans"/>
              </a:rPr>
              <a:t>Φωτογραφίες: Τοπίο: 1080x566/ </a:t>
            </a:r>
          </a:p>
          <a:p>
            <a:pPr algn="just" marL="474978" indent="-237489" lvl="1">
              <a:lnSpc>
                <a:spcPts val="3079"/>
              </a:lnSpc>
              <a:buFont typeface="Arial"/>
              <a:buChar char="•"/>
            </a:pPr>
            <a:r>
              <a:rPr lang="en-US" sz="2199">
                <a:solidFill>
                  <a:srgbClr val="000000"/>
                </a:solidFill>
                <a:latin typeface="Canva Sans"/>
                <a:ea typeface="Canva Sans"/>
                <a:cs typeface="Canva Sans"/>
                <a:sym typeface="Canva Sans"/>
              </a:rPr>
              <a:t>Κατακόρυφα: 1080x1350 (1012x1350 σε προβολή πλέγματος)</a:t>
            </a:r>
          </a:p>
          <a:p>
            <a:pPr algn="just" marL="474978" indent="-237489" lvl="1">
              <a:lnSpc>
                <a:spcPts val="3079"/>
              </a:lnSpc>
              <a:buFont typeface="Arial"/>
              <a:buChar char="•"/>
            </a:pPr>
            <a:r>
              <a:rPr lang="en-US" sz="2199">
                <a:solidFill>
                  <a:srgbClr val="000000"/>
                </a:solidFill>
                <a:latin typeface="Canva Sans"/>
                <a:ea typeface="Canva Sans"/>
                <a:cs typeface="Canva Sans"/>
                <a:sym typeface="Canva Sans"/>
              </a:rPr>
              <a:t>Ιστορίες/Κινηματογράφοι: 1080x1920px (1082x1440 (3:4) σε προβολή πλέγματος)</a:t>
            </a:r>
          </a:p>
          <a:p>
            <a:pPr algn="just" marL="474978" indent="-237489" lvl="1">
              <a:lnSpc>
                <a:spcPts val="3079"/>
              </a:lnSpc>
              <a:spcBef>
                <a:spcPct val="0"/>
              </a:spcBef>
              <a:buFont typeface="Arial"/>
              <a:buChar char="•"/>
            </a:pPr>
            <a:r>
              <a:rPr lang="en-US" b="true" sz="2199">
                <a:solidFill>
                  <a:srgbClr val="000000"/>
                </a:solidFill>
                <a:latin typeface="Canva Sans Bold"/>
                <a:ea typeface="Canva Sans Bold"/>
                <a:cs typeface="Canva Sans Bold"/>
                <a:sym typeface="Canva Sans Bold"/>
              </a:rPr>
              <a:t>30fps, προτιμάται η κάθετη μορφή.</a:t>
            </a:r>
          </a:p>
        </p:txBody>
      </p:sp>
      <p:sp>
        <p:nvSpPr>
          <p:cNvPr name="TextBox 14" id="14"/>
          <p:cNvSpPr txBox="true"/>
          <p:nvPr/>
        </p:nvSpPr>
        <p:spPr>
          <a:xfrm rot="0">
            <a:off x="10131584" y="3687776"/>
            <a:ext cx="6127733" cy="1544320"/>
          </a:xfrm>
          <a:prstGeom prst="rect">
            <a:avLst/>
          </a:prstGeom>
        </p:spPr>
        <p:txBody>
          <a:bodyPr anchor="t" rtlCol="false" tIns="0" lIns="0" bIns="0" rIns="0">
            <a:spAutoFit/>
          </a:bodyPr>
          <a:lstStyle/>
          <a:p>
            <a:pPr algn="just" marL="474978" indent="-237489" lvl="1">
              <a:lnSpc>
                <a:spcPts val="3079"/>
              </a:lnSpc>
              <a:buFont typeface="Arial"/>
              <a:buChar char="•"/>
            </a:pPr>
            <a:r>
              <a:rPr lang="en-US" sz="2199">
                <a:solidFill>
                  <a:srgbClr val="000000"/>
                </a:solidFill>
                <a:latin typeface="Canva Sans"/>
                <a:ea typeface="Canva Sans"/>
                <a:cs typeface="Canva Sans"/>
                <a:sym typeface="Canva Sans"/>
              </a:rPr>
              <a:t>Φωτογραφίες: Τοπίο: 1920x1080/ </a:t>
            </a:r>
          </a:p>
          <a:p>
            <a:pPr algn="just" marL="474978" indent="-237489" lvl="1">
              <a:lnSpc>
                <a:spcPts val="3079"/>
              </a:lnSpc>
              <a:buFont typeface="Arial"/>
              <a:buChar char="•"/>
            </a:pPr>
            <a:r>
              <a:rPr lang="en-US" sz="2199">
                <a:solidFill>
                  <a:srgbClr val="000000"/>
                </a:solidFill>
                <a:latin typeface="Canva Sans"/>
                <a:ea typeface="Canva Sans"/>
                <a:cs typeface="Canva Sans"/>
                <a:sym typeface="Canva Sans"/>
              </a:rPr>
              <a:t>Κάθετα: 1080x1920</a:t>
            </a:r>
          </a:p>
          <a:p>
            <a:pPr algn="just" marL="474978" indent="-237489" lvl="1">
              <a:lnSpc>
                <a:spcPts val="3079"/>
              </a:lnSpc>
              <a:buFont typeface="Arial"/>
              <a:buChar char="•"/>
            </a:pPr>
            <a:r>
              <a:rPr lang="en-US" sz="2199">
                <a:solidFill>
                  <a:srgbClr val="000000"/>
                </a:solidFill>
                <a:latin typeface="Canva Sans"/>
                <a:ea typeface="Canva Sans"/>
                <a:cs typeface="Canva Sans"/>
                <a:sym typeface="Canva Sans"/>
              </a:rPr>
              <a:t>Ιστορίες/Κινηματογράφοι: 1080x1920px </a:t>
            </a:r>
          </a:p>
          <a:p>
            <a:pPr algn="just" marL="474978" indent="-237489" lvl="1">
              <a:lnSpc>
                <a:spcPts val="3079"/>
              </a:lnSpc>
              <a:spcBef>
                <a:spcPct val="0"/>
              </a:spcBef>
              <a:buFont typeface="Arial"/>
              <a:buChar char="•"/>
            </a:pPr>
            <a:r>
              <a:rPr lang="en-US" b="true" sz="2199">
                <a:solidFill>
                  <a:srgbClr val="000000"/>
                </a:solidFill>
                <a:latin typeface="Canva Sans Bold"/>
                <a:ea typeface="Canva Sans Bold"/>
                <a:cs typeface="Canva Sans Bold"/>
                <a:sym typeface="Canva Sans Bold"/>
              </a:rPr>
              <a:t>30fps, προτιμάται η κάθετη μορφή.</a:t>
            </a:r>
          </a:p>
        </p:txBody>
      </p:sp>
      <p:sp>
        <p:nvSpPr>
          <p:cNvPr name="TextBox 15" id="15"/>
          <p:cNvSpPr txBox="true"/>
          <p:nvPr/>
        </p:nvSpPr>
        <p:spPr>
          <a:xfrm rot="0">
            <a:off x="1028700" y="6820088"/>
            <a:ext cx="12273378" cy="2402949"/>
          </a:xfrm>
          <a:prstGeom prst="rect">
            <a:avLst/>
          </a:prstGeom>
        </p:spPr>
        <p:txBody>
          <a:bodyPr anchor="t" rtlCol="false" tIns="0" lIns="0" bIns="0" rIns="0">
            <a:spAutoFit/>
          </a:bodyPr>
          <a:lstStyle/>
          <a:p>
            <a:pPr algn="l" marL="0" indent="0" lvl="0">
              <a:lnSpc>
                <a:spcPts val="3364"/>
              </a:lnSpc>
              <a:spcBef>
                <a:spcPct val="0"/>
              </a:spcBef>
            </a:pPr>
            <a:r>
              <a:rPr lang="en-US" b="true" sz="2403">
                <a:solidFill>
                  <a:srgbClr val="000000"/>
                </a:solidFill>
                <a:latin typeface="Canva Sans Bold"/>
                <a:ea typeface="Canva Sans Bold"/>
                <a:cs typeface="Canva Sans Bold"/>
                <a:sym typeface="Canva Sans Bold"/>
              </a:rPr>
              <a:t>Συμβουλές για συγκεκριμένες εφαρμογές:</a:t>
            </a:r>
          </a:p>
          <a:p>
            <a:pPr algn="l" marL="407666" indent="-203833" lvl="1">
              <a:lnSpc>
                <a:spcPts val="2643"/>
              </a:lnSpc>
              <a:spcBef>
                <a:spcPct val="0"/>
              </a:spcBef>
              <a:buFont typeface="Arial"/>
              <a:buChar char="•"/>
            </a:pPr>
            <a:r>
              <a:rPr lang="en-US" b="true" sz="1888">
                <a:solidFill>
                  <a:srgbClr val="000000"/>
                </a:solidFill>
                <a:latin typeface="Canva Sans Bold"/>
                <a:ea typeface="Canva Sans Bold"/>
                <a:cs typeface="Canva Sans Bold"/>
                <a:sym typeface="Canva Sans Bold"/>
              </a:rPr>
              <a:t>CapCut/InShot: Επιλέγετε πάντα 1080p, 60fps, Υψηλή ποιότητα πριν από την εξαγωγή</a:t>
            </a:r>
          </a:p>
          <a:p>
            <a:pPr algn="l" marL="407666" indent="-203833" lvl="1">
              <a:lnSpc>
                <a:spcPts val="2643"/>
              </a:lnSpc>
              <a:spcBef>
                <a:spcPct val="0"/>
              </a:spcBef>
              <a:buFont typeface="Arial"/>
              <a:buChar char="•"/>
            </a:pPr>
            <a:r>
              <a:rPr lang="en-US" b="true" sz="1888">
                <a:solidFill>
                  <a:srgbClr val="000000"/>
                </a:solidFill>
                <a:latin typeface="Canva Sans Bold"/>
                <a:ea typeface="Canva Sans Bold"/>
                <a:cs typeface="Canva Sans Bold"/>
                <a:sym typeface="Canva Sans Bold"/>
              </a:rPr>
              <a:t>Canva: Λήψη σε MP4 (βίντεο) ή PNG/JPEG (φωτογραφία) με την ένδειξη "Υψηλή ποιότητα"</a:t>
            </a:r>
          </a:p>
          <a:p>
            <a:pPr algn="l" marL="407666" indent="-203833" lvl="1">
              <a:lnSpc>
                <a:spcPts val="2643"/>
              </a:lnSpc>
              <a:spcBef>
                <a:spcPct val="0"/>
              </a:spcBef>
              <a:buFont typeface="Arial"/>
              <a:buChar char="•"/>
            </a:pPr>
            <a:r>
              <a:rPr lang="en-US" b="true" sz="1888">
                <a:solidFill>
                  <a:srgbClr val="000000"/>
                </a:solidFill>
                <a:latin typeface="Canva Sans Bold"/>
                <a:ea typeface="Canva Sans Bold"/>
                <a:cs typeface="Canva Sans Bold"/>
                <a:sym typeface="Canva Sans Bold"/>
              </a:rPr>
              <a:t>Snapseed/Lightroom: Εξαγωγή φωτογραφιών στην υψηλότερη ανάλυση → προσαρμογή μεγέθους αρχείου μόνο εάν η μεταφόρτωση είναι πολύ αργή</a:t>
            </a:r>
          </a:p>
          <a:p>
            <a:pPr algn="l" marL="407666" indent="-203833" lvl="1">
              <a:lnSpc>
                <a:spcPts val="2643"/>
              </a:lnSpc>
              <a:spcBef>
                <a:spcPct val="0"/>
              </a:spcBef>
              <a:buFont typeface="Arial"/>
              <a:buChar char="•"/>
            </a:pPr>
            <a:r>
              <a:rPr lang="en-US" b="true" sz="1888">
                <a:solidFill>
                  <a:srgbClr val="000000"/>
                </a:solidFill>
                <a:latin typeface="Canva Sans Bold"/>
                <a:ea typeface="Canva Sans Bold"/>
                <a:cs typeface="Canva Sans Bold"/>
                <a:sym typeface="Canva Sans Bold"/>
              </a:rPr>
              <a:t>Επεξεργαστής Instagram: Αποφύγετε τη μεγάλη συμπίεση → επεξεργαστείτε πρώτα εκτός IG και μετά ανεβάστε</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31418" t="0" r="-31418" b="0"/>
              </a:stretch>
            </a:blipFill>
          </p:spPr>
        </p:sp>
      </p:grpSp>
      <p:sp>
        <p:nvSpPr>
          <p:cNvPr name="TextBox 4" id="4"/>
          <p:cNvSpPr txBox="true"/>
          <p:nvPr/>
        </p:nvSpPr>
        <p:spPr>
          <a:xfrm rot="0">
            <a:off x="439742" y="1863717"/>
            <a:ext cx="7379434" cy="1798574"/>
          </a:xfrm>
          <a:prstGeom prst="rect">
            <a:avLst/>
          </a:prstGeom>
        </p:spPr>
        <p:txBody>
          <a:bodyPr anchor="t" rtlCol="false" tIns="0" lIns="0" bIns="0" rIns="0">
            <a:spAutoFit/>
          </a:bodyPr>
          <a:lstStyle/>
          <a:p>
            <a:pPr algn="l" marL="0" indent="0" lvl="0">
              <a:lnSpc>
                <a:spcPts val="7227"/>
              </a:lnSpc>
            </a:pPr>
            <a:r>
              <a:rPr lang="en-US" b="true" sz="5199">
                <a:solidFill>
                  <a:srgbClr val="7C0086"/>
                </a:solidFill>
                <a:latin typeface="Canva Sans Bold"/>
                <a:ea typeface="Canva Sans Bold"/>
                <a:cs typeface="Canva Sans Bold"/>
                <a:sym typeface="Canva Sans Bold"/>
              </a:rPr>
              <a:t>ΤΕΛΙΚΗ ΕΡΓΑΣΙΑ ΚΑΙ ΣΥΖΗΤΗΣΗ</a:t>
            </a:r>
          </a:p>
        </p:txBody>
      </p:sp>
      <p:sp>
        <p:nvSpPr>
          <p:cNvPr name="TextBox 5" id="5"/>
          <p:cNvSpPr txBox="true"/>
          <p:nvPr/>
        </p:nvSpPr>
        <p:spPr>
          <a:xfrm rot="0">
            <a:off x="268919" y="4666608"/>
            <a:ext cx="8695855" cy="4560504"/>
          </a:xfrm>
          <a:prstGeom prst="rect">
            <a:avLst/>
          </a:prstGeom>
        </p:spPr>
        <p:txBody>
          <a:bodyPr anchor="t" rtlCol="false" tIns="0" lIns="0" bIns="0" rIns="0">
            <a:spAutoFit/>
          </a:bodyPr>
          <a:lstStyle/>
          <a:p>
            <a:pPr algn="l" marL="685618" indent="-342809" lvl="1">
              <a:lnSpc>
                <a:spcPts val="5176"/>
              </a:lnSpc>
              <a:buFont typeface="Arial"/>
              <a:buChar char="•"/>
            </a:pPr>
            <a:r>
              <a:rPr lang="en-US" sz="3175">
                <a:solidFill>
                  <a:srgbClr val="7C0086"/>
                </a:solidFill>
                <a:latin typeface="Canva Sans"/>
                <a:ea typeface="Canva Sans"/>
                <a:cs typeface="Canva Sans"/>
                <a:sym typeface="Canva Sans"/>
              </a:rPr>
              <a:t>Οι συμμετέχοντες χωρίζονται σε μικρές ομάδες και πρέπει να δημιουργήσουν ένα σύντομο βίντεο 30 δευτερολέπτων ή μια σειρά από 3-5 φωτογραφίες. Το περιεχόμενο μπορεί να έχει διαφορετικά θέματα, τα οποία εξαρτώνται από τους συμμετέχοντες.</a:t>
            </a:r>
          </a:p>
        </p:txBody>
      </p:sp>
      <p:sp>
        <p:nvSpPr>
          <p:cNvPr name="AutoShape 6" id="6"/>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49" t="0" r="-19549" b="0"/>
              </a:stretch>
            </a:blipFill>
          </p:spPr>
        </p:sp>
      </p:grpSp>
      <p:sp>
        <p:nvSpPr>
          <p:cNvPr name="TextBox 4" id="4"/>
          <p:cNvSpPr txBox="true"/>
          <p:nvPr/>
        </p:nvSpPr>
        <p:spPr>
          <a:xfrm rot="0">
            <a:off x="439742" y="1863717"/>
            <a:ext cx="7379434" cy="1798574"/>
          </a:xfrm>
          <a:prstGeom prst="rect">
            <a:avLst/>
          </a:prstGeom>
        </p:spPr>
        <p:txBody>
          <a:bodyPr anchor="t" rtlCol="false" tIns="0" lIns="0" bIns="0" rIns="0">
            <a:spAutoFit/>
          </a:bodyPr>
          <a:lstStyle/>
          <a:p>
            <a:pPr algn="l" marL="0" indent="0" lvl="0">
              <a:lnSpc>
                <a:spcPts val="7227"/>
              </a:lnSpc>
            </a:pPr>
            <a:r>
              <a:rPr lang="en-US" b="true" sz="5199">
                <a:solidFill>
                  <a:srgbClr val="7C0086"/>
                </a:solidFill>
                <a:latin typeface="Canva Sans Bold"/>
                <a:ea typeface="Canva Sans Bold"/>
                <a:cs typeface="Canva Sans Bold"/>
                <a:sym typeface="Canva Sans Bold"/>
              </a:rPr>
              <a:t>ΤΕΛΙΚΗ ΕΡΓΑΣΙΑ ΚΑΙ ΣΥΖΗΤΗΣΗ</a:t>
            </a:r>
          </a:p>
        </p:txBody>
      </p:sp>
      <p:sp>
        <p:nvSpPr>
          <p:cNvPr name="TextBox 5" id="5"/>
          <p:cNvSpPr txBox="true"/>
          <p:nvPr/>
        </p:nvSpPr>
        <p:spPr>
          <a:xfrm rot="0">
            <a:off x="268919" y="4647558"/>
            <a:ext cx="8695855" cy="3760344"/>
          </a:xfrm>
          <a:prstGeom prst="rect">
            <a:avLst/>
          </a:prstGeom>
        </p:spPr>
        <p:txBody>
          <a:bodyPr anchor="t" rtlCol="false" tIns="0" lIns="0" bIns="0" rIns="0">
            <a:spAutoFit/>
          </a:bodyPr>
          <a:lstStyle/>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Τι ήταν κάτι που σε εξέπληξε σήμερα;</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Υπάρχει κάτι καινούργιο που παίρνεις μαζί σου σπίτι;</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Κάποιες τελικές ερωτήσεις;</a:t>
            </a:r>
          </a:p>
        </p:txBody>
      </p:sp>
      <p:sp>
        <p:nvSpPr>
          <p:cNvPr name="AutoShape 6" id="6"/>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7" id="7"/>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3"/>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178594"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3751925" cy="2579052"/>
          </a:xfrm>
          <a:custGeom>
            <a:avLst/>
            <a:gdLst/>
            <a:ahLst/>
            <a:cxnLst/>
            <a:rect r="r" b="b" t="t" l="l"/>
            <a:pathLst>
              <a:path h="2579052" w="3751925">
                <a:moveTo>
                  <a:pt x="0" y="0"/>
                </a:moveTo>
                <a:lnTo>
                  <a:pt x="3751925" y="0"/>
                </a:lnTo>
                <a:lnTo>
                  <a:pt x="3751925" y="2579052"/>
                </a:lnTo>
                <a:lnTo>
                  <a:pt x="0" y="2579052"/>
                </a:lnTo>
                <a:lnTo>
                  <a:pt x="0" y="0"/>
                </a:lnTo>
                <a:close/>
              </a:path>
            </a:pathLst>
          </a:custGeom>
          <a:blipFill>
            <a:blip r:embed="rId3"/>
            <a:stretch>
              <a:fillRect l="0" t="-27927" r="0" b="-17549"/>
            </a:stretch>
          </a:blipFill>
        </p:spPr>
      </p:sp>
      <p:sp>
        <p:nvSpPr>
          <p:cNvPr name="TextBox 5" id="5"/>
          <p:cNvSpPr txBox="true"/>
          <p:nvPr/>
        </p:nvSpPr>
        <p:spPr>
          <a:xfrm rot="0">
            <a:off x="437825" y="4664225"/>
            <a:ext cx="12044053" cy="1015365"/>
          </a:xfrm>
          <a:prstGeom prst="rect">
            <a:avLst/>
          </a:prstGeom>
        </p:spPr>
        <p:txBody>
          <a:bodyPr anchor="t" rtlCol="false" tIns="0" lIns="0" bIns="0" rIns="0">
            <a:spAutoFit/>
          </a:bodyPr>
          <a:lstStyle/>
          <a:p>
            <a:pPr algn="l" marL="0" indent="0" lvl="0">
              <a:lnSpc>
                <a:spcPts val="6600"/>
              </a:lnSpc>
            </a:pPr>
            <a:r>
              <a:rPr lang="en-US" b="true" sz="6600">
                <a:solidFill>
                  <a:srgbClr val="227C9D"/>
                </a:solidFill>
                <a:latin typeface="Kollektif Bold"/>
                <a:ea typeface="Kollektif Bold"/>
                <a:cs typeface="Kollektif Bold"/>
                <a:sym typeface="Kollektif Bold"/>
              </a:rPr>
              <a:t>“</a:t>
            </a:r>
            <a:r>
              <a:rPr lang="en-US" b="true" sz="6600">
                <a:solidFill>
                  <a:srgbClr val="227C9D"/>
                </a:solidFill>
                <a:latin typeface="Kollektif Bold"/>
                <a:ea typeface="Kollektif Bold"/>
                <a:cs typeface="Kollektif Bold"/>
                <a:sym typeface="Kollektif Bold"/>
              </a:rPr>
              <a:t>ΣΤΑΜΑΤΑ ΝΑ ΟΝΕΙΡΕΥΕΣΑΙ»</a:t>
            </a:r>
          </a:p>
        </p:txBody>
      </p:sp>
      <p:sp>
        <p:nvSpPr>
          <p:cNvPr name="TextBox 6" id="6"/>
          <p:cNvSpPr txBox="true"/>
          <p:nvPr/>
        </p:nvSpPr>
        <p:spPr>
          <a:xfrm rot="0">
            <a:off x="719387" y="5893531"/>
            <a:ext cx="12044053" cy="1015365"/>
          </a:xfrm>
          <a:prstGeom prst="rect">
            <a:avLst/>
          </a:prstGeom>
        </p:spPr>
        <p:txBody>
          <a:bodyPr anchor="t" rtlCol="false" tIns="0" lIns="0" bIns="0" rIns="0">
            <a:spAutoFit/>
          </a:bodyPr>
          <a:lstStyle/>
          <a:p>
            <a:pPr algn="l" marL="0" indent="0" lvl="0">
              <a:lnSpc>
                <a:spcPts val="6600"/>
              </a:lnSpc>
            </a:pPr>
            <a:r>
              <a:rPr lang="en-US" b="true" sz="6600">
                <a:solidFill>
                  <a:srgbClr val="227C9D"/>
                </a:solidFill>
                <a:latin typeface="Kollektif Bold"/>
                <a:ea typeface="Kollektif Bold"/>
                <a:cs typeface="Kollektif Bold"/>
                <a:sym typeface="Kollektif Bold"/>
              </a:rPr>
              <a:t>ΚΑΙ ΞΕΚΙΝΗΣΕ ΝΑ ΚΑΝΕΙΣ”</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FCB77"/>
        </a:solidFill>
      </p:bgPr>
    </p:bg>
    <p:spTree>
      <p:nvGrpSpPr>
        <p:cNvPr id="1" name=""/>
        <p:cNvGrpSpPr/>
        <p:nvPr/>
      </p:nvGrpSpPr>
      <p:grpSpPr>
        <a:xfrm>
          <a:off x="0" y="0"/>
          <a:ext cx="0" cy="0"/>
          <a:chOff x="0" y="0"/>
          <a:chExt cx="0" cy="0"/>
        </a:xfrm>
      </p:grpSpPr>
      <p:grpSp>
        <p:nvGrpSpPr>
          <p:cNvPr name="Group 2" id="2"/>
          <p:cNvGrpSpPr/>
          <p:nvPr/>
        </p:nvGrpSpPr>
        <p:grpSpPr>
          <a:xfrm rot="0">
            <a:off x="8414775"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4953965" cy="3405328"/>
          </a:xfrm>
          <a:custGeom>
            <a:avLst/>
            <a:gdLst/>
            <a:ahLst/>
            <a:cxnLst/>
            <a:rect r="r" b="b" t="t" l="l"/>
            <a:pathLst>
              <a:path h="3405328" w="4953965">
                <a:moveTo>
                  <a:pt x="0" y="0"/>
                </a:moveTo>
                <a:lnTo>
                  <a:pt x="4953964" y="0"/>
                </a:lnTo>
                <a:lnTo>
                  <a:pt x="4953964" y="3405327"/>
                </a:lnTo>
                <a:lnTo>
                  <a:pt x="0" y="3405327"/>
                </a:lnTo>
                <a:lnTo>
                  <a:pt x="0" y="0"/>
                </a:lnTo>
                <a:close/>
              </a:path>
            </a:pathLst>
          </a:custGeom>
          <a:blipFill>
            <a:blip r:embed="rId3"/>
            <a:stretch>
              <a:fillRect l="0" t="-27927" r="0" b="-17549"/>
            </a:stretch>
          </a:blipFill>
        </p:spPr>
      </p:sp>
      <p:sp>
        <p:nvSpPr>
          <p:cNvPr name="Freeform 5" id="5"/>
          <p:cNvSpPr/>
          <p:nvPr/>
        </p:nvSpPr>
        <p:spPr>
          <a:xfrm flipH="false" flipV="false" rot="0">
            <a:off x="790905" y="4348211"/>
            <a:ext cx="3774787" cy="576214"/>
          </a:xfrm>
          <a:custGeom>
            <a:avLst/>
            <a:gdLst/>
            <a:ahLst/>
            <a:cxnLst/>
            <a:rect r="r" b="b" t="t" l="l"/>
            <a:pathLst>
              <a:path h="576214" w="3774787">
                <a:moveTo>
                  <a:pt x="0" y="0"/>
                </a:moveTo>
                <a:lnTo>
                  <a:pt x="3774787" y="0"/>
                </a:lnTo>
                <a:lnTo>
                  <a:pt x="3774787" y="576214"/>
                </a:lnTo>
                <a:lnTo>
                  <a:pt x="0" y="576214"/>
                </a:lnTo>
                <a:lnTo>
                  <a:pt x="0" y="0"/>
                </a:lnTo>
                <a:close/>
              </a:path>
            </a:pathLst>
          </a:custGeom>
          <a:blipFill>
            <a:blip r:embed="rId4"/>
            <a:stretch>
              <a:fillRect l="0" t="0" r="0" b="0"/>
            </a:stretch>
          </a:blipFill>
        </p:spPr>
      </p:sp>
      <p:sp>
        <p:nvSpPr>
          <p:cNvPr name="TextBox 6" id="6"/>
          <p:cNvSpPr txBox="true"/>
          <p:nvPr/>
        </p:nvSpPr>
        <p:spPr>
          <a:xfrm rot="0">
            <a:off x="762000" y="5391150"/>
            <a:ext cx="7939370" cy="2268855"/>
          </a:xfrm>
          <a:prstGeom prst="rect">
            <a:avLst/>
          </a:prstGeom>
        </p:spPr>
        <p:txBody>
          <a:bodyPr anchor="t" rtlCol="false" tIns="0" lIns="0" bIns="0" rIns="0">
            <a:spAutoFit/>
          </a:bodyPr>
          <a:lstStyle/>
          <a:p>
            <a:pPr algn="l" marL="0" indent="0" lvl="0">
              <a:lnSpc>
                <a:spcPts val="3045"/>
              </a:lnSpc>
            </a:pPr>
            <a:r>
              <a:rPr lang="en-US" sz="2175">
                <a:solidFill>
                  <a:srgbClr val="000000"/>
                </a:solidFill>
                <a:latin typeface="Open Sans 1"/>
                <a:ea typeface="Open Sans 1"/>
                <a:cs typeface="Open Sans 1"/>
                <a:sym typeface="Open Sans 1"/>
              </a:rPr>
              <a:t>Χρηματοδοτείται από την Ευρωπαϊκή Ένωση. Οι απόψεις και οι γνώμες που εκφράζονται είναι, ωστόσο, μόνο του/των συγγραφέα/ων και δεν αντικατοπτρίζουν απαραίτητα εκείνες της Ευρωπαϊκής Ένωσης ή του Εκτελεστικού Οργανισμού Ευρωπαϊκής Εκπαίδευσης και Πολιτισμού (EACEA). Ούτε η Ευρωπαϊκή Ένωση ούτε ο EACEA φέρουν ευθύνη γι' αυτές.</a:t>
            </a:r>
          </a:p>
        </p:txBody>
      </p:sp>
      <p:sp>
        <p:nvSpPr>
          <p:cNvPr name="TextBox 7" id="7"/>
          <p:cNvSpPr txBox="true"/>
          <p:nvPr/>
        </p:nvSpPr>
        <p:spPr>
          <a:xfrm rot="0">
            <a:off x="762000" y="8130540"/>
            <a:ext cx="6959203" cy="363474"/>
          </a:xfrm>
          <a:prstGeom prst="rect">
            <a:avLst/>
          </a:prstGeom>
        </p:spPr>
        <p:txBody>
          <a:bodyPr anchor="t" rtlCol="false" tIns="0" lIns="0" bIns="0" rIns="0">
            <a:spAutoFit/>
          </a:bodyPr>
          <a:lstStyle/>
          <a:p>
            <a:pPr algn="ctr" marL="0" indent="0" lvl="0">
              <a:lnSpc>
                <a:spcPts val="3065"/>
              </a:lnSpc>
              <a:spcBef>
                <a:spcPct val="0"/>
              </a:spcBef>
            </a:pPr>
            <a:r>
              <a:rPr lang="en-US" b="true" sz="2190">
                <a:solidFill>
                  <a:srgbClr val="000000"/>
                </a:solidFill>
                <a:latin typeface="Open Sans 2 Bold"/>
                <a:ea typeface="Open Sans 2 Bold"/>
                <a:cs typeface="Open Sans 2 Bold"/>
                <a:sym typeface="Open Sans 2 Bold"/>
              </a:rPr>
              <a:t>Αριθμός έργου 2023-1-PL01-KA220-ADU-000156610</a:t>
            </a:r>
          </a:p>
        </p:txBody>
      </p:sp>
      <p:sp>
        <p:nvSpPr>
          <p:cNvPr name="TextBox 8" id="8"/>
          <p:cNvSpPr txBox="true"/>
          <p:nvPr/>
        </p:nvSpPr>
        <p:spPr>
          <a:xfrm rot="0">
            <a:off x="1736452" y="9043670"/>
            <a:ext cx="4813399" cy="692325"/>
          </a:xfrm>
          <a:prstGeom prst="rect">
            <a:avLst/>
          </a:prstGeom>
        </p:spPr>
        <p:txBody>
          <a:bodyPr anchor="t" rtlCol="false" tIns="0" lIns="0" bIns="0" rIns="0">
            <a:spAutoFit/>
          </a:bodyPr>
          <a:lstStyle/>
          <a:p>
            <a:pPr algn="ctr" marL="0" indent="0" lvl="0">
              <a:lnSpc>
                <a:spcPts val="2790"/>
              </a:lnSpc>
            </a:pPr>
            <a:r>
              <a:rPr lang="en-US" sz="1993">
                <a:solidFill>
                  <a:srgbClr val="000000"/>
                </a:solidFill>
                <a:latin typeface="Open Sans 2"/>
                <a:ea typeface="Open Sans 2"/>
                <a:cs typeface="Open Sans 2"/>
                <a:sym typeface="Open Sans 2"/>
              </a:rPr>
              <a:t>Περισσότερες πληροφορίες για το έργο: </a:t>
            </a:r>
          </a:p>
          <a:p>
            <a:pPr algn="ctr" marL="0" indent="0" lvl="0">
              <a:lnSpc>
                <a:spcPts val="2790"/>
              </a:lnSpc>
              <a:spcBef>
                <a:spcPct val="0"/>
              </a:spcBef>
            </a:pPr>
            <a:r>
              <a:rPr lang="en-US" sz="1993" u="sng">
                <a:solidFill>
                  <a:srgbClr val="000000"/>
                </a:solidFill>
                <a:latin typeface="Open Sans 2"/>
                <a:ea typeface="Open Sans 2"/>
                <a:cs typeface="Open Sans 2"/>
                <a:sym typeface="Open Sans 2"/>
                <a:hlinkClick r:id="rId5" tooltip="https://www.remcreadwomen.eu"/>
              </a:rPr>
              <a:t>https://www.remcreadwomen.eu/</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grpSp>
        <p:nvGrpSpPr>
          <p:cNvPr name="Group 2" id="2"/>
          <p:cNvGrpSpPr/>
          <p:nvPr/>
        </p:nvGrpSpPr>
        <p:grpSpPr>
          <a:xfrm rot="0">
            <a:off x="8964773" y="-64927"/>
            <a:ext cx="9323227" cy="9323227"/>
            <a:chOff x="0" y="0"/>
            <a:chExt cx="12700000" cy="12700000"/>
          </a:xfrm>
        </p:grpSpPr>
        <p:sp>
          <p:nvSpPr>
            <p:cNvPr name="Freeform 3" id="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2"/>
              <a:stretch>
                <a:fillRect l="-19525" t="0" r="-19526" b="0"/>
              </a:stretch>
            </a:blipFill>
          </p:spPr>
        </p:sp>
      </p:grpSp>
      <p:sp>
        <p:nvSpPr>
          <p:cNvPr name="TextBox 4" id="4"/>
          <p:cNvSpPr txBox="true"/>
          <p:nvPr/>
        </p:nvSpPr>
        <p:spPr>
          <a:xfrm rot="0">
            <a:off x="439742" y="2778117"/>
            <a:ext cx="7379434" cy="884174"/>
          </a:xfrm>
          <a:prstGeom prst="rect">
            <a:avLst/>
          </a:prstGeom>
        </p:spPr>
        <p:txBody>
          <a:bodyPr anchor="t" rtlCol="false" tIns="0" lIns="0" bIns="0" rIns="0">
            <a:spAutoFit/>
          </a:bodyPr>
          <a:lstStyle/>
          <a:p>
            <a:pPr algn="l" marL="0" indent="0" lvl="0">
              <a:lnSpc>
                <a:spcPts val="7227"/>
              </a:lnSpc>
            </a:pPr>
            <a:r>
              <a:rPr lang="en-US" b="true" sz="5199">
                <a:solidFill>
                  <a:srgbClr val="7C0086"/>
                </a:solidFill>
                <a:latin typeface="Canva Sans Bold"/>
                <a:ea typeface="Canva Sans Bold"/>
                <a:cs typeface="Canva Sans Bold"/>
                <a:sym typeface="Canva Sans Bold"/>
              </a:rPr>
              <a:t>ΕΡΩΤΗΣΕΙΣ</a:t>
            </a:r>
          </a:p>
        </p:txBody>
      </p:sp>
      <p:sp>
        <p:nvSpPr>
          <p:cNvPr name="Freeform 5" id="5"/>
          <p:cNvSpPr/>
          <p:nvPr/>
        </p:nvSpPr>
        <p:spPr>
          <a:xfrm flipH="false" flipV="false" rot="0">
            <a:off x="1979989" y="4196219"/>
            <a:ext cx="3592483" cy="5645330"/>
          </a:xfrm>
          <a:custGeom>
            <a:avLst/>
            <a:gdLst/>
            <a:ahLst/>
            <a:cxnLst/>
            <a:rect r="r" b="b" t="t" l="l"/>
            <a:pathLst>
              <a:path h="5645330" w="3592483">
                <a:moveTo>
                  <a:pt x="0" y="0"/>
                </a:moveTo>
                <a:lnTo>
                  <a:pt x="3592483" y="0"/>
                </a:lnTo>
                <a:lnTo>
                  <a:pt x="3592483" y="5645330"/>
                </a:lnTo>
                <a:lnTo>
                  <a:pt x="0" y="5645330"/>
                </a:lnTo>
                <a:lnTo>
                  <a:pt x="0" y="0"/>
                </a:lnTo>
                <a:close/>
              </a:path>
            </a:pathLst>
          </a:custGeom>
          <a:blipFill>
            <a:blip r:embed="rId3">
              <a:alphaModFix amt="10999"/>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68919" y="4647558"/>
            <a:ext cx="8695855" cy="3760344"/>
          </a:xfrm>
          <a:prstGeom prst="rect">
            <a:avLst/>
          </a:prstGeom>
        </p:spPr>
        <p:txBody>
          <a:bodyPr anchor="t" rtlCol="false" tIns="0" lIns="0" bIns="0" rIns="0">
            <a:spAutoFit/>
          </a:bodyPr>
          <a:lstStyle/>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Ποιες εφαρμογές έχετε χρησιμοποιήσει για επεξεργασία φωτογραφιών ή βίντεο;</a:t>
            </a:r>
          </a:p>
          <a:p>
            <a:pPr algn="l" marL="798826" indent="-399413" lvl="1">
              <a:lnSpc>
                <a:spcPts val="6030"/>
              </a:lnSpc>
              <a:buFont typeface="Arial"/>
              <a:buChar char="•"/>
            </a:pPr>
            <a:r>
              <a:rPr lang="en-US" sz="3699">
                <a:solidFill>
                  <a:srgbClr val="7C0086"/>
                </a:solidFill>
                <a:latin typeface="Canva Sans"/>
                <a:ea typeface="Canva Sans"/>
                <a:cs typeface="Canva Sans"/>
                <a:sym typeface="Canva Sans"/>
              </a:rPr>
              <a:t>Ποιες λειτουργίες επεξεργασίας βρήκατε πιο χρήσιμες;</a:t>
            </a:r>
          </a:p>
        </p:txBody>
      </p:sp>
      <p:sp>
        <p:nvSpPr>
          <p:cNvPr name="AutoShape 7" id="7"/>
          <p:cNvSpPr/>
          <p:nvPr/>
        </p:nvSpPr>
        <p:spPr>
          <a:xfrm>
            <a:off x="-259642" y="3928992"/>
            <a:ext cx="7543183" cy="0"/>
          </a:xfrm>
          <a:prstGeom prst="line">
            <a:avLst/>
          </a:prstGeom>
          <a:ln cap="rnd" w="57150">
            <a:solidFill>
              <a:srgbClr val="01D5C7"/>
            </a:solidFill>
            <a:prstDash val="sysDot"/>
            <a:headEnd type="none" len="sm" w="sm"/>
            <a:tailEnd type="none" len="sm" w="sm"/>
          </a:ln>
        </p:spPr>
      </p:sp>
      <p:sp>
        <p:nvSpPr>
          <p:cNvPr name="Freeform 8" id="8"/>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02008" y="1000125"/>
            <a:ext cx="5711675" cy="5257927"/>
          </a:xfrm>
          <a:prstGeom prst="rect">
            <a:avLst/>
          </a:prstGeom>
        </p:spPr>
        <p:txBody>
          <a:bodyPr anchor="t" rtlCol="false" tIns="0" lIns="0" bIns="0" rIns="0">
            <a:spAutoFit/>
          </a:bodyPr>
          <a:lstStyle/>
          <a:p>
            <a:pPr algn="l" marL="0" indent="0" lvl="0">
              <a:lnSpc>
                <a:spcPts val="6944"/>
              </a:lnSpc>
              <a:spcBef>
                <a:spcPct val="0"/>
              </a:spcBef>
            </a:pPr>
            <a:r>
              <a:rPr lang="en-US" b="true" sz="5600" strike="noStrike" u="none">
                <a:solidFill>
                  <a:srgbClr val="7C0086"/>
                </a:solidFill>
                <a:latin typeface="Canva Sans Bold"/>
                <a:ea typeface="Canva Sans Bold"/>
                <a:cs typeface="Canva Sans Bold"/>
                <a:sym typeface="Canva Sans Bold"/>
              </a:rPr>
              <a:t>ΔΩΡΕΑΝ ΕΦΑΡΜΟΓΕΣ ΕΠΕΞΕΡΓΑΣΙΑΣ ΦΩΤΟΓΡΑΦΙΩΝ ΓΙΑ ANDROID ΚΑΙ IOS</a:t>
            </a:r>
          </a:p>
        </p:txBody>
      </p:sp>
      <p:sp>
        <p:nvSpPr>
          <p:cNvPr name="TextBox 3" id="3"/>
          <p:cNvSpPr txBox="true"/>
          <p:nvPr/>
        </p:nvSpPr>
        <p:spPr>
          <a:xfrm rot="0">
            <a:off x="6615800" y="2609931"/>
            <a:ext cx="5056399" cy="3084210"/>
          </a:xfrm>
          <a:prstGeom prst="rect">
            <a:avLst/>
          </a:prstGeom>
        </p:spPr>
        <p:txBody>
          <a:bodyPr anchor="t" rtlCol="false" tIns="0" lIns="0" bIns="0" rIns="0">
            <a:spAutoFit/>
          </a:bodyPr>
          <a:lstStyle/>
          <a:p>
            <a:pPr algn="l" marL="420877" indent="-210439" lvl="1">
              <a:lnSpc>
                <a:spcPts val="2729"/>
              </a:lnSpc>
              <a:buFont typeface="Arial"/>
              <a:buChar char="•"/>
            </a:pPr>
            <a:r>
              <a:rPr lang="en-US" sz="1949">
                <a:solidFill>
                  <a:srgbClr val="000000"/>
                </a:solidFill>
                <a:latin typeface="Canva Sans"/>
                <a:ea typeface="Canva Sans"/>
                <a:cs typeface="Canva Sans"/>
                <a:sym typeface="Canva Sans"/>
              </a:rPr>
              <a:t>Μια ισχυρή και πλήρως δωρεάν εφαρμογή επεξεργασίας από την Google. Προσφέρει εργαλεία επαγγελματικού επιπέδου όπως φωτεινότητα, αντίθεση, ευκρίνεια, επιλεκτικές ρυθμίσεις, διόρθωση (για αφαίρεση μικρών αντικειμένων) και φίλτρα όπως HDR και εφέ vintage. </a:t>
            </a:r>
          </a:p>
          <a:p>
            <a:pPr algn="l" marL="420877" indent="-210439" lvl="1">
              <a:lnSpc>
                <a:spcPts val="2729"/>
              </a:lnSpc>
              <a:buFont typeface="Arial"/>
              <a:buChar char="•"/>
            </a:pPr>
            <a:r>
              <a:rPr lang="en-US" b="true" sz="1949">
                <a:solidFill>
                  <a:srgbClr val="000000"/>
                </a:solidFill>
                <a:latin typeface="Canva Sans Bold"/>
                <a:ea typeface="Canva Sans Bold"/>
                <a:cs typeface="Canva Sans Bold"/>
                <a:sym typeface="Canva Sans Bold"/>
              </a:rPr>
              <a:t>Δεν απαιτείται πληρωμένη έκδοση!</a:t>
            </a:r>
          </a:p>
        </p:txBody>
      </p:sp>
      <p:sp>
        <p:nvSpPr>
          <p:cNvPr name="TextBox 4" id="4"/>
          <p:cNvSpPr txBox="true"/>
          <p:nvPr/>
        </p:nvSpPr>
        <p:spPr>
          <a:xfrm rot="0">
            <a:off x="12314813" y="2609931"/>
            <a:ext cx="5056399" cy="2816034"/>
          </a:xfrm>
          <a:prstGeom prst="rect">
            <a:avLst/>
          </a:prstGeom>
        </p:spPr>
        <p:txBody>
          <a:bodyPr anchor="t" rtlCol="false" tIns="0" lIns="0" bIns="0" rIns="0">
            <a:spAutoFit/>
          </a:bodyPr>
          <a:lstStyle/>
          <a:p>
            <a:pPr algn="l" marL="0" indent="0" lvl="0">
              <a:lnSpc>
                <a:spcPts val="2810"/>
              </a:lnSpc>
            </a:pPr>
            <a:r>
              <a:rPr lang="en-US" sz="2007" strike="noStrike" u="none">
                <a:solidFill>
                  <a:srgbClr val="000000"/>
                </a:solidFill>
                <a:latin typeface="Canva Sans"/>
                <a:ea typeface="Canva Sans"/>
                <a:cs typeface="Canva Sans"/>
                <a:sym typeface="Canva Sans"/>
              </a:rPr>
              <a:t>Περιλαμβάνει ένα περιορισμένο σύνολο κομψών φίλτρων και βασικών εργαλείων επεξεργασίας (έκθεση, αντίθεση, κορεσμός και ευκρίνεια). Η δωρεάν έκδοση έχει λιγότερα φίλτρα σε σύγκριση με την πληρωμένη συνδρομή, αλλά εξακολουθεί να είναι εξαιρετική για την επίτευξη μιας δημιουργικής εμφάνισης.</a:t>
            </a:r>
          </a:p>
        </p:txBody>
      </p:sp>
      <p:sp>
        <p:nvSpPr>
          <p:cNvPr name="TextBox 5" id="5"/>
          <p:cNvSpPr txBox="true"/>
          <p:nvPr/>
        </p:nvSpPr>
        <p:spPr>
          <a:xfrm rot="0">
            <a:off x="6615800" y="7264814"/>
            <a:ext cx="5298257" cy="1702308"/>
          </a:xfrm>
          <a:prstGeom prst="rect">
            <a:avLst/>
          </a:prstGeom>
        </p:spPr>
        <p:txBody>
          <a:bodyPr anchor="t" rtlCol="false" tIns="0" lIns="0" bIns="0" rIns="0">
            <a:spAutoFit/>
          </a:bodyPr>
          <a:lstStyle/>
          <a:p>
            <a:pPr algn="l" marL="0" indent="0" lvl="0">
              <a:lnSpc>
                <a:spcPts val="2772"/>
              </a:lnSpc>
            </a:pPr>
            <a:r>
              <a:rPr lang="en-US" sz="1980" strike="noStrike" u="none">
                <a:solidFill>
                  <a:srgbClr val="000000"/>
                </a:solidFill>
                <a:latin typeface="Canva Sans"/>
                <a:ea typeface="Canva Sans"/>
                <a:cs typeface="Canva Sans"/>
                <a:sym typeface="Canva Sans"/>
              </a:rPr>
              <a:t>Προσφέρει βασικά εργαλεία επεξεργασίας όπως έκθεση, αντίθεση, φωτεινά σημεία, σκιές και ρυθμίσεις χρώματος. Η ΔΩΡΕΑΝ έκδοση έχει περιορισμένες λειτουργίες, αλλά είναι αρκετές για βασική επεξεργασία.  </a:t>
            </a:r>
          </a:p>
        </p:txBody>
      </p:sp>
      <p:sp>
        <p:nvSpPr>
          <p:cNvPr name="Freeform 6" id="6"/>
          <p:cNvSpPr/>
          <p:nvPr/>
        </p:nvSpPr>
        <p:spPr>
          <a:xfrm flipH="false" flipV="false" rot="0">
            <a:off x="412878" y="8744054"/>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2"/>
            <a:stretch>
              <a:fillRect l="0" t="0" r="0" b="0"/>
            </a:stretch>
          </a:blipFill>
        </p:spPr>
      </p:sp>
      <p:grpSp>
        <p:nvGrpSpPr>
          <p:cNvPr name="Group 7" id="7"/>
          <p:cNvGrpSpPr/>
          <p:nvPr/>
        </p:nvGrpSpPr>
        <p:grpSpPr>
          <a:xfrm rot="0">
            <a:off x="6615800" y="1589042"/>
            <a:ext cx="4263643" cy="620935"/>
            <a:chOff x="0" y="0"/>
            <a:chExt cx="5684857" cy="827914"/>
          </a:xfrm>
        </p:grpSpPr>
        <p:grpSp>
          <p:nvGrpSpPr>
            <p:cNvPr name="Group 8" id="8"/>
            <p:cNvGrpSpPr/>
            <p:nvPr/>
          </p:nvGrpSpPr>
          <p:grpSpPr>
            <a:xfrm rot="0">
              <a:off x="0" y="0"/>
              <a:ext cx="5684857" cy="827914"/>
              <a:chOff x="0" y="0"/>
              <a:chExt cx="4763751" cy="693768"/>
            </a:xfrm>
          </p:grpSpPr>
          <p:sp>
            <p:nvSpPr>
              <p:cNvPr name="Freeform 9" id="9"/>
              <p:cNvSpPr/>
              <p:nvPr/>
            </p:nvSpPr>
            <p:spPr>
              <a:xfrm flipH="false" flipV="false" rot="0">
                <a:off x="0" y="0"/>
                <a:ext cx="4763751" cy="693769"/>
              </a:xfrm>
              <a:custGeom>
                <a:avLst/>
                <a:gdLst/>
                <a:ahLst/>
                <a:cxnLst/>
                <a:rect r="r" b="b" t="t" l="l"/>
                <a:pathLst>
                  <a:path h="693769" w="4763751">
                    <a:moveTo>
                      <a:pt x="4639291" y="693768"/>
                    </a:moveTo>
                    <a:lnTo>
                      <a:pt x="124460" y="693768"/>
                    </a:lnTo>
                    <a:cubicBezTo>
                      <a:pt x="55880" y="693768"/>
                      <a:pt x="0" y="637889"/>
                      <a:pt x="0" y="569308"/>
                    </a:cubicBezTo>
                    <a:lnTo>
                      <a:pt x="0" y="124460"/>
                    </a:lnTo>
                    <a:cubicBezTo>
                      <a:pt x="0" y="55880"/>
                      <a:pt x="55880" y="0"/>
                      <a:pt x="124460" y="0"/>
                    </a:cubicBezTo>
                    <a:lnTo>
                      <a:pt x="4639291" y="0"/>
                    </a:lnTo>
                    <a:cubicBezTo>
                      <a:pt x="4707871" y="0"/>
                      <a:pt x="4763751" y="55880"/>
                      <a:pt x="4763751" y="124460"/>
                    </a:cubicBezTo>
                    <a:lnTo>
                      <a:pt x="4763751" y="569309"/>
                    </a:lnTo>
                    <a:cubicBezTo>
                      <a:pt x="4763751" y="637889"/>
                      <a:pt x="4707871" y="693769"/>
                      <a:pt x="4639291" y="693769"/>
                    </a:cubicBezTo>
                    <a:close/>
                  </a:path>
                </a:pathLst>
              </a:custGeom>
              <a:solidFill>
                <a:srgbClr val="F0C600"/>
              </a:solidFill>
            </p:spPr>
          </p:sp>
        </p:grpSp>
        <p:sp>
          <p:nvSpPr>
            <p:cNvPr name="TextBox 10" id="10"/>
            <p:cNvSpPr txBox="true"/>
            <p:nvPr/>
          </p:nvSpPr>
          <p:spPr>
            <a:xfrm rot="0">
              <a:off x="0" y="158476"/>
              <a:ext cx="5684857" cy="539536"/>
            </a:xfrm>
            <a:prstGeom prst="rect">
              <a:avLst/>
            </a:prstGeom>
          </p:spPr>
          <p:txBody>
            <a:bodyPr anchor="t" rtlCol="false" tIns="0" lIns="0" bIns="0" rIns="0">
              <a:spAutoFit/>
            </a:bodyPr>
            <a:lstStyle/>
            <a:p>
              <a:pPr algn="ctr" marL="0" indent="0" lvl="1">
                <a:lnSpc>
                  <a:spcPts val="3079"/>
                </a:lnSpc>
              </a:pPr>
              <a:r>
                <a:rPr lang="en-US" b="true" sz="2799">
                  <a:solidFill>
                    <a:srgbClr val="FFFFFF"/>
                  </a:solidFill>
                  <a:latin typeface="Canva Sans Bold"/>
                  <a:ea typeface="Canva Sans Bold"/>
                  <a:cs typeface="Canva Sans Bold"/>
                  <a:sym typeface="Canva Sans Bold"/>
                </a:rPr>
                <a:t>SNAPSEED</a:t>
              </a:r>
            </a:p>
          </p:txBody>
        </p:sp>
      </p:grpSp>
      <p:grpSp>
        <p:nvGrpSpPr>
          <p:cNvPr name="Group 11" id="11"/>
          <p:cNvGrpSpPr/>
          <p:nvPr/>
        </p:nvGrpSpPr>
        <p:grpSpPr>
          <a:xfrm rot="0">
            <a:off x="6879556" y="6053233"/>
            <a:ext cx="3736132" cy="991966"/>
            <a:chOff x="0" y="0"/>
            <a:chExt cx="4981509" cy="1322621"/>
          </a:xfrm>
        </p:grpSpPr>
        <p:grpSp>
          <p:nvGrpSpPr>
            <p:cNvPr name="Group 12" id="12"/>
            <p:cNvGrpSpPr/>
            <p:nvPr/>
          </p:nvGrpSpPr>
          <p:grpSpPr>
            <a:xfrm rot="0">
              <a:off x="0" y="0"/>
              <a:ext cx="4981509" cy="1322621"/>
              <a:chOff x="0" y="0"/>
              <a:chExt cx="4174365" cy="1108319"/>
            </a:xfrm>
          </p:grpSpPr>
          <p:sp>
            <p:nvSpPr>
              <p:cNvPr name="Freeform 13" id="13"/>
              <p:cNvSpPr/>
              <p:nvPr/>
            </p:nvSpPr>
            <p:spPr>
              <a:xfrm flipH="false" flipV="false" rot="0">
                <a:off x="0" y="0"/>
                <a:ext cx="4174365" cy="1108320"/>
              </a:xfrm>
              <a:custGeom>
                <a:avLst/>
                <a:gdLst/>
                <a:ahLst/>
                <a:cxnLst/>
                <a:rect r="r" b="b" t="t" l="l"/>
                <a:pathLst>
                  <a:path h="1108320" w="4174365">
                    <a:moveTo>
                      <a:pt x="4049905" y="1108319"/>
                    </a:moveTo>
                    <a:lnTo>
                      <a:pt x="124460" y="1108319"/>
                    </a:lnTo>
                    <a:cubicBezTo>
                      <a:pt x="55880" y="1108319"/>
                      <a:pt x="0" y="1052439"/>
                      <a:pt x="0" y="983859"/>
                    </a:cubicBezTo>
                    <a:lnTo>
                      <a:pt x="0" y="124460"/>
                    </a:lnTo>
                    <a:cubicBezTo>
                      <a:pt x="0" y="55880"/>
                      <a:pt x="55880" y="0"/>
                      <a:pt x="124460" y="0"/>
                    </a:cubicBezTo>
                    <a:lnTo>
                      <a:pt x="4049905" y="0"/>
                    </a:lnTo>
                    <a:cubicBezTo>
                      <a:pt x="4118485" y="0"/>
                      <a:pt x="4174365" y="55880"/>
                      <a:pt x="4174365" y="124460"/>
                    </a:cubicBezTo>
                    <a:lnTo>
                      <a:pt x="4174365" y="983860"/>
                    </a:lnTo>
                    <a:cubicBezTo>
                      <a:pt x="4174365" y="1052439"/>
                      <a:pt x="4118485" y="1108320"/>
                      <a:pt x="4049905" y="1108320"/>
                    </a:cubicBezTo>
                    <a:close/>
                  </a:path>
                </a:pathLst>
              </a:custGeom>
              <a:solidFill>
                <a:srgbClr val="287D7D"/>
              </a:solidFill>
            </p:spPr>
          </p:sp>
        </p:grpSp>
        <p:sp>
          <p:nvSpPr>
            <p:cNvPr name="TextBox 14" id="14"/>
            <p:cNvSpPr txBox="true"/>
            <p:nvPr/>
          </p:nvSpPr>
          <p:spPr>
            <a:xfrm rot="0">
              <a:off x="0" y="158476"/>
              <a:ext cx="4981509" cy="1034243"/>
            </a:xfrm>
            <a:prstGeom prst="rect">
              <a:avLst/>
            </a:prstGeom>
          </p:spPr>
          <p:txBody>
            <a:bodyPr anchor="t" rtlCol="false" tIns="0" lIns="0" bIns="0" rIns="0">
              <a:spAutoFit/>
            </a:bodyPr>
            <a:lstStyle/>
            <a:p>
              <a:pPr algn="ctr" marL="0" indent="0" lvl="1">
                <a:lnSpc>
                  <a:spcPts val="3041"/>
                </a:lnSpc>
              </a:pPr>
              <a:r>
                <a:rPr lang="en-US" b="true" sz="2764">
                  <a:solidFill>
                    <a:srgbClr val="FFFFFF"/>
                  </a:solidFill>
                  <a:latin typeface="Canva Sans Bold"/>
                  <a:ea typeface="Canva Sans Bold"/>
                  <a:cs typeface="Canva Sans Bold"/>
                  <a:sym typeface="Canva Sans Bold"/>
                </a:rPr>
                <a:t>LLIGHTROOM </a:t>
              </a:r>
            </a:p>
            <a:p>
              <a:pPr algn="ctr" marL="0" indent="0" lvl="1">
                <a:lnSpc>
                  <a:spcPts val="3041"/>
                </a:lnSpc>
              </a:pPr>
              <a:r>
                <a:rPr lang="en-US" b="true" sz="2764">
                  <a:solidFill>
                    <a:srgbClr val="FFFFFF"/>
                  </a:solidFill>
                  <a:latin typeface="Canva Sans Bold"/>
                  <a:ea typeface="Canva Sans Bold"/>
                  <a:cs typeface="Canva Sans Bold"/>
                  <a:sym typeface="Canva Sans Bold"/>
                </a:rPr>
                <a:t>ΚΙΝΗΤΟΣ</a:t>
              </a:r>
            </a:p>
          </p:txBody>
        </p:sp>
      </p:grpSp>
      <p:grpSp>
        <p:nvGrpSpPr>
          <p:cNvPr name="Group 15" id="15"/>
          <p:cNvGrpSpPr/>
          <p:nvPr/>
        </p:nvGrpSpPr>
        <p:grpSpPr>
          <a:xfrm rot="0">
            <a:off x="12711191" y="1589042"/>
            <a:ext cx="3736132" cy="620935"/>
            <a:chOff x="0" y="0"/>
            <a:chExt cx="4981509" cy="827914"/>
          </a:xfrm>
        </p:grpSpPr>
        <p:grpSp>
          <p:nvGrpSpPr>
            <p:cNvPr name="Group 16" id="16"/>
            <p:cNvGrpSpPr/>
            <p:nvPr/>
          </p:nvGrpSpPr>
          <p:grpSpPr>
            <a:xfrm rot="0">
              <a:off x="0" y="0"/>
              <a:ext cx="4981509" cy="827914"/>
              <a:chOff x="0" y="0"/>
              <a:chExt cx="4174365" cy="693768"/>
            </a:xfrm>
          </p:grpSpPr>
          <p:sp>
            <p:nvSpPr>
              <p:cNvPr name="Freeform 17" id="17"/>
              <p:cNvSpPr/>
              <p:nvPr/>
            </p:nvSpPr>
            <p:spPr>
              <a:xfrm flipH="false" flipV="false" rot="0">
                <a:off x="0" y="0"/>
                <a:ext cx="4174365" cy="693769"/>
              </a:xfrm>
              <a:custGeom>
                <a:avLst/>
                <a:gdLst/>
                <a:ahLst/>
                <a:cxnLst/>
                <a:rect r="r" b="b" t="t" l="l"/>
                <a:pathLst>
                  <a:path h="693769" w="4174365">
                    <a:moveTo>
                      <a:pt x="4049905" y="693768"/>
                    </a:moveTo>
                    <a:lnTo>
                      <a:pt x="124460" y="693768"/>
                    </a:lnTo>
                    <a:cubicBezTo>
                      <a:pt x="55880" y="693768"/>
                      <a:pt x="0" y="637889"/>
                      <a:pt x="0" y="569308"/>
                    </a:cubicBezTo>
                    <a:lnTo>
                      <a:pt x="0" y="124460"/>
                    </a:lnTo>
                    <a:cubicBezTo>
                      <a:pt x="0" y="55880"/>
                      <a:pt x="55880" y="0"/>
                      <a:pt x="124460" y="0"/>
                    </a:cubicBezTo>
                    <a:lnTo>
                      <a:pt x="4049905" y="0"/>
                    </a:lnTo>
                    <a:cubicBezTo>
                      <a:pt x="4118485" y="0"/>
                      <a:pt x="4174365" y="55880"/>
                      <a:pt x="4174365" y="124460"/>
                    </a:cubicBezTo>
                    <a:lnTo>
                      <a:pt x="4174365" y="569309"/>
                    </a:lnTo>
                    <a:cubicBezTo>
                      <a:pt x="4174365" y="637889"/>
                      <a:pt x="4118485" y="693769"/>
                      <a:pt x="4049905" y="693769"/>
                    </a:cubicBezTo>
                    <a:close/>
                  </a:path>
                </a:pathLst>
              </a:custGeom>
              <a:solidFill>
                <a:srgbClr val="287D7D"/>
              </a:solidFill>
            </p:spPr>
          </p:sp>
        </p:grpSp>
        <p:sp>
          <p:nvSpPr>
            <p:cNvPr name="TextBox 18" id="18"/>
            <p:cNvSpPr txBox="true"/>
            <p:nvPr/>
          </p:nvSpPr>
          <p:spPr>
            <a:xfrm rot="0">
              <a:off x="0" y="158476"/>
              <a:ext cx="4981509" cy="539536"/>
            </a:xfrm>
            <a:prstGeom prst="rect">
              <a:avLst/>
            </a:prstGeom>
          </p:spPr>
          <p:txBody>
            <a:bodyPr anchor="t" rtlCol="false" tIns="0" lIns="0" bIns="0" rIns="0">
              <a:spAutoFit/>
            </a:bodyPr>
            <a:lstStyle/>
            <a:p>
              <a:pPr algn="ctr" marL="0" indent="0" lvl="1">
                <a:lnSpc>
                  <a:spcPts val="3079"/>
                </a:lnSpc>
              </a:pPr>
              <a:r>
                <a:rPr lang="en-US" b="true" sz="2799">
                  <a:solidFill>
                    <a:srgbClr val="FFFFFF"/>
                  </a:solidFill>
                  <a:latin typeface="Canva Sans Bold"/>
                  <a:ea typeface="Canva Sans Bold"/>
                  <a:cs typeface="Canva Sans Bold"/>
                  <a:sym typeface="Canva Sans Bold"/>
                </a:rPr>
                <a:t>VSCO</a:t>
              </a:r>
            </a:p>
          </p:txBody>
        </p:sp>
      </p:grpSp>
      <p:grpSp>
        <p:nvGrpSpPr>
          <p:cNvPr name="Group 19" id="19"/>
          <p:cNvGrpSpPr/>
          <p:nvPr/>
        </p:nvGrpSpPr>
        <p:grpSpPr>
          <a:xfrm rot="0">
            <a:off x="12711191" y="6238971"/>
            <a:ext cx="4263643" cy="610966"/>
            <a:chOff x="0" y="0"/>
            <a:chExt cx="5684857" cy="814621"/>
          </a:xfrm>
        </p:grpSpPr>
        <p:grpSp>
          <p:nvGrpSpPr>
            <p:cNvPr name="Group 20" id="20"/>
            <p:cNvGrpSpPr/>
            <p:nvPr/>
          </p:nvGrpSpPr>
          <p:grpSpPr>
            <a:xfrm rot="0">
              <a:off x="0" y="0"/>
              <a:ext cx="5684857" cy="814621"/>
              <a:chOff x="0" y="0"/>
              <a:chExt cx="4763751" cy="682630"/>
            </a:xfrm>
          </p:grpSpPr>
          <p:sp>
            <p:nvSpPr>
              <p:cNvPr name="Freeform 21" id="21"/>
              <p:cNvSpPr/>
              <p:nvPr/>
            </p:nvSpPr>
            <p:spPr>
              <a:xfrm flipH="false" flipV="false" rot="0">
                <a:off x="0" y="0"/>
                <a:ext cx="4763751" cy="682630"/>
              </a:xfrm>
              <a:custGeom>
                <a:avLst/>
                <a:gdLst/>
                <a:ahLst/>
                <a:cxnLst/>
                <a:rect r="r" b="b" t="t" l="l"/>
                <a:pathLst>
                  <a:path h="682630" w="4763751">
                    <a:moveTo>
                      <a:pt x="4639291" y="682630"/>
                    </a:moveTo>
                    <a:lnTo>
                      <a:pt x="124460" y="682630"/>
                    </a:lnTo>
                    <a:cubicBezTo>
                      <a:pt x="55880" y="682630"/>
                      <a:pt x="0" y="626750"/>
                      <a:pt x="0" y="558170"/>
                    </a:cubicBezTo>
                    <a:lnTo>
                      <a:pt x="0" y="124460"/>
                    </a:lnTo>
                    <a:cubicBezTo>
                      <a:pt x="0" y="55880"/>
                      <a:pt x="55880" y="0"/>
                      <a:pt x="124460" y="0"/>
                    </a:cubicBezTo>
                    <a:lnTo>
                      <a:pt x="4639291" y="0"/>
                    </a:lnTo>
                    <a:cubicBezTo>
                      <a:pt x="4707871" y="0"/>
                      <a:pt x="4763751" y="55880"/>
                      <a:pt x="4763751" y="124460"/>
                    </a:cubicBezTo>
                    <a:lnTo>
                      <a:pt x="4763751" y="558170"/>
                    </a:lnTo>
                    <a:cubicBezTo>
                      <a:pt x="4763751" y="626750"/>
                      <a:pt x="4707871" y="682630"/>
                      <a:pt x="4639291" y="682630"/>
                    </a:cubicBezTo>
                    <a:close/>
                  </a:path>
                </a:pathLst>
              </a:custGeom>
              <a:solidFill>
                <a:srgbClr val="F0C600"/>
              </a:solidFill>
            </p:spPr>
          </p:sp>
        </p:grpSp>
        <p:sp>
          <p:nvSpPr>
            <p:cNvPr name="TextBox 22" id="22"/>
            <p:cNvSpPr txBox="true"/>
            <p:nvPr/>
          </p:nvSpPr>
          <p:spPr>
            <a:xfrm rot="0">
              <a:off x="0" y="158476"/>
              <a:ext cx="5684857" cy="526243"/>
            </a:xfrm>
            <a:prstGeom prst="rect">
              <a:avLst/>
            </a:prstGeom>
          </p:spPr>
          <p:txBody>
            <a:bodyPr anchor="t" rtlCol="false" tIns="0" lIns="0" bIns="0" rIns="0">
              <a:spAutoFit/>
            </a:bodyPr>
            <a:lstStyle/>
            <a:p>
              <a:pPr algn="ctr" marL="0" indent="0" lvl="1">
                <a:lnSpc>
                  <a:spcPts val="3041"/>
                </a:lnSpc>
              </a:pPr>
              <a:r>
                <a:rPr lang="en-US" b="true" sz="2764">
                  <a:solidFill>
                    <a:srgbClr val="FFFFFF"/>
                  </a:solidFill>
                  <a:latin typeface="Canva Sans Bold"/>
                  <a:ea typeface="Canva Sans Bold"/>
                  <a:cs typeface="Canva Sans Bold"/>
                  <a:sym typeface="Canva Sans Bold"/>
                </a:rPr>
                <a:t>CANVA</a:t>
              </a:r>
            </a:p>
          </p:txBody>
        </p:sp>
      </p:grpSp>
      <p:sp>
        <p:nvSpPr>
          <p:cNvPr name="TextBox 23" id="23"/>
          <p:cNvSpPr txBox="true"/>
          <p:nvPr/>
        </p:nvSpPr>
        <p:spPr>
          <a:xfrm rot="0">
            <a:off x="12399462" y="7264814"/>
            <a:ext cx="5056399" cy="2257866"/>
          </a:xfrm>
          <a:prstGeom prst="rect">
            <a:avLst/>
          </a:prstGeom>
        </p:spPr>
        <p:txBody>
          <a:bodyPr anchor="t" rtlCol="false" tIns="0" lIns="0" bIns="0" rIns="0">
            <a:spAutoFit/>
          </a:bodyPr>
          <a:lstStyle/>
          <a:p>
            <a:pPr algn="l" marL="0" indent="0" lvl="0">
              <a:lnSpc>
                <a:spcPts val="2600"/>
              </a:lnSpc>
            </a:pPr>
            <a:r>
              <a:rPr lang="en-US" sz="1857">
                <a:solidFill>
                  <a:srgbClr val="000000"/>
                </a:solidFill>
                <a:latin typeface="Canva Sans"/>
                <a:ea typeface="Canva Sans"/>
                <a:cs typeface="Canva Sans"/>
                <a:sym typeface="Canva Sans"/>
              </a:rPr>
              <a:t>Μια ευέλικτη εφαρμογή σχεδιασμού, ιδανική για δημιουργία περιεχομένου, που μπορεί επίσης να χρησιμοποιηθεί ως εργαλείο επεξεργασίας φωτογραφιών και βίντεο.</a:t>
            </a:r>
          </a:p>
          <a:p>
            <a:pPr algn="l" marL="0" indent="0" lvl="0">
              <a:lnSpc>
                <a:spcPts val="2600"/>
              </a:lnSpc>
            </a:pPr>
            <a:r>
              <a:rPr lang="en-US" sz="1857">
                <a:solidFill>
                  <a:srgbClr val="000000"/>
                </a:solidFill>
                <a:latin typeface="Canva Sans"/>
                <a:ea typeface="Canva Sans"/>
                <a:cs typeface="Canva Sans"/>
                <a:sym typeface="Canva Sans"/>
              </a:rPr>
              <a:t>Έχει μια δωρεάν έκδοση και μια επί πληρωμή, που παρέχει πρόσβαση σε περισσότερα εργαλεία.</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18272" y="8642478"/>
            <a:ext cx="1231644" cy="1231644"/>
          </a:xfrm>
          <a:custGeom>
            <a:avLst/>
            <a:gdLst/>
            <a:ahLst/>
            <a:cxnLst/>
            <a:rect r="r" b="b" t="t" l="l"/>
            <a:pathLst>
              <a:path h="1231644" w="1231644">
                <a:moveTo>
                  <a:pt x="0" y="0"/>
                </a:moveTo>
                <a:lnTo>
                  <a:pt x="1231645" y="0"/>
                </a:lnTo>
                <a:lnTo>
                  <a:pt x="1231645"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6671749" y="1174012"/>
            <a:ext cx="4433901" cy="475623"/>
            <a:chOff x="0" y="0"/>
            <a:chExt cx="5911868" cy="634164"/>
          </a:xfrm>
        </p:grpSpPr>
        <p:grpSp>
          <p:nvGrpSpPr>
            <p:cNvPr name="Group 4" id="4"/>
            <p:cNvGrpSpPr/>
            <p:nvPr/>
          </p:nvGrpSpPr>
          <p:grpSpPr>
            <a:xfrm rot="0">
              <a:off x="0" y="0"/>
              <a:ext cx="5911868" cy="634164"/>
              <a:chOff x="0" y="0"/>
              <a:chExt cx="4953979" cy="660400"/>
            </a:xfrm>
          </p:grpSpPr>
          <p:sp>
            <p:nvSpPr>
              <p:cNvPr name="Freeform 5" id="5"/>
              <p:cNvSpPr/>
              <p:nvPr/>
            </p:nvSpPr>
            <p:spPr>
              <a:xfrm flipH="false" flipV="false" rot="0">
                <a:off x="0" y="0"/>
                <a:ext cx="4953980" cy="660400"/>
              </a:xfrm>
              <a:custGeom>
                <a:avLst/>
                <a:gdLst/>
                <a:ahLst/>
                <a:cxnLst/>
                <a:rect r="r" b="b" t="t" l="l"/>
                <a:pathLst>
                  <a:path h="660400" w="4953980">
                    <a:moveTo>
                      <a:pt x="4829520" y="660400"/>
                    </a:moveTo>
                    <a:lnTo>
                      <a:pt x="124460" y="660400"/>
                    </a:lnTo>
                    <a:cubicBezTo>
                      <a:pt x="55880" y="660400"/>
                      <a:pt x="0" y="604520"/>
                      <a:pt x="0" y="535940"/>
                    </a:cubicBezTo>
                    <a:lnTo>
                      <a:pt x="0" y="124460"/>
                    </a:lnTo>
                    <a:cubicBezTo>
                      <a:pt x="0" y="55880"/>
                      <a:pt x="55880" y="0"/>
                      <a:pt x="124460" y="0"/>
                    </a:cubicBezTo>
                    <a:lnTo>
                      <a:pt x="4829520" y="0"/>
                    </a:lnTo>
                    <a:cubicBezTo>
                      <a:pt x="4898099" y="0"/>
                      <a:pt x="4953980" y="55880"/>
                      <a:pt x="4953980" y="124460"/>
                    </a:cubicBezTo>
                    <a:lnTo>
                      <a:pt x="4953980" y="535940"/>
                    </a:lnTo>
                    <a:cubicBezTo>
                      <a:pt x="4953980" y="604520"/>
                      <a:pt x="4898099" y="660400"/>
                      <a:pt x="4829520" y="660400"/>
                    </a:cubicBezTo>
                    <a:close/>
                  </a:path>
                </a:pathLst>
              </a:custGeom>
              <a:solidFill>
                <a:srgbClr val="F0C600"/>
              </a:solidFill>
            </p:spPr>
          </p:sp>
        </p:grpSp>
        <p:sp>
          <p:nvSpPr>
            <p:cNvPr name="TextBox 6" id="6"/>
            <p:cNvSpPr txBox="true"/>
            <p:nvPr/>
          </p:nvSpPr>
          <p:spPr>
            <a:xfrm rot="0">
              <a:off x="0" y="139426"/>
              <a:ext cx="5911868"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7" id="7"/>
          <p:cNvGrpSpPr/>
          <p:nvPr/>
        </p:nvGrpSpPr>
        <p:grpSpPr>
          <a:xfrm rot="0">
            <a:off x="7020612" y="6889268"/>
            <a:ext cx="3736132" cy="991744"/>
            <a:chOff x="0" y="0"/>
            <a:chExt cx="4981509" cy="1322325"/>
          </a:xfrm>
        </p:grpSpPr>
        <p:grpSp>
          <p:nvGrpSpPr>
            <p:cNvPr name="Group 8" id="8"/>
            <p:cNvGrpSpPr/>
            <p:nvPr/>
          </p:nvGrpSpPr>
          <p:grpSpPr>
            <a:xfrm rot="0">
              <a:off x="0" y="0"/>
              <a:ext cx="4981509" cy="1322325"/>
              <a:chOff x="0" y="0"/>
              <a:chExt cx="4174365" cy="1108071"/>
            </a:xfrm>
          </p:grpSpPr>
          <p:sp>
            <p:nvSpPr>
              <p:cNvPr name="Freeform 9" id="9"/>
              <p:cNvSpPr/>
              <p:nvPr/>
            </p:nvSpPr>
            <p:spPr>
              <a:xfrm flipH="false" flipV="false" rot="0">
                <a:off x="0" y="0"/>
                <a:ext cx="4174365" cy="1108071"/>
              </a:xfrm>
              <a:custGeom>
                <a:avLst/>
                <a:gdLst/>
                <a:ahLst/>
                <a:cxnLst/>
                <a:rect r="r" b="b" t="t" l="l"/>
                <a:pathLst>
                  <a:path h="1108071" w="4174365">
                    <a:moveTo>
                      <a:pt x="4049905" y="1108071"/>
                    </a:moveTo>
                    <a:lnTo>
                      <a:pt x="124460" y="1108071"/>
                    </a:lnTo>
                    <a:cubicBezTo>
                      <a:pt x="55880" y="1108071"/>
                      <a:pt x="0" y="1052191"/>
                      <a:pt x="0" y="983611"/>
                    </a:cubicBezTo>
                    <a:lnTo>
                      <a:pt x="0" y="124460"/>
                    </a:lnTo>
                    <a:cubicBezTo>
                      <a:pt x="0" y="55880"/>
                      <a:pt x="55880" y="0"/>
                      <a:pt x="124460" y="0"/>
                    </a:cubicBezTo>
                    <a:lnTo>
                      <a:pt x="4049905" y="0"/>
                    </a:lnTo>
                    <a:cubicBezTo>
                      <a:pt x="4118485" y="0"/>
                      <a:pt x="4174365" y="55880"/>
                      <a:pt x="4174365" y="124460"/>
                    </a:cubicBezTo>
                    <a:lnTo>
                      <a:pt x="4174365" y="983611"/>
                    </a:lnTo>
                    <a:cubicBezTo>
                      <a:pt x="4174365" y="1052191"/>
                      <a:pt x="4118485" y="1108071"/>
                      <a:pt x="4049905" y="1108071"/>
                    </a:cubicBezTo>
                    <a:close/>
                  </a:path>
                </a:pathLst>
              </a:custGeom>
              <a:solidFill>
                <a:srgbClr val="287D7D"/>
              </a:solidFill>
            </p:spPr>
          </p:sp>
        </p:grpSp>
        <p:sp>
          <p:nvSpPr>
            <p:cNvPr name="TextBox 10" id="10"/>
            <p:cNvSpPr txBox="true"/>
            <p:nvPr/>
          </p:nvSpPr>
          <p:spPr>
            <a:xfrm rot="0">
              <a:off x="0" y="158476"/>
              <a:ext cx="4981509" cy="1033947"/>
            </a:xfrm>
            <a:prstGeom prst="rect">
              <a:avLst/>
            </a:prstGeom>
          </p:spPr>
          <p:txBody>
            <a:bodyPr anchor="t" rtlCol="false" tIns="0" lIns="0" bIns="0" rIns="0">
              <a:spAutoFit/>
            </a:bodyPr>
            <a:lstStyle/>
            <a:p>
              <a:pPr algn="ctr" marL="0" indent="0" lvl="1">
                <a:lnSpc>
                  <a:spcPts val="3022"/>
                </a:lnSpc>
              </a:pPr>
              <a:r>
                <a:rPr lang="en-US" b="true" sz="2747">
                  <a:solidFill>
                    <a:srgbClr val="FFFFFF"/>
                  </a:solidFill>
                  <a:latin typeface="Canva Sans Bold"/>
                  <a:ea typeface="Canva Sans Bold"/>
                  <a:cs typeface="Canva Sans Bold"/>
                  <a:sym typeface="Canva Sans Bold"/>
                </a:rPr>
                <a:t>ΓΙΑΤΙ ΕΙΝΑΙ ΙΔΑΝΙΚΟ ΓΙΑ ΑΡΧΑΡΙΟΥΣ</a:t>
              </a:r>
            </a:p>
          </p:txBody>
        </p:sp>
      </p:grpSp>
      <p:sp>
        <p:nvSpPr>
          <p:cNvPr name="Freeform 11" id="11"/>
          <p:cNvSpPr/>
          <p:nvPr/>
        </p:nvSpPr>
        <p:spPr>
          <a:xfrm flipH="false" flipV="false" rot="0">
            <a:off x="1619987" y="3111908"/>
            <a:ext cx="2539494" cy="2539494"/>
          </a:xfrm>
          <a:custGeom>
            <a:avLst/>
            <a:gdLst/>
            <a:ahLst/>
            <a:cxnLst/>
            <a:rect r="r" b="b" t="t" l="l"/>
            <a:pathLst>
              <a:path h="2539494" w="2539494">
                <a:moveTo>
                  <a:pt x="0" y="0"/>
                </a:moveTo>
                <a:lnTo>
                  <a:pt x="2539494" y="0"/>
                </a:lnTo>
                <a:lnTo>
                  <a:pt x="2539494" y="2539494"/>
                </a:lnTo>
                <a:lnTo>
                  <a:pt x="0" y="2539494"/>
                </a:lnTo>
                <a:lnTo>
                  <a:pt x="0" y="0"/>
                </a:lnTo>
                <a:close/>
              </a:path>
            </a:pathLst>
          </a:custGeom>
          <a:blipFill>
            <a:blip r:embed="rId3"/>
            <a:stretch>
              <a:fillRect l="0" t="0" r="0" b="0"/>
            </a:stretch>
          </a:blipFill>
        </p:spPr>
      </p:sp>
      <p:sp>
        <p:nvSpPr>
          <p:cNvPr name="Freeform 12" id="12"/>
          <p:cNvSpPr/>
          <p:nvPr/>
        </p:nvSpPr>
        <p:spPr>
          <a:xfrm flipH="false" flipV="false" rot="0">
            <a:off x="13043744" y="245475"/>
            <a:ext cx="4405987" cy="9791083"/>
          </a:xfrm>
          <a:custGeom>
            <a:avLst/>
            <a:gdLst/>
            <a:ahLst/>
            <a:cxnLst/>
            <a:rect r="r" b="b" t="t" l="l"/>
            <a:pathLst>
              <a:path h="9791083" w="4405987">
                <a:moveTo>
                  <a:pt x="0" y="0"/>
                </a:moveTo>
                <a:lnTo>
                  <a:pt x="4405987" y="0"/>
                </a:lnTo>
                <a:lnTo>
                  <a:pt x="4405987" y="9791084"/>
                </a:lnTo>
                <a:lnTo>
                  <a:pt x="0" y="9791084"/>
                </a:lnTo>
                <a:lnTo>
                  <a:pt x="0" y="0"/>
                </a:lnTo>
                <a:close/>
              </a:path>
            </a:pathLst>
          </a:custGeom>
          <a:blipFill>
            <a:blip r:embed="rId4"/>
            <a:stretch>
              <a:fillRect l="0" t="0" r="0" b="0"/>
            </a:stretch>
          </a:blipFill>
        </p:spPr>
      </p:sp>
      <p:sp>
        <p:nvSpPr>
          <p:cNvPr name="TextBox 13" id="13"/>
          <p:cNvSpPr txBox="true"/>
          <p:nvPr/>
        </p:nvSpPr>
        <p:spPr>
          <a:xfrm rot="0">
            <a:off x="5793849" y="1967712"/>
            <a:ext cx="5858203" cy="4550081"/>
          </a:xfrm>
          <a:prstGeom prst="rect">
            <a:avLst/>
          </a:prstGeom>
        </p:spPr>
        <p:txBody>
          <a:bodyPr anchor="t" rtlCol="false" tIns="0" lIns="0" bIns="0" rIns="0">
            <a:spAutoFit/>
          </a:bodyPr>
          <a:lstStyle/>
          <a:p>
            <a:pPr algn="l" marL="0" indent="0" lvl="0">
              <a:lnSpc>
                <a:spcPts val="2790"/>
              </a:lnSpc>
            </a:pPr>
            <a:r>
              <a:rPr lang="en-US" b="true" sz="1743">
                <a:solidFill>
                  <a:srgbClr val="3B3838"/>
                </a:solidFill>
                <a:latin typeface="Open Sans 1 Bold"/>
                <a:ea typeface="Open Sans 1 Bold"/>
                <a:cs typeface="Open Sans 1 Bold"/>
                <a:sym typeface="Open Sans 1 Bold"/>
              </a:rPr>
              <a:t>Επιλεκτική Προσαρμογή: Επιτρέπει την ακριβή επεξεργασία συγκεκριμένων περιοχών μέσα σε μια φωτογραφία.</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Εργαλείο Θεραπείας: Αφαιρέστε ανεπιθύμητα αντικείμενα ή ατέλειες απρόσκοπτα.</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Φίλτρα και Προεπιλογές: Εφαρμόστε μια ποικιλία καλλιτεχνικών και διορθωτικών φίλτρων.</a:t>
            </a:r>
          </a:p>
          <a:p>
            <a:pPr algn="l" marL="0" indent="0" lvl="0">
              <a:lnSpc>
                <a:spcPts val="2790"/>
              </a:lnSpc>
            </a:pPr>
            <a:r>
              <a:rPr lang="en-US" b="true" sz="1743">
                <a:solidFill>
                  <a:srgbClr val="3B3838"/>
                </a:solidFill>
                <a:latin typeface="Open Sans 1 Bold"/>
                <a:ea typeface="Open Sans 1 Bold"/>
                <a:cs typeface="Open Sans 1 Bold"/>
                <a:sym typeface="Open Sans 1 Bold"/>
              </a:rPr>
              <a:t>Υποστήριξη RAW: Επεξεργαστείτε αρχεία RAW για εικόνες υψηλότερης ποιότητας.</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Φιλικό προς το χρήστη περιβάλλον εργασίας: Εύκολη πλοήγηση με ευαίσθητα χειριστήρια αφής.</a:t>
            </a:r>
          </a:p>
        </p:txBody>
      </p:sp>
      <p:sp>
        <p:nvSpPr>
          <p:cNvPr name="TextBox 14" id="14"/>
          <p:cNvSpPr txBox="true"/>
          <p:nvPr/>
        </p:nvSpPr>
        <p:spPr>
          <a:xfrm rot="0">
            <a:off x="5994965" y="8321187"/>
            <a:ext cx="4761779" cy="807720"/>
          </a:xfrm>
          <a:prstGeom prst="rect">
            <a:avLst/>
          </a:prstGeom>
        </p:spPr>
        <p:txBody>
          <a:bodyPr anchor="t" rtlCol="false" tIns="0" lIns="0" bIns="0" rIns="0">
            <a:spAutoFit/>
          </a:bodyPr>
          <a:lstStyle/>
          <a:p>
            <a:pPr algn="l" marL="453390" indent="-226695" lvl="1">
              <a:lnSpc>
                <a:spcPts val="3360"/>
              </a:lnSpc>
              <a:buFont typeface="Arial"/>
              <a:buChar char="•"/>
            </a:pPr>
            <a:r>
              <a:rPr lang="en-US" sz="2100">
                <a:solidFill>
                  <a:srgbClr val="3B3838"/>
                </a:solidFill>
                <a:latin typeface="Open Sans 1"/>
                <a:ea typeface="Open Sans 1"/>
                <a:cs typeface="Open Sans 1"/>
                <a:sym typeface="Open Sans 1"/>
              </a:rPr>
              <a:t>Προσφέρει απλά σεμινάρια</a:t>
            </a:r>
          </a:p>
          <a:p>
            <a:pPr algn="l" marL="453390" indent="-226695" lvl="1">
              <a:lnSpc>
                <a:spcPts val="3360"/>
              </a:lnSpc>
              <a:buFont typeface="Arial"/>
              <a:buChar char="•"/>
            </a:pPr>
            <a:r>
              <a:rPr lang="en-US" sz="2100">
                <a:solidFill>
                  <a:srgbClr val="3B3838"/>
                </a:solidFill>
                <a:latin typeface="Open Sans 1"/>
                <a:ea typeface="Open Sans 1"/>
                <a:cs typeface="Open Sans 1"/>
                <a:sym typeface="Open Sans 1"/>
              </a:rPr>
              <a:t>Εύχρηστη διεπαφή</a:t>
            </a:r>
          </a:p>
        </p:txBody>
      </p:sp>
      <p:sp>
        <p:nvSpPr>
          <p:cNvPr name="TextBox 15" id="15"/>
          <p:cNvSpPr txBox="true"/>
          <p:nvPr/>
        </p:nvSpPr>
        <p:spPr>
          <a:xfrm rot="0">
            <a:off x="709042" y="1332072"/>
            <a:ext cx="4361384" cy="1435227"/>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ΕΦΑΡΜΟΓΗ SNAPSEED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2878" y="86424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6500972" y="1174012"/>
            <a:ext cx="4443957" cy="475623"/>
            <a:chOff x="0" y="0"/>
            <a:chExt cx="5925276" cy="634164"/>
          </a:xfrm>
        </p:grpSpPr>
        <p:grpSp>
          <p:nvGrpSpPr>
            <p:cNvPr name="Group 4" id="4"/>
            <p:cNvGrpSpPr/>
            <p:nvPr/>
          </p:nvGrpSpPr>
          <p:grpSpPr>
            <a:xfrm rot="0">
              <a:off x="0" y="0"/>
              <a:ext cx="5925276" cy="634164"/>
              <a:chOff x="0" y="0"/>
              <a:chExt cx="4965215" cy="660400"/>
            </a:xfrm>
          </p:grpSpPr>
          <p:sp>
            <p:nvSpPr>
              <p:cNvPr name="Freeform 5" id="5"/>
              <p:cNvSpPr/>
              <p:nvPr/>
            </p:nvSpPr>
            <p:spPr>
              <a:xfrm flipH="false" flipV="false" rot="0">
                <a:off x="0" y="0"/>
                <a:ext cx="4965215" cy="660400"/>
              </a:xfrm>
              <a:custGeom>
                <a:avLst/>
                <a:gdLst/>
                <a:ahLst/>
                <a:cxnLst/>
                <a:rect r="r" b="b" t="t" l="l"/>
                <a:pathLst>
                  <a:path h="660400" w="4965215">
                    <a:moveTo>
                      <a:pt x="4840755" y="660400"/>
                    </a:moveTo>
                    <a:lnTo>
                      <a:pt x="124460" y="660400"/>
                    </a:lnTo>
                    <a:cubicBezTo>
                      <a:pt x="55880" y="660400"/>
                      <a:pt x="0" y="604520"/>
                      <a:pt x="0" y="535940"/>
                    </a:cubicBezTo>
                    <a:lnTo>
                      <a:pt x="0" y="124460"/>
                    </a:lnTo>
                    <a:cubicBezTo>
                      <a:pt x="0" y="55880"/>
                      <a:pt x="55880" y="0"/>
                      <a:pt x="124460" y="0"/>
                    </a:cubicBezTo>
                    <a:lnTo>
                      <a:pt x="4840755" y="0"/>
                    </a:lnTo>
                    <a:cubicBezTo>
                      <a:pt x="4909335" y="0"/>
                      <a:pt x="4965215" y="55880"/>
                      <a:pt x="4965215" y="124460"/>
                    </a:cubicBezTo>
                    <a:lnTo>
                      <a:pt x="4965215" y="535940"/>
                    </a:lnTo>
                    <a:cubicBezTo>
                      <a:pt x="4965215" y="604520"/>
                      <a:pt x="4909335" y="660400"/>
                      <a:pt x="4840755" y="660400"/>
                    </a:cubicBezTo>
                    <a:close/>
                  </a:path>
                </a:pathLst>
              </a:custGeom>
              <a:solidFill>
                <a:srgbClr val="F0C600"/>
              </a:solidFill>
            </p:spPr>
          </p:sp>
        </p:grpSp>
        <p:sp>
          <p:nvSpPr>
            <p:cNvPr name="TextBox 6" id="6"/>
            <p:cNvSpPr txBox="true"/>
            <p:nvPr/>
          </p:nvSpPr>
          <p:spPr>
            <a:xfrm rot="0">
              <a:off x="0" y="139426"/>
              <a:ext cx="5925276"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7" id="7"/>
          <p:cNvGrpSpPr/>
          <p:nvPr/>
        </p:nvGrpSpPr>
        <p:grpSpPr>
          <a:xfrm rot="0">
            <a:off x="5592112" y="7537233"/>
            <a:ext cx="5878012" cy="1011460"/>
            <a:chOff x="0" y="0"/>
            <a:chExt cx="7837349" cy="1348614"/>
          </a:xfrm>
        </p:grpSpPr>
        <p:grpSp>
          <p:nvGrpSpPr>
            <p:cNvPr name="Group 8" id="8"/>
            <p:cNvGrpSpPr/>
            <p:nvPr/>
          </p:nvGrpSpPr>
          <p:grpSpPr>
            <a:xfrm rot="0">
              <a:off x="0" y="0"/>
              <a:ext cx="7837349" cy="1348614"/>
              <a:chOff x="0" y="0"/>
              <a:chExt cx="6567479" cy="1130100"/>
            </a:xfrm>
          </p:grpSpPr>
          <p:sp>
            <p:nvSpPr>
              <p:cNvPr name="Freeform 9" id="9"/>
              <p:cNvSpPr/>
              <p:nvPr/>
            </p:nvSpPr>
            <p:spPr>
              <a:xfrm flipH="false" flipV="false" rot="0">
                <a:off x="0" y="0"/>
                <a:ext cx="6567479" cy="1130101"/>
              </a:xfrm>
              <a:custGeom>
                <a:avLst/>
                <a:gdLst/>
                <a:ahLst/>
                <a:cxnLst/>
                <a:rect r="r" b="b" t="t" l="l"/>
                <a:pathLst>
                  <a:path h="1130101" w="6567479">
                    <a:moveTo>
                      <a:pt x="6443019" y="1130100"/>
                    </a:moveTo>
                    <a:lnTo>
                      <a:pt x="124460" y="1130100"/>
                    </a:lnTo>
                    <a:cubicBezTo>
                      <a:pt x="55880" y="1130100"/>
                      <a:pt x="0" y="1074220"/>
                      <a:pt x="0" y="1005640"/>
                    </a:cubicBezTo>
                    <a:lnTo>
                      <a:pt x="0" y="124460"/>
                    </a:lnTo>
                    <a:cubicBezTo>
                      <a:pt x="0" y="55880"/>
                      <a:pt x="55880" y="0"/>
                      <a:pt x="124460" y="0"/>
                    </a:cubicBezTo>
                    <a:lnTo>
                      <a:pt x="6443019" y="0"/>
                    </a:lnTo>
                    <a:cubicBezTo>
                      <a:pt x="6511599" y="0"/>
                      <a:pt x="6567479" y="55880"/>
                      <a:pt x="6567479" y="124460"/>
                    </a:cubicBezTo>
                    <a:lnTo>
                      <a:pt x="6567479" y="1005641"/>
                    </a:lnTo>
                    <a:cubicBezTo>
                      <a:pt x="6567479" y="1074220"/>
                      <a:pt x="6511599" y="1130101"/>
                      <a:pt x="6443019" y="1130101"/>
                    </a:cubicBezTo>
                    <a:close/>
                  </a:path>
                </a:pathLst>
              </a:custGeom>
              <a:solidFill>
                <a:srgbClr val="287D7D"/>
              </a:solidFill>
            </p:spPr>
          </p:sp>
        </p:grpSp>
        <p:sp>
          <p:nvSpPr>
            <p:cNvPr name="TextBox 10" id="10"/>
            <p:cNvSpPr txBox="true"/>
            <p:nvPr/>
          </p:nvSpPr>
          <p:spPr>
            <a:xfrm rot="0">
              <a:off x="0" y="158476"/>
              <a:ext cx="7837349" cy="1060236"/>
            </a:xfrm>
            <a:prstGeom prst="rect">
              <a:avLst/>
            </a:prstGeom>
          </p:spPr>
          <p:txBody>
            <a:bodyPr anchor="t" rtlCol="false" tIns="0" lIns="0" bIns="0" rIns="0">
              <a:spAutoFit/>
            </a:bodyPr>
            <a:lstStyle/>
            <a:p>
              <a:pPr algn="ctr" marL="0" indent="0" lvl="1">
                <a:lnSpc>
                  <a:spcPts val="3079"/>
                </a:lnSpc>
              </a:pPr>
              <a:r>
                <a:rPr lang="en-US" b="true" sz="2799">
                  <a:solidFill>
                    <a:srgbClr val="FFFFFF"/>
                  </a:solidFill>
                  <a:latin typeface="Canva Sans Bold"/>
                  <a:ea typeface="Canva Sans Bold"/>
                  <a:cs typeface="Canva Sans Bold"/>
                  <a:sym typeface="Canva Sans Bold"/>
                </a:rPr>
                <a:t>ΓΙΑΤΙ ΕΙΝΑΙ ΙΔΑΝΙΚΟ ΓΙΑ ΑΡΧΑΡΙΟΥΣ</a:t>
              </a:r>
            </a:p>
          </p:txBody>
        </p:sp>
      </p:grpSp>
      <p:sp>
        <p:nvSpPr>
          <p:cNvPr name="Freeform 11" id="11"/>
          <p:cNvSpPr/>
          <p:nvPr/>
        </p:nvSpPr>
        <p:spPr>
          <a:xfrm flipH="false" flipV="false" rot="0">
            <a:off x="2025321" y="2496453"/>
            <a:ext cx="2099675" cy="2050464"/>
          </a:xfrm>
          <a:custGeom>
            <a:avLst/>
            <a:gdLst/>
            <a:ahLst/>
            <a:cxnLst/>
            <a:rect r="r" b="b" t="t" l="l"/>
            <a:pathLst>
              <a:path h="2050464" w="2099675">
                <a:moveTo>
                  <a:pt x="0" y="0"/>
                </a:moveTo>
                <a:lnTo>
                  <a:pt x="2099675" y="0"/>
                </a:lnTo>
                <a:lnTo>
                  <a:pt x="2099675" y="2050464"/>
                </a:lnTo>
                <a:lnTo>
                  <a:pt x="0" y="2050464"/>
                </a:lnTo>
                <a:lnTo>
                  <a:pt x="0" y="0"/>
                </a:lnTo>
                <a:close/>
              </a:path>
            </a:pathLst>
          </a:custGeom>
          <a:blipFill>
            <a:blip r:embed="rId3"/>
            <a:stretch>
              <a:fillRect l="0" t="0" r="0" b="0"/>
            </a:stretch>
          </a:blipFill>
        </p:spPr>
      </p:sp>
      <p:sp>
        <p:nvSpPr>
          <p:cNvPr name="Freeform 12" id="12"/>
          <p:cNvSpPr/>
          <p:nvPr/>
        </p:nvSpPr>
        <p:spPr>
          <a:xfrm flipH="false" flipV="false" rot="0">
            <a:off x="12736868" y="152446"/>
            <a:ext cx="4426303" cy="9836230"/>
          </a:xfrm>
          <a:custGeom>
            <a:avLst/>
            <a:gdLst/>
            <a:ahLst/>
            <a:cxnLst/>
            <a:rect r="r" b="b" t="t" l="l"/>
            <a:pathLst>
              <a:path h="9836230" w="4426303">
                <a:moveTo>
                  <a:pt x="0" y="0"/>
                </a:moveTo>
                <a:lnTo>
                  <a:pt x="4426304" y="0"/>
                </a:lnTo>
                <a:lnTo>
                  <a:pt x="4426304" y="9836230"/>
                </a:lnTo>
                <a:lnTo>
                  <a:pt x="0" y="9836230"/>
                </a:lnTo>
                <a:lnTo>
                  <a:pt x="0" y="0"/>
                </a:lnTo>
                <a:close/>
              </a:path>
            </a:pathLst>
          </a:custGeom>
          <a:blipFill>
            <a:blip r:embed="rId4"/>
            <a:stretch>
              <a:fillRect l="0" t="0" r="0" b="0"/>
            </a:stretch>
          </a:blipFill>
        </p:spPr>
      </p:sp>
      <p:sp>
        <p:nvSpPr>
          <p:cNvPr name="TextBox 13" id="13"/>
          <p:cNvSpPr txBox="true"/>
          <p:nvPr/>
        </p:nvSpPr>
        <p:spPr>
          <a:xfrm rot="0">
            <a:off x="5793849" y="2020591"/>
            <a:ext cx="5858203" cy="5172797"/>
          </a:xfrm>
          <a:prstGeom prst="rect">
            <a:avLst/>
          </a:prstGeom>
        </p:spPr>
        <p:txBody>
          <a:bodyPr anchor="t" rtlCol="false" tIns="0" lIns="0" bIns="0" rIns="0">
            <a:spAutoFit/>
          </a:bodyPr>
          <a:lstStyle/>
          <a:p>
            <a:pPr algn="l" marL="0" indent="0" lvl="0">
              <a:lnSpc>
                <a:spcPts val="2977"/>
              </a:lnSpc>
            </a:pPr>
            <a:r>
              <a:rPr lang="en-US" b="true" sz="1860">
                <a:solidFill>
                  <a:srgbClr val="3B3838"/>
                </a:solidFill>
                <a:latin typeface="Open Sans 1 Bold"/>
                <a:ea typeface="Open Sans 1 Bold"/>
                <a:cs typeface="Open Sans 1 Bold"/>
                <a:sym typeface="Open Sans 1 Bold"/>
              </a:rPr>
              <a:t>Επαγγελματικά εργαλεία επεξεργασίας: Προσαρμόστε το χρώμα, το φως και τις λεπτομέρειες με ακρίβεια.</a:t>
            </a:r>
          </a:p>
          <a:p>
            <a:pPr algn="l" marL="401746" indent="-200873" lvl="1">
              <a:lnSpc>
                <a:spcPts val="2977"/>
              </a:lnSpc>
              <a:buFont typeface="Arial"/>
              <a:buChar char="•"/>
            </a:pPr>
            <a:r>
              <a:rPr lang="en-US" b="true" sz="1860">
                <a:solidFill>
                  <a:srgbClr val="3B3838"/>
                </a:solidFill>
                <a:latin typeface="Open Sans 1 Bold"/>
                <a:ea typeface="Open Sans 1 Bold"/>
                <a:cs typeface="Open Sans 1 Bold"/>
                <a:sym typeface="Open Sans 1 Bold"/>
              </a:rPr>
              <a:t>Προεπιλογές: Εφαρμόστε προκαθορισμένες ρυθμίσεις για να επιτύχετε ομοιόμορφη εμφάνιση.</a:t>
            </a:r>
          </a:p>
          <a:p>
            <a:pPr algn="l" marL="0" indent="0" lvl="0">
              <a:lnSpc>
                <a:spcPts val="2977"/>
              </a:lnSpc>
            </a:pPr>
            <a:r>
              <a:rPr lang="en-US" b="true" sz="1860">
                <a:solidFill>
                  <a:srgbClr val="3B3838"/>
                </a:solidFill>
                <a:latin typeface="Open Sans 1 Bold"/>
                <a:ea typeface="Open Sans 1 Bold"/>
                <a:cs typeface="Open Sans 1 Bold"/>
                <a:sym typeface="Open Sans 1 Bold"/>
              </a:rPr>
              <a:t>Επεξεργασία RAW: Επεξεργαστείτε φωτογραφίες RAW για μέγιστη ποιότητα εικόνας.</a:t>
            </a:r>
          </a:p>
          <a:p>
            <a:pPr algn="l" marL="401746" indent="-200873" lvl="1">
              <a:lnSpc>
                <a:spcPts val="2977"/>
              </a:lnSpc>
              <a:buFont typeface="Arial"/>
              <a:buChar char="•"/>
            </a:pPr>
            <a:r>
              <a:rPr lang="en-US" b="true" sz="1860">
                <a:solidFill>
                  <a:srgbClr val="3B3838"/>
                </a:solidFill>
                <a:latin typeface="Open Sans 1 Bold"/>
                <a:ea typeface="Open Sans 1 Bold"/>
                <a:cs typeface="Open Sans 1 Bold"/>
                <a:sym typeface="Open Sans 1 Bold"/>
              </a:rPr>
              <a:t>Οργανωτικά εργαλεία: Προσθέστε ετικέτες και κατηγοριοποιήστε φωτογραφίες για εύκολη πρόσβαση.</a:t>
            </a:r>
          </a:p>
          <a:p>
            <a:pPr algn="l" marL="0" indent="0" lvl="0">
              <a:lnSpc>
                <a:spcPts val="2977"/>
              </a:lnSpc>
            </a:pPr>
            <a:r>
              <a:rPr lang="en-US" b="true" sz="1860">
                <a:solidFill>
                  <a:srgbClr val="3B3838"/>
                </a:solidFill>
                <a:latin typeface="Open Sans 1 Bold"/>
                <a:ea typeface="Open Sans 1 Bold"/>
                <a:cs typeface="Open Sans 1 Bold"/>
                <a:sym typeface="Open Sans 1 Bold"/>
              </a:rPr>
              <a:t>Συγχρονισμός: Συγχρονίστε τις επεξεργασίες σε όλες τις συσκευές με έναν δωρεάν λογαριασμό Adobe.</a:t>
            </a:r>
          </a:p>
        </p:txBody>
      </p:sp>
      <p:sp>
        <p:nvSpPr>
          <p:cNvPr name="TextBox 14" id="14"/>
          <p:cNvSpPr txBox="true"/>
          <p:nvPr/>
        </p:nvSpPr>
        <p:spPr>
          <a:xfrm rot="0">
            <a:off x="5934630" y="8816340"/>
            <a:ext cx="4761779" cy="807720"/>
          </a:xfrm>
          <a:prstGeom prst="rect">
            <a:avLst/>
          </a:prstGeom>
        </p:spPr>
        <p:txBody>
          <a:bodyPr anchor="t" rtlCol="false" tIns="0" lIns="0" bIns="0" rIns="0">
            <a:spAutoFit/>
          </a:bodyPr>
          <a:lstStyle/>
          <a:p>
            <a:pPr algn="l" marL="453390" indent="-226695" lvl="1">
              <a:lnSpc>
                <a:spcPts val="3360"/>
              </a:lnSpc>
              <a:buFont typeface="Arial"/>
              <a:buChar char="•"/>
            </a:pPr>
            <a:r>
              <a:rPr lang="en-US" sz="2100">
                <a:solidFill>
                  <a:srgbClr val="3B3838"/>
                </a:solidFill>
                <a:latin typeface="Open Sans 1"/>
                <a:ea typeface="Open Sans 1"/>
                <a:cs typeface="Open Sans 1"/>
                <a:sym typeface="Open Sans 1"/>
              </a:rPr>
              <a:t>Διαισθητική διεπαφή</a:t>
            </a:r>
          </a:p>
          <a:p>
            <a:pPr algn="l" marL="453390" indent="-226695" lvl="1">
              <a:lnSpc>
                <a:spcPts val="3360"/>
              </a:lnSpc>
              <a:buFont typeface="Arial"/>
              <a:buChar char="•"/>
            </a:pPr>
            <a:r>
              <a:rPr lang="en-US" sz="2100">
                <a:solidFill>
                  <a:srgbClr val="3B3838"/>
                </a:solidFill>
                <a:latin typeface="Open Sans 1"/>
                <a:ea typeface="Open Sans 1"/>
                <a:cs typeface="Open Sans 1"/>
                <a:sym typeface="Open Sans 1"/>
              </a:rPr>
              <a:t>Πλήρη σεμινάρια</a:t>
            </a:r>
          </a:p>
        </p:txBody>
      </p:sp>
      <p:sp>
        <p:nvSpPr>
          <p:cNvPr name="TextBox 15" id="15"/>
          <p:cNvSpPr txBox="true"/>
          <p:nvPr/>
        </p:nvSpPr>
        <p:spPr>
          <a:xfrm rot="0">
            <a:off x="709042" y="1332072"/>
            <a:ext cx="4732233"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LIGHTROOM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623" y="86424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2"/>
            <a:stretch>
              <a:fillRect l="0" t="0" r="0" b="0"/>
            </a:stretch>
          </a:blipFill>
        </p:spPr>
      </p:sp>
      <p:grpSp>
        <p:nvGrpSpPr>
          <p:cNvPr name="Group 3" id="3"/>
          <p:cNvGrpSpPr/>
          <p:nvPr/>
        </p:nvGrpSpPr>
        <p:grpSpPr>
          <a:xfrm rot="0">
            <a:off x="6398282" y="1174012"/>
            <a:ext cx="4283064" cy="475623"/>
            <a:chOff x="0" y="0"/>
            <a:chExt cx="5710752" cy="634164"/>
          </a:xfrm>
        </p:grpSpPr>
        <p:grpSp>
          <p:nvGrpSpPr>
            <p:cNvPr name="Group 4" id="4"/>
            <p:cNvGrpSpPr/>
            <p:nvPr/>
          </p:nvGrpSpPr>
          <p:grpSpPr>
            <a:xfrm rot="0">
              <a:off x="0" y="0"/>
              <a:ext cx="5710752" cy="634164"/>
              <a:chOff x="0" y="0"/>
              <a:chExt cx="4785450" cy="660400"/>
            </a:xfrm>
          </p:grpSpPr>
          <p:sp>
            <p:nvSpPr>
              <p:cNvPr name="Freeform 5" id="5"/>
              <p:cNvSpPr/>
              <p:nvPr/>
            </p:nvSpPr>
            <p:spPr>
              <a:xfrm flipH="false" flipV="false" rot="0">
                <a:off x="0" y="0"/>
                <a:ext cx="4785451" cy="660400"/>
              </a:xfrm>
              <a:custGeom>
                <a:avLst/>
                <a:gdLst/>
                <a:ahLst/>
                <a:cxnLst/>
                <a:rect r="r" b="b" t="t" l="l"/>
                <a:pathLst>
                  <a:path h="660400" w="4785451">
                    <a:moveTo>
                      <a:pt x="4660990" y="660400"/>
                    </a:moveTo>
                    <a:lnTo>
                      <a:pt x="124460" y="660400"/>
                    </a:lnTo>
                    <a:cubicBezTo>
                      <a:pt x="55880" y="660400"/>
                      <a:pt x="0" y="604520"/>
                      <a:pt x="0" y="535940"/>
                    </a:cubicBezTo>
                    <a:lnTo>
                      <a:pt x="0" y="124460"/>
                    </a:lnTo>
                    <a:cubicBezTo>
                      <a:pt x="0" y="55880"/>
                      <a:pt x="55880" y="0"/>
                      <a:pt x="124460" y="0"/>
                    </a:cubicBezTo>
                    <a:lnTo>
                      <a:pt x="4660990" y="0"/>
                    </a:lnTo>
                    <a:cubicBezTo>
                      <a:pt x="4729570" y="0"/>
                      <a:pt x="4785451" y="55880"/>
                      <a:pt x="4785451" y="124460"/>
                    </a:cubicBezTo>
                    <a:lnTo>
                      <a:pt x="4785451" y="535940"/>
                    </a:lnTo>
                    <a:cubicBezTo>
                      <a:pt x="4785451" y="604520"/>
                      <a:pt x="4729570" y="660400"/>
                      <a:pt x="4660990" y="660400"/>
                    </a:cubicBezTo>
                    <a:close/>
                  </a:path>
                </a:pathLst>
              </a:custGeom>
              <a:solidFill>
                <a:srgbClr val="F0C600"/>
              </a:solidFill>
            </p:spPr>
          </p:sp>
        </p:grpSp>
        <p:sp>
          <p:nvSpPr>
            <p:cNvPr name="TextBox 6" id="6"/>
            <p:cNvSpPr txBox="true"/>
            <p:nvPr/>
          </p:nvSpPr>
          <p:spPr>
            <a:xfrm rot="0">
              <a:off x="0" y="139426"/>
              <a:ext cx="5710752" cy="364837"/>
            </a:xfrm>
            <a:prstGeom prst="rect">
              <a:avLst/>
            </a:prstGeom>
          </p:spPr>
          <p:txBody>
            <a:bodyPr anchor="t" rtlCol="false" tIns="0" lIns="0" bIns="0" rIns="0">
              <a:spAutoFit/>
            </a:bodyPr>
            <a:lstStyle/>
            <a:p>
              <a:pPr algn="ctr" marL="0" indent="0" lvl="1">
                <a:lnSpc>
                  <a:spcPts val="2043"/>
                </a:lnSpc>
              </a:pPr>
              <a:r>
                <a:rPr lang="en-US" b="true" sz="1857">
                  <a:solidFill>
                    <a:srgbClr val="FFFFFF"/>
                  </a:solidFill>
                  <a:latin typeface="Canva Sans Bold"/>
                  <a:ea typeface="Canva Sans Bold"/>
                  <a:cs typeface="Canva Sans Bold"/>
                  <a:sym typeface="Canva Sans Bold"/>
                </a:rPr>
                <a:t>ΒΑΣΙΚΑ ΧΑΡΑΚΤΗΡΙΣΤΙΚΑ</a:t>
              </a:r>
            </a:p>
          </p:txBody>
        </p:sp>
      </p:grpSp>
      <p:grpSp>
        <p:nvGrpSpPr>
          <p:cNvPr name="Group 7" id="7"/>
          <p:cNvGrpSpPr/>
          <p:nvPr/>
        </p:nvGrpSpPr>
        <p:grpSpPr>
          <a:xfrm rot="0">
            <a:off x="5793849" y="7097704"/>
            <a:ext cx="5516004" cy="991744"/>
            <a:chOff x="0" y="0"/>
            <a:chExt cx="7354672" cy="1322325"/>
          </a:xfrm>
        </p:grpSpPr>
        <p:grpSp>
          <p:nvGrpSpPr>
            <p:cNvPr name="Group 8" id="8"/>
            <p:cNvGrpSpPr/>
            <p:nvPr/>
          </p:nvGrpSpPr>
          <p:grpSpPr>
            <a:xfrm rot="0">
              <a:off x="0" y="0"/>
              <a:ext cx="7354672" cy="1322325"/>
              <a:chOff x="0" y="0"/>
              <a:chExt cx="6163009" cy="1108071"/>
            </a:xfrm>
          </p:grpSpPr>
          <p:sp>
            <p:nvSpPr>
              <p:cNvPr name="Freeform 9" id="9"/>
              <p:cNvSpPr/>
              <p:nvPr/>
            </p:nvSpPr>
            <p:spPr>
              <a:xfrm flipH="false" flipV="false" rot="0">
                <a:off x="0" y="0"/>
                <a:ext cx="6163009" cy="1108071"/>
              </a:xfrm>
              <a:custGeom>
                <a:avLst/>
                <a:gdLst/>
                <a:ahLst/>
                <a:cxnLst/>
                <a:rect r="r" b="b" t="t" l="l"/>
                <a:pathLst>
                  <a:path h="1108071" w="6163009">
                    <a:moveTo>
                      <a:pt x="6038549" y="1108071"/>
                    </a:moveTo>
                    <a:lnTo>
                      <a:pt x="124460" y="1108071"/>
                    </a:lnTo>
                    <a:cubicBezTo>
                      <a:pt x="55880" y="1108071"/>
                      <a:pt x="0" y="1052191"/>
                      <a:pt x="0" y="983611"/>
                    </a:cubicBezTo>
                    <a:lnTo>
                      <a:pt x="0" y="124460"/>
                    </a:lnTo>
                    <a:cubicBezTo>
                      <a:pt x="0" y="55880"/>
                      <a:pt x="55880" y="0"/>
                      <a:pt x="124460" y="0"/>
                    </a:cubicBezTo>
                    <a:lnTo>
                      <a:pt x="6038549" y="0"/>
                    </a:lnTo>
                    <a:cubicBezTo>
                      <a:pt x="6107129" y="0"/>
                      <a:pt x="6163009" y="55880"/>
                      <a:pt x="6163009" y="124460"/>
                    </a:cubicBezTo>
                    <a:lnTo>
                      <a:pt x="6163009" y="983611"/>
                    </a:lnTo>
                    <a:cubicBezTo>
                      <a:pt x="6163009" y="1052191"/>
                      <a:pt x="6107129" y="1108071"/>
                      <a:pt x="6038549" y="1108071"/>
                    </a:cubicBezTo>
                    <a:close/>
                  </a:path>
                </a:pathLst>
              </a:custGeom>
              <a:solidFill>
                <a:srgbClr val="287D7D"/>
              </a:solidFill>
            </p:spPr>
          </p:sp>
        </p:grpSp>
        <p:sp>
          <p:nvSpPr>
            <p:cNvPr name="TextBox 10" id="10"/>
            <p:cNvSpPr txBox="true"/>
            <p:nvPr/>
          </p:nvSpPr>
          <p:spPr>
            <a:xfrm rot="0">
              <a:off x="0" y="158476"/>
              <a:ext cx="7354672" cy="1033947"/>
            </a:xfrm>
            <a:prstGeom prst="rect">
              <a:avLst/>
            </a:prstGeom>
          </p:spPr>
          <p:txBody>
            <a:bodyPr anchor="t" rtlCol="false" tIns="0" lIns="0" bIns="0" rIns="0">
              <a:spAutoFit/>
            </a:bodyPr>
            <a:lstStyle/>
            <a:p>
              <a:pPr algn="ctr" marL="0" indent="0" lvl="1">
                <a:lnSpc>
                  <a:spcPts val="3022"/>
                </a:lnSpc>
              </a:pPr>
              <a:r>
                <a:rPr lang="en-US" b="true" sz="2747">
                  <a:solidFill>
                    <a:srgbClr val="FFFFFF"/>
                  </a:solidFill>
                  <a:latin typeface="Canva Sans Bold"/>
                  <a:ea typeface="Canva Sans Bold"/>
                  <a:cs typeface="Canva Sans Bold"/>
                  <a:sym typeface="Canva Sans Bold"/>
                </a:rPr>
                <a:t>ΓΙΑΤΙ ΕΙΝΑΙ ΙΔΑΝΙΚΟ ΓΙΑ ΑΡΧΑΡΙΟΥΣ:</a:t>
              </a:r>
            </a:p>
          </p:txBody>
        </p:sp>
      </p:grpSp>
      <p:sp>
        <p:nvSpPr>
          <p:cNvPr name="Freeform 11" id="11"/>
          <p:cNvSpPr/>
          <p:nvPr/>
        </p:nvSpPr>
        <p:spPr>
          <a:xfrm flipH="false" flipV="false" rot="0">
            <a:off x="1766267" y="2569967"/>
            <a:ext cx="2246934" cy="2246934"/>
          </a:xfrm>
          <a:custGeom>
            <a:avLst/>
            <a:gdLst/>
            <a:ahLst/>
            <a:cxnLst/>
            <a:rect r="r" b="b" t="t" l="l"/>
            <a:pathLst>
              <a:path h="2246934" w="2246934">
                <a:moveTo>
                  <a:pt x="0" y="0"/>
                </a:moveTo>
                <a:lnTo>
                  <a:pt x="2246934" y="0"/>
                </a:lnTo>
                <a:lnTo>
                  <a:pt x="2246934" y="2246934"/>
                </a:lnTo>
                <a:lnTo>
                  <a:pt x="0" y="2246934"/>
                </a:lnTo>
                <a:lnTo>
                  <a:pt x="0" y="0"/>
                </a:lnTo>
                <a:close/>
              </a:path>
            </a:pathLst>
          </a:custGeom>
          <a:blipFill>
            <a:blip r:embed="rId3"/>
            <a:stretch>
              <a:fillRect l="0" t="0" r="0" b="0"/>
            </a:stretch>
          </a:blipFill>
        </p:spPr>
      </p:sp>
      <p:sp>
        <p:nvSpPr>
          <p:cNvPr name="Freeform 12" id="12"/>
          <p:cNvSpPr/>
          <p:nvPr/>
        </p:nvSpPr>
        <p:spPr>
          <a:xfrm flipH="false" flipV="false" rot="0">
            <a:off x="13095850" y="134094"/>
            <a:ext cx="4766137" cy="9740028"/>
          </a:xfrm>
          <a:custGeom>
            <a:avLst/>
            <a:gdLst/>
            <a:ahLst/>
            <a:cxnLst/>
            <a:rect r="r" b="b" t="t" l="l"/>
            <a:pathLst>
              <a:path h="9740028" w="4766137">
                <a:moveTo>
                  <a:pt x="0" y="0"/>
                </a:moveTo>
                <a:lnTo>
                  <a:pt x="4766137" y="0"/>
                </a:lnTo>
                <a:lnTo>
                  <a:pt x="4766137" y="9740028"/>
                </a:lnTo>
                <a:lnTo>
                  <a:pt x="0" y="9740028"/>
                </a:lnTo>
                <a:lnTo>
                  <a:pt x="0" y="0"/>
                </a:lnTo>
                <a:close/>
              </a:path>
            </a:pathLst>
          </a:custGeom>
          <a:blipFill>
            <a:blip r:embed="rId4"/>
            <a:stretch>
              <a:fillRect l="0" t="0" r="0" b="0"/>
            </a:stretch>
          </a:blipFill>
        </p:spPr>
      </p:sp>
      <p:sp>
        <p:nvSpPr>
          <p:cNvPr name="TextBox 13" id="13"/>
          <p:cNvSpPr txBox="true"/>
          <p:nvPr/>
        </p:nvSpPr>
        <p:spPr>
          <a:xfrm rot="0">
            <a:off x="5793849" y="2163630"/>
            <a:ext cx="6148432" cy="4550081"/>
          </a:xfrm>
          <a:prstGeom prst="rect">
            <a:avLst/>
          </a:prstGeom>
        </p:spPr>
        <p:txBody>
          <a:bodyPr anchor="t" rtlCol="false" tIns="0" lIns="0" bIns="0" rIns="0">
            <a:spAutoFit/>
          </a:bodyPr>
          <a:lstStyle/>
          <a:p>
            <a:pPr algn="l" marL="0" indent="0" lvl="0">
              <a:lnSpc>
                <a:spcPts val="2790"/>
              </a:lnSpc>
            </a:pPr>
            <a:r>
              <a:rPr lang="en-US" b="true" sz="1743">
                <a:solidFill>
                  <a:srgbClr val="3B3838"/>
                </a:solidFill>
                <a:latin typeface="Open Sans 1 Bold"/>
                <a:ea typeface="Open Sans 1 Bold"/>
                <a:cs typeface="Open Sans 1 Bold"/>
                <a:sym typeface="Open Sans 1 Bold"/>
              </a:rPr>
              <a:t>Φίλτρα εμπνευσμένα από ταινίες: Εφαρμόστε μια μεγάλη γκάμα καλλιτεχνικών φίλτρων για να βελτιώσετε τις φωτογραφίες.</a:t>
            </a:r>
          </a:p>
          <a:p>
            <a:pPr algn="l" marL="0" indent="0" lvl="0">
              <a:lnSpc>
                <a:spcPts val="2790"/>
              </a:lnSpc>
            </a:pPr>
            <a:r>
              <a:rPr lang="en-US" b="true" sz="1743">
                <a:solidFill>
                  <a:srgbClr val="3B3838"/>
                </a:solidFill>
                <a:latin typeface="Open Sans 1 Bold"/>
                <a:ea typeface="Open Sans 1 Bold"/>
                <a:cs typeface="Open Sans 1 Bold"/>
                <a:sym typeface="Open Sans 1 Bold"/>
              </a:rPr>
              <a:t>Βασικά εργαλεία επεξεργασίας: Προσαρμόστε την έκθεση, την αντίθεση, τον κορεσμό και άλλα.</a:t>
            </a:r>
          </a:p>
          <a:p>
            <a:pPr algn="l" marL="0" indent="0" lvl="0">
              <a:lnSpc>
                <a:spcPts val="2790"/>
              </a:lnSpc>
            </a:pPr>
            <a:r>
              <a:rPr lang="en-US" b="true" sz="1743">
                <a:solidFill>
                  <a:srgbClr val="3B3838"/>
                </a:solidFill>
                <a:latin typeface="Open Sans 1 Bold"/>
                <a:ea typeface="Open Sans 1 Bold"/>
                <a:cs typeface="Open Sans 1 Bold"/>
                <a:sym typeface="Open Sans 1 Bold"/>
              </a:rPr>
              <a:t>Επεξεργασία βίντεο: Επεξεργαστείτε σύντομα βίντεο κλιπ με παρόμοια φίλτρα και εργαλεία.</a:t>
            </a:r>
          </a:p>
          <a:p>
            <a:pPr algn="l" marL="376526" indent="-188263" lvl="1">
              <a:lnSpc>
                <a:spcPts val="2790"/>
              </a:lnSpc>
              <a:buFont typeface="Arial"/>
              <a:buChar char="•"/>
            </a:pPr>
            <a:r>
              <a:rPr lang="en-US" b="true" sz="1743">
                <a:solidFill>
                  <a:srgbClr val="3B3838"/>
                </a:solidFill>
                <a:latin typeface="Open Sans 1 Bold"/>
                <a:ea typeface="Open Sans 1 Bold"/>
                <a:cs typeface="Open Sans 1 Bold"/>
                <a:sym typeface="Open Sans 1 Bold"/>
              </a:rPr>
              <a:t>Δημιουργική Κοινότητα: Μοιραστείτε φωτογραφίες εντός της κοινότητας VSCO για έμπνευση (προαιρετική λειτουργία).</a:t>
            </a:r>
          </a:p>
          <a:p>
            <a:pPr algn="l" marL="0" indent="0" lvl="0">
              <a:lnSpc>
                <a:spcPts val="2790"/>
              </a:lnSpc>
            </a:pPr>
            <a:r>
              <a:rPr lang="en-US" b="true" sz="1743">
                <a:solidFill>
                  <a:srgbClr val="3B3838"/>
                </a:solidFill>
                <a:latin typeface="Open Sans 1 Bold"/>
                <a:ea typeface="Open Sans 1 Bold"/>
                <a:cs typeface="Open Sans 1 Bold"/>
                <a:sym typeface="Open Sans 1 Bold"/>
              </a:rPr>
              <a:t>Ενσωμάτωση κάμερας: Τραβήξτε φωτογραφίες απευθείας μέσα στην εφαρμογή για απρόσκοπτη επεξεργασία.</a:t>
            </a:r>
          </a:p>
        </p:txBody>
      </p:sp>
      <p:sp>
        <p:nvSpPr>
          <p:cNvPr name="TextBox 14" id="14"/>
          <p:cNvSpPr txBox="true"/>
          <p:nvPr/>
        </p:nvSpPr>
        <p:spPr>
          <a:xfrm rot="0">
            <a:off x="5793849" y="8416290"/>
            <a:ext cx="6358043" cy="1199624"/>
          </a:xfrm>
          <a:prstGeom prst="rect">
            <a:avLst/>
          </a:prstGeom>
        </p:spPr>
        <p:txBody>
          <a:bodyPr anchor="t" rtlCol="false" tIns="0" lIns="0" bIns="0" rIns="0">
            <a:spAutoFit/>
          </a:bodyPr>
          <a:lstStyle/>
          <a:p>
            <a:pPr algn="l" marL="0" indent="0" lvl="0">
              <a:lnSpc>
                <a:spcPts val="2416"/>
              </a:lnSpc>
            </a:pPr>
            <a:r>
              <a:rPr lang="en-US" sz="1510">
                <a:solidFill>
                  <a:srgbClr val="3B3838"/>
                </a:solidFill>
                <a:latin typeface="Open Sans 1"/>
                <a:ea typeface="Open Sans 1"/>
                <a:cs typeface="Open Sans 1"/>
                <a:sym typeface="Open Sans 1"/>
              </a:rPr>
              <a:t>Η έμφαση της VSCO στα φίλτρα και την απλότητα επιτρέπει στους χρήστες να επιτυγχάνουν γρήγορα όμορφα αποτελέσματα, ενθαρρύνοντας τον πειραματισμό με διαφορετικά στυλ και εμφανίσεις.</a:t>
            </a:r>
          </a:p>
        </p:txBody>
      </p:sp>
      <p:sp>
        <p:nvSpPr>
          <p:cNvPr name="TextBox 15" id="15"/>
          <p:cNvSpPr txBox="true"/>
          <p:nvPr/>
        </p:nvSpPr>
        <p:spPr>
          <a:xfrm rot="0">
            <a:off x="709042" y="1332072"/>
            <a:ext cx="4361384" cy="739902"/>
          </a:xfrm>
          <a:prstGeom prst="rect">
            <a:avLst/>
          </a:prstGeom>
        </p:spPr>
        <p:txBody>
          <a:bodyPr anchor="t" rtlCol="false" tIns="0" lIns="0" bIns="0" rIns="0">
            <a:spAutoFit/>
          </a:bodyPr>
          <a:lstStyle/>
          <a:p>
            <a:pPr algn="ctr" marL="0" indent="0" lvl="0">
              <a:lnSpc>
                <a:spcPts val="5544"/>
              </a:lnSpc>
              <a:spcBef>
                <a:spcPct val="0"/>
              </a:spcBef>
            </a:pPr>
            <a:r>
              <a:rPr lang="en-US" b="true" sz="5600">
                <a:solidFill>
                  <a:srgbClr val="7C0086"/>
                </a:solidFill>
                <a:latin typeface="Canva Sans Bold"/>
                <a:ea typeface="Canva Sans Bold"/>
                <a:cs typeface="Canva Sans Bold"/>
                <a:sym typeface="Canva Sans Bold"/>
              </a:rPr>
              <a:t>VSCO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DAG2Cb8U-eY</dc:identifier>
  <dcterms:modified xsi:type="dcterms:W3CDTF">2011-08-01T06:04:30Z</dcterms:modified>
  <cp:revision>1</cp:revision>
  <dc:title>Copy of GR_Editing photos and videos on your smartphone WORKSHOP</dc:title>
</cp:coreProperties>
</file>