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embeddedFontLst>
    <p:embeddedFont>
      <p:font typeface="Droid Arabic Naskh Bold" charset="1" panose="020B0806030804020204"/>
      <p:regular r:id="rId50"/>
    </p:embeddedFont>
    <p:embeddedFont>
      <p:font typeface="Droid Arabic Naskh" charset="1" panose="020B0606030804020204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6.pn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Relationship Id="rId4" Target="../media/image56.png" Type="http://schemas.openxmlformats.org/officeDocument/2006/relationships/image"/><Relationship Id="rId5" Target="https://www.remcreadwomen.eu" TargetMode="External" Type="http://schemas.openxmlformats.org/officeDocument/2006/relationships/hyperlink"/><Relationship Id="rId6" Target="https://www.remcreadwomen.eu" TargetMode="External" Type="http://schemas.openxmlformats.org/officeDocument/2006/relationships/hyperlink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4.pn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pn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8.png" Type="http://schemas.openxmlformats.org/officeDocument/2006/relationships/image"/><Relationship Id="rId4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35690" y="637363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51681" t="0" r="-5168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812115"/>
            <a:ext cx="9381867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299"/>
              </a:lnSpc>
            </a:pPr>
            <a:r>
              <a:rPr lang="ar-EG" b="true" sz="44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عکس‌ها و ویدیوها در گوشی هوشمند</a:t>
            </a:r>
          </a:p>
          <a:p>
            <a:pPr algn="r" rtl="true" marL="0" indent="0" lvl="0">
              <a:lnSpc>
                <a:spcPts val="6299"/>
              </a:lnSpc>
            </a:pPr>
            <a:r>
              <a:rPr lang="ar-EG" b="true" sz="4499">
                <a:solidFill>
                  <a:srgbClr val="FFBD59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کارگاه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690" y="7430910"/>
            <a:ext cx="9697422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59"/>
              </a:lnSpc>
            </a:pPr>
            <a:r>
              <a:rPr lang="ar-EG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[ماژول </a:t>
            </a:r>
            <a:r>
              <a:rPr lang="en-US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</a:t>
            </a:r>
            <a:r>
              <a:rPr lang="ar-EG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• خدمات ضمن آموزش سواد دیجیتال]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904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1555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750483" y="7533825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است: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35271" y="3053852"/>
            <a:ext cx="2308926" cy="2308926"/>
          </a:xfrm>
          <a:custGeom>
            <a:avLst/>
            <a:gdLst/>
            <a:ahLst/>
            <a:cxnLst/>
            <a:rect r="r" b="b" t="t" l="l"/>
            <a:pathLst>
              <a:path h="2308926" w="2308926">
                <a:moveTo>
                  <a:pt x="0" y="0"/>
                </a:moveTo>
                <a:lnTo>
                  <a:pt x="2308926" y="0"/>
                </a:lnTo>
                <a:lnTo>
                  <a:pt x="2308926" y="2308926"/>
                </a:lnTo>
                <a:lnTo>
                  <a:pt x="0" y="230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33009" y="105174"/>
            <a:ext cx="4518320" cy="10040711"/>
          </a:xfrm>
          <a:custGeom>
            <a:avLst/>
            <a:gdLst/>
            <a:ahLst/>
            <a:cxnLst/>
            <a:rect r="r" b="b" t="t" l="l"/>
            <a:pathLst>
              <a:path h="10040711" w="4518320">
                <a:moveTo>
                  <a:pt x="0" y="0"/>
                </a:moveTo>
                <a:lnTo>
                  <a:pt x="4518320" y="0"/>
                </a:lnTo>
                <a:lnTo>
                  <a:pt x="4518320" y="10040712"/>
                </a:lnTo>
                <a:lnTo>
                  <a:pt x="0" y="1004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890593" y="1995774"/>
            <a:ext cx="6318137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قالب‌ها: به هزاران قالب قابل تنظیم برای اهداف مختلف دسترسی پیدا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رابط کشیدن و رها کردن: به راحتی عناصر را در طرح‌ها اضافه و مرتب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ابزارهای متن: متن را با طیف گسترده‌ای از فونت‌ها و جلوه‌ها اضافه و سبک‌دهی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گرافیک و آیکون‌ها: تصاویر، آیکون‌ها و سایر عناصر گرافیکی را در طراحی خود بگنجانید.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همکاری: کار روی طرح‌ها با دیگران به صورت بلادرنگ.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794573" y="8497660"/>
            <a:ext cx="7647953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ابزارهای طراحی بصری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و کتابخانه‌ی گسترده‌ی قالب‌ها به کاربران کمک می‌کند تا بدون نیاز به مهارت‌های طراحی پیشرفته، گرافیک‌های حرفه‌ای خلق کنند.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73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کانوا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90763" y="6372428"/>
            <a:ext cx="1397943" cy="450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CANVA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6918972" cy="5860901"/>
            <a:chOff x="0" y="0"/>
            <a:chExt cx="1822281" cy="1543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22281" cy="1543612"/>
            </a:xfrm>
            <a:custGeom>
              <a:avLst/>
              <a:gdLst/>
              <a:ahLst/>
              <a:cxnLst/>
              <a:rect r="r" b="b" t="t" l="l"/>
              <a:pathLst>
                <a:path h="1543612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439550"/>
                  </a:lnTo>
                  <a:cubicBezTo>
                    <a:pt x="1822281" y="1467149"/>
                    <a:pt x="1811317" y="1493618"/>
                    <a:pt x="1791802" y="1513133"/>
                  </a:cubicBezTo>
                  <a:cubicBezTo>
                    <a:pt x="1772287" y="1532648"/>
                    <a:pt x="1745818" y="1543612"/>
                    <a:pt x="1718219" y="1543612"/>
                  </a:cubicBezTo>
                  <a:lnTo>
                    <a:pt x="104061" y="1543612"/>
                  </a:lnTo>
                  <a:cubicBezTo>
                    <a:pt x="76463" y="1543612"/>
                    <a:pt x="49994" y="1532648"/>
                    <a:pt x="30479" y="1513133"/>
                  </a:cubicBezTo>
                  <a:cubicBezTo>
                    <a:pt x="10964" y="1493618"/>
                    <a:pt x="0" y="1467149"/>
                    <a:pt x="0" y="1439550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22281" cy="1543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62764" y="2370705"/>
            <a:ext cx="513767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649595"/>
            <a:ext cx="5936942" cy="269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یکی از برنامه‌های معرفی شده را روی گوشی خود نصب کنید.</a:t>
            </a:r>
          </a:p>
          <a:p>
            <a:pPr algn="just" rtl="true" marL="0" indent="0" lvl="0">
              <a:lnSpc>
                <a:spcPts val="4277"/>
              </a:lnSpc>
            </a:pP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چند دقیقه‌ای ویژگی‌ها را بررسی کنید.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55" r="0" b="-225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16755"/>
            <a:ext cx="6720580" cy="280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عکس‌ها در گوشی هوشمند خود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۵.۱.۱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083913" y="373335"/>
            <a:ext cx="4979395" cy="9852588"/>
            <a:chOff x="0" y="0"/>
            <a:chExt cx="2620010" cy="5184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40090" t="0" r="-14009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-779337" y="147574"/>
            <a:ext cx="5480392" cy="1743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ضروری عکس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171235" y="388364"/>
            <a:ext cx="5992831" cy="2252727"/>
            <a:chOff x="0" y="0"/>
            <a:chExt cx="7990441" cy="300363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57150"/>
              <a:ext cx="7398785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604516" indent="-302258" lvl="1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۱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نور و نوردهی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591656" y="957242"/>
              <a:ext cx="7398785" cy="2046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تنظیم روشنایی برای روشن/تیره کردن عکس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ایجاد تعادل در نورپردازی، هایلایت‌ها و سایه‌ها را اصلاح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از کنتراست برای برجسته کردن جزئیات استفاده کنید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374262" y="3773503"/>
            <a:ext cx="6789804" cy="2739995"/>
            <a:chOff x="0" y="0"/>
            <a:chExt cx="9053072" cy="3653327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57150"/>
              <a:ext cx="8407557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۲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رنگ و تُن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645514" y="1086233"/>
              <a:ext cx="8407557" cy="2567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تراز سفیدی را تنظیم کنید تا اصلاحات اولیه رنگ را روی دما و ته رنگ (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TEMP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 و همچنین اشباع (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Saturation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 انجام دهید.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سپس می‌توانید به 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Color MIX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(در لایت‌روم) بروید و رنگ‌های خاص را تنظیم کنید.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اعمال فیلترها برای تغییر سریع سبک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374262" y="7394527"/>
            <a:ext cx="6766777" cy="1471677"/>
            <a:chOff x="0" y="0"/>
            <a:chExt cx="9022369" cy="1962236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57150"/>
              <a:ext cx="8354303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۳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وضوح و جزئیات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668066" y="957242"/>
              <a:ext cx="8354303" cy="10049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از 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Sharpening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و 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Clarity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برای بهبود بافت‌ها استفاده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ترکیب‌بندی بهتر، برش و صاف کردن را انجام دهید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7002" y="1537276"/>
            <a:ext cx="5480392" cy="866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قبل/بعد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324208" y="240856"/>
            <a:ext cx="4412380" cy="9805289"/>
          </a:xfrm>
          <a:custGeom>
            <a:avLst/>
            <a:gdLst/>
            <a:ahLst/>
            <a:cxnLst/>
            <a:rect r="r" b="b" t="t" l="l"/>
            <a:pathLst>
              <a:path h="9805289" w="4412380">
                <a:moveTo>
                  <a:pt x="0" y="0"/>
                </a:moveTo>
                <a:lnTo>
                  <a:pt x="4412380" y="0"/>
                </a:lnTo>
                <a:lnTo>
                  <a:pt x="4412380" y="9805288"/>
                </a:lnTo>
                <a:lnTo>
                  <a:pt x="0" y="9805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93831" y="240856"/>
            <a:ext cx="4412380" cy="9805289"/>
          </a:xfrm>
          <a:custGeom>
            <a:avLst/>
            <a:gdLst/>
            <a:ahLst/>
            <a:cxnLst/>
            <a:rect r="r" b="b" t="t" l="l"/>
            <a:pathLst>
              <a:path h="9805289" w="4412380">
                <a:moveTo>
                  <a:pt x="0" y="0"/>
                </a:moveTo>
                <a:lnTo>
                  <a:pt x="4412380" y="0"/>
                </a:lnTo>
                <a:lnTo>
                  <a:pt x="4412380" y="9805288"/>
                </a:lnTo>
                <a:lnTo>
                  <a:pt x="0" y="9805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3478" y="87601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7002" y="3196469"/>
            <a:ext cx="5480392" cy="48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68"/>
              </a:lnSpc>
              <a:spcBef>
                <a:spcPct val="0"/>
              </a:spcBef>
            </a:pPr>
            <a:r>
              <a:rPr lang="ar-EG" sz="32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لایت روم موبایل ادیت شده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7002" y="540131"/>
            <a:ext cx="5480392" cy="48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68"/>
              </a:lnSpc>
              <a:spcBef>
                <a:spcPct val="0"/>
              </a:spcBef>
            </a:pPr>
            <a:r>
              <a:rPr lang="ar-EG" sz="32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مثال: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7660671" cy="6710242"/>
            <a:chOff x="0" y="0"/>
            <a:chExt cx="2017625" cy="17673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17625" cy="1767307"/>
            </a:xfrm>
            <a:custGeom>
              <a:avLst/>
              <a:gdLst/>
              <a:ahLst/>
              <a:cxnLst/>
              <a:rect r="r" b="b" t="t" l="l"/>
              <a:pathLst>
                <a:path h="1767307" w="2017625">
                  <a:moveTo>
                    <a:pt x="93986" y="0"/>
                  </a:moveTo>
                  <a:lnTo>
                    <a:pt x="1923639" y="0"/>
                  </a:lnTo>
                  <a:cubicBezTo>
                    <a:pt x="1948566" y="0"/>
                    <a:pt x="1972471" y="9902"/>
                    <a:pt x="1990097" y="27528"/>
                  </a:cubicBezTo>
                  <a:cubicBezTo>
                    <a:pt x="2007723" y="45154"/>
                    <a:pt x="2017625" y="69060"/>
                    <a:pt x="2017625" y="93986"/>
                  </a:cubicBezTo>
                  <a:lnTo>
                    <a:pt x="2017625" y="1673320"/>
                  </a:lnTo>
                  <a:cubicBezTo>
                    <a:pt x="2017625" y="1698247"/>
                    <a:pt x="2007723" y="1722153"/>
                    <a:pt x="1990097" y="1739779"/>
                  </a:cubicBezTo>
                  <a:cubicBezTo>
                    <a:pt x="1972471" y="1757405"/>
                    <a:pt x="1948566" y="1767307"/>
                    <a:pt x="1923639" y="1767307"/>
                  </a:cubicBezTo>
                  <a:lnTo>
                    <a:pt x="93986" y="1767307"/>
                  </a:lnTo>
                  <a:cubicBezTo>
                    <a:pt x="69060" y="1767307"/>
                    <a:pt x="45154" y="1757405"/>
                    <a:pt x="27528" y="1739779"/>
                  </a:cubicBezTo>
                  <a:cubicBezTo>
                    <a:pt x="9902" y="1722153"/>
                    <a:pt x="0" y="1698247"/>
                    <a:pt x="0" y="1673320"/>
                  </a:cubicBezTo>
                  <a:lnTo>
                    <a:pt x="0" y="93986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6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017625" cy="1767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433816"/>
            <a:ext cx="651740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270927"/>
            <a:ext cx="6517402" cy="269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عکس از گالری خود انتخاب کنید و مراحل زیر را انجام دهید:</a:t>
            </a: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اصلاح رنگ پایه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افزایش تمرکز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اختیاری: حذف پس‌زمینه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25" t="0" r="-1952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سوالات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638033"/>
            <a:ext cx="8695855" cy="300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چطور پیش رفت؟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آسون بود یا سخت؟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چه چیزی را از همه سخت‌تر/آسان‌تر یافتید؟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چیز جدیدی پیدا کردی؟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47" t="0" r="-1454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16755"/>
            <a:ext cx="6720580" cy="280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معرفی اپلیکیشن‌های ویرایش ویدیو برای گوشی‌های هوشمند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۵.۲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1181689"/>
            <a:ext cx="5480392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اپلیکیشن‌های رایگان ویرایش ویدیو برای اندروید و </a:t>
            </a:r>
            <a:r>
              <a:rPr lang="en-US" b="true" sz="5600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IOS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15800" y="2619456"/>
            <a:ext cx="4556559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CapCut</a:t>
            </a: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یک ویرایشگر ویدیوی رایگان و همه‌کاره است که توسط سازندگان </a:t>
            </a:r>
            <a:r>
              <a:rPr lang="en-US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TikTok (ByteDance)</a:t>
            </a: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ساخته شده است. این برنامه برای ویرایش سریع و شهودی و ایجاد محتوای کوتاه جذاب طراحی شده است.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711191" y="2619456"/>
            <a:ext cx="4669426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en-US" sz="2200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InShot</a:t>
            </a:r>
            <a:r>
              <a:rPr lang="ar-EG" sz="2200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یک برنامه ویرایش کاربرپسند است که برای ویدیوهای سریع و حرفه‌ای، به خصوص برای اینستاگرام ریلز، تیک تاک و استوری‌های فیسبوک طراحی شده است. این برنامه به ویژه برای برش، ادغام و اضافه کردن عناصر خلاقانه به ویدیوهای کوتاه موثر است.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11191" y="7456816"/>
            <a:ext cx="4292804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</a:t>
            </a: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فقط برای گرافیک نیست - این برنامه یک ویرایشگر ویدیوی عالی نیز دارد. این برنامه برای ایجاد ویدیوهای جذاب بصری با متن، قالب‌ها و انیمیشن‌ها ایده‌آل است.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12878" y="8744054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15800" y="1589042"/>
            <a:ext cx="4263643" cy="620935"/>
            <a:chOff x="0" y="0"/>
            <a:chExt cx="5684857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684857" cy="827914"/>
              <a:chOff x="0" y="0"/>
              <a:chExt cx="4763751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76375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63751">
                    <a:moveTo>
                      <a:pt x="463929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69309"/>
                    </a:lnTo>
                    <a:cubicBezTo>
                      <a:pt x="4763751" y="637889"/>
                      <a:pt x="4707871" y="693769"/>
                      <a:pt x="4639291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5684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کاپ‌کات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711191" y="6236076"/>
            <a:ext cx="3736132" cy="620935"/>
            <a:chOff x="0" y="0"/>
            <a:chExt cx="4981509" cy="82791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0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کانوا (ویرایشگر ویدیو)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11191" y="1589042"/>
            <a:ext cx="3736132" cy="620935"/>
            <a:chOff x="0" y="0"/>
            <a:chExt cx="4981509" cy="82791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اینشات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762259" y="6236076"/>
            <a:ext cx="4263643" cy="620935"/>
            <a:chOff x="0" y="0"/>
            <a:chExt cx="5684857" cy="827914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5684857" cy="827914"/>
              <a:chOff x="0" y="0"/>
              <a:chExt cx="4763751" cy="69376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76375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63751">
                    <a:moveTo>
                      <a:pt x="463929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69309"/>
                    </a:lnTo>
                    <a:cubicBezTo>
                      <a:pt x="4763751" y="637889"/>
                      <a:pt x="4707871" y="693769"/>
                      <a:pt x="4639291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0" y="158476"/>
              <a:ext cx="5684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  <a:spcBef>
                  <a:spcPct val="0"/>
                </a:spcBef>
              </a:pPr>
              <a:r>
                <a:rPr lang="ar-EG" b="true" sz="2799" strike="noStrike" u="none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ویرایشگر ویدیوی داخلی اینستاگرام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6762259" y="7456816"/>
            <a:ext cx="5056399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اینستاگرام یک ویرایشگر ویدیوی داخلی برای پست‌ها، استوری‌ها و ریلز دارد. این ویرایشگر ساده است اما برای این پلتفرم بهینه شده است و ایجاد محتوای جذاب را بدون ترک برنامه آسان می‌کند.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36824" y="1027521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71749" y="7246073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03813" y="2747499"/>
            <a:ext cx="2371843" cy="1808530"/>
          </a:xfrm>
          <a:custGeom>
            <a:avLst/>
            <a:gdLst/>
            <a:ahLst/>
            <a:cxnLst/>
            <a:rect r="r" b="b" t="t" l="l"/>
            <a:pathLst>
              <a:path h="1808530" w="2371843">
                <a:moveTo>
                  <a:pt x="0" y="0"/>
                </a:moveTo>
                <a:lnTo>
                  <a:pt x="2371842" y="0"/>
                </a:lnTo>
                <a:lnTo>
                  <a:pt x="2371842" y="1808530"/>
                </a:lnTo>
                <a:lnTo>
                  <a:pt x="0" y="1808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06193" y="232755"/>
            <a:ext cx="4563961" cy="9641367"/>
          </a:xfrm>
          <a:custGeom>
            <a:avLst/>
            <a:gdLst/>
            <a:ahLst/>
            <a:cxnLst/>
            <a:rect r="r" b="b" t="t" l="l"/>
            <a:pathLst>
              <a:path h="9641367" w="4563961">
                <a:moveTo>
                  <a:pt x="0" y="0"/>
                </a:moveTo>
                <a:lnTo>
                  <a:pt x="4563961" y="0"/>
                </a:lnTo>
                <a:lnTo>
                  <a:pt x="4563961" y="9641367"/>
                </a:lnTo>
                <a:lnTo>
                  <a:pt x="0" y="9641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52688" y="2134232"/>
            <a:ext cx="5858203" cy="332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چند آهنگه: لایه بندی ویدیو، صدا، استیکر و متن.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انتقال‌ها و جلوه‌ها: انتقال‌های روان، فیلترها و جلوه‌های سینمایی.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متن و زیرنویس: زیرنویس‌ها را با فونت‌ها و انیمیشن‌های قابل تنظیم اضافه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موسیقی و صداها: موسیقی و جلوه‌های صوتی داخلی بدون حق امتیاز.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گزینه‌های خروجی: خروجی آسان و بهینه شده برای تیک تاک، اینستاگرام و سایر پلتفرم‌ها.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72388" y="8100530"/>
            <a:ext cx="826066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جدول زمانی ساده با قابلیت کشیدن و رها کردن، ویرایش را برای کاربران تازه‌کار قابل دسترس می‌کند، در حالی که ویژگی‌های پیشرفته (مانند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keyframing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و کنترل سرعت) آن را برای سازندگان باتجربه‌تر به اندازه کافی قدرتمند نگه می‌دارد.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73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کاپ‌کات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56700" y="4206494"/>
            <a:ext cx="9357691" cy="1231644"/>
            <a:chOff x="0" y="0"/>
            <a:chExt cx="2464577" cy="3243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105503" y="5560308"/>
            <a:ext cx="9357691" cy="1231644"/>
            <a:chOff x="0" y="0"/>
            <a:chExt cx="2464577" cy="3243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105503" y="6915777"/>
            <a:ext cx="9357691" cy="1231644"/>
            <a:chOff x="0" y="0"/>
            <a:chExt cx="2464577" cy="3243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10800000">
            <a:off x="105503" y="8271247"/>
            <a:ext cx="9357691" cy="1231644"/>
            <a:chOff x="0" y="0"/>
            <a:chExt cx="2464577" cy="3243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5837" y="4410280"/>
            <a:ext cx="8719302" cy="824071"/>
            <a:chOff x="0" y="0"/>
            <a:chExt cx="11625736" cy="109876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3195619" y="51541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2940"/>
                </a:lnSpc>
                <a:spcBef>
                  <a:spcPct val="0"/>
                </a:spcBef>
              </a:pPr>
              <a:r>
                <a:rPr lang="ar-EG" sz="21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نحوه استفاده از برنامه‌های ویرایش گوشی هوشمند برای محتوای عکس و فیلم.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</a:pPr>
              <a:r>
                <a:rPr lang="en-US" b="true" sz="5431" spc="-108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01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65837" y="5805478"/>
            <a:ext cx="8719302" cy="824071"/>
            <a:chOff x="0" y="0"/>
            <a:chExt cx="11625736" cy="1098762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3195619" y="299191"/>
              <a:ext cx="8430117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2940"/>
                </a:lnSpc>
                <a:spcBef>
                  <a:spcPct val="0"/>
                </a:spcBef>
              </a:pPr>
              <a:r>
                <a:rPr lang="ar-EG" sz="21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تکنیک‌های ویرایش مقدماتی و پیشرفته برای بهبود محتوای بصری.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 u="none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24698" y="7117909"/>
            <a:ext cx="8719302" cy="824071"/>
            <a:chOff x="0" y="0"/>
            <a:chExt cx="11625736" cy="1098762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3195619" y="51541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2940"/>
                </a:lnSpc>
                <a:spcBef>
                  <a:spcPct val="0"/>
                </a:spcBef>
              </a:pPr>
              <a:r>
                <a:rPr lang="ar-EG" sz="21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به حداکثر رساندن کارایی و ثبات، یک گردش کار ویرایش ایجاد کنید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03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24698" y="8475033"/>
            <a:ext cx="8719302" cy="824071"/>
            <a:chOff x="0" y="0"/>
            <a:chExt cx="11625736" cy="1098762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3195619" y="51541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2940"/>
                </a:lnSpc>
                <a:spcBef>
                  <a:spcPct val="0"/>
                </a:spcBef>
              </a:pPr>
              <a:r>
                <a:rPr lang="ar-EG" sz="21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بهینه سازی محتوا برای اشتراک گذاری در پلتفرم های مختلف رسانه های اجتماعی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 u="none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04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814859" y="4600885"/>
            <a:ext cx="512788" cy="442862"/>
            <a:chOff x="0" y="0"/>
            <a:chExt cx="812800" cy="7019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14859" y="5996082"/>
            <a:ext cx="512788" cy="442862"/>
            <a:chOff x="0" y="0"/>
            <a:chExt cx="812800" cy="70196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814859" y="7310168"/>
            <a:ext cx="512788" cy="442862"/>
            <a:chOff x="0" y="0"/>
            <a:chExt cx="812800" cy="7019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814859" y="8709397"/>
            <a:ext cx="512788" cy="442862"/>
            <a:chOff x="0" y="0"/>
            <a:chExt cx="812800" cy="7019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0003572" y="1773744"/>
            <a:ext cx="9825550" cy="982555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0093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2327646" y="1775079"/>
            <a:ext cx="7227822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160"/>
              </a:lnSpc>
            </a:pPr>
            <a:r>
              <a:rPr lang="ar-EG" b="true" sz="4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در این کارگاه شما یاد خواهید گرفت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36824" y="1027521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71749" y="7536303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47883" y="2210432"/>
            <a:ext cx="2483702" cy="2483702"/>
          </a:xfrm>
          <a:custGeom>
            <a:avLst/>
            <a:gdLst/>
            <a:ahLst/>
            <a:cxnLst/>
            <a:rect r="r" b="b" t="t" l="l"/>
            <a:pathLst>
              <a:path h="2483702" w="2483702">
                <a:moveTo>
                  <a:pt x="0" y="0"/>
                </a:moveTo>
                <a:lnTo>
                  <a:pt x="2483702" y="0"/>
                </a:lnTo>
                <a:lnTo>
                  <a:pt x="2483702" y="2483701"/>
                </a:lnTo>
                <a:lnTo>
                  <a:pt x="0" y="2483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10706" y="148759"/>
            <a:ext cx="4495267" cy="9989482"/>
          </a:xfrm>
          <a:custGeom>
            <a:avLst/>
            <a:gdLst/>
            <a:ahLst/>
            <a:cxnLst/>
            <a:rect r="r" b="b" t="t" l="l"/>
            <a:pathLst>
              <a:path h="9989482" w="4495267">
                <a:moveTo>
                  <a:pt x="0" y="0"/>
                </a:moveTo>
                <a:lnTo>
                  <a:pt x="4495267" y="0"/>
                </a:lnTo>
                <a:lnTo>
                  <a:pt x="4495267" y="9989482"/>
                </a:lnTo>
                <a:lnTo>
                  <a:pt x="0" y="998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462458" y="1859657"/>
            <a:ext cx="656765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برش و تقسیم: کلیپ‌ها را به سرعت برش، تقسیم و ادغام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تنظیمات پیش‌فرض نسبت ابعاد: اندازه‌های بوم از پیش تعیین‌شده برای اینستاگرام، تیک‌تاک، یوتیوب و موارد دیگر.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فیلترها و جلوه‌ها: فیلترها، انتقال‌ها و تنظیمات سرعت را اضافه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متن و استیکرها: پوشش‌های متنی، ایموجی‌ها و استیکرهای متحرک را وارد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همگام‌سازی موسیقی: آهنگ‌های موسیقی یا صداگذاری را اضافه و همگام‌سازی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نسخه رایگان هنگام خروجی گرفتن، تبلیغات و واترمارک دارد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72388" y="8390759"/>
            <a:ext cx="8147793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رابط کاربری بصری و ابزارهای متمرکز بر رسانه‌های اجتماعی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InShot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، ایجاد ویدیوهای جذاب و متناسب با نیازهای پلتفرم را تنها با چند لمس، آسان می‌کند.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73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این شات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36824" y="1027521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71749" y="7246073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286870" y="4199505"/>
            <a:ext cx="1887990" cy="1887990"/>
          </a:xfrm>
          <a:custGeom>
            <a:avLst/>
            <a:gdLst/>
            <a:ahLst/>
            <a:cxnLst/>
            <a:rect r="r" b="b" t="t" l="l"/>
            <a:pathLst>
              <a:path h="1887990" w="1887990">
                <a:moveTo>
                  <a:pt x="0" y="0"/>
                </a:moveTo>
                <a:lnTo>
                  <a:pt x="1887990" y="0"/>
                </a:lnTo>
                <a:lnTo>
                  <a:pt x="1887990" y="1887990"/>
                </a:lnTo>
                <a:lnTo>
                  <a:pt x="0" y="1887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03337" y="115702"/>
            <a:ext cx="4391289" cy="9758420"/>
          </a:xfrm>
          <a:custGeom>
            <a:avLst/>
            <a:gdLst/>
            <a:ahLst/>
            <a:cxnLst/>
            <a:rect r="r" b="b" t="t" l="l"/>
            <a:pathLst>
              <a:path h="9758420" w="4391289">
                <a:moveTo>
                  <a:pt x="0" y="0"/>
                </a:moveTo>
                <a:lnTo>
                  <a:pt x="4391289" y="0"/>
                </a:lnTo>
                <a:lnTo>
                  <a:pt x="4391289" y="9758420"/>
                </a:lnTo>
                <a:lnTo>
                  <a:pt x="0" y="975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52688" y="2134232"/>
            <a:ext cx="585820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ویرایشگر هوشمند: ویدیوهای خود را انتخاب کنید و اجازه دهید برنامه آنها را با یک آهنگ همگام‌سازی کند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ابزارهای ویرایش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Reels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به کنترل‌های سرعت، تایمر، ترازبندی و انتقال‌ها دسترسی پیدا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فیلترها و جلوه‌ها: فیلترهای مخصوص اینستاگرام و جلوه‌های واقعیت افزوده را اعمال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متن و استیکر: متن، استیکر، نظرسنجی و گیف اضافه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ادغام موسیقی: از کتابخانه موسیقی گسترده اینستاگرام انتخاب کنید.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704636" y="8200518"/>
            <a:ext cx="8260660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اگر می‌خواهید ویدیویی بسازید و بلافاصله در اینستاگرام منتشر کنید، استفاده از آن، به خصوص با ویرایشگر هوشمند، ساده‌ترین است.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141821"/>
            <a:ext cx="5043646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ویرایشگر ویدیوی داخلی اینستاگرام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36824" y="1027521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71749" y="7246073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35271" y="3989037"/>
            <a:ext cx="2308926" cy="2308926"/>
          </a:xfrm>
          <a:custGeom>
            <a:avLst/>
            <a:gdLst/>
            <a:ahLst/>
            <a:cxnLst/>
            <a:rect r="r" b="b" t="t" l="l"/>
            <a:pathLst>
              <a:path h="2308926" w="2308926">
                <a:moveTo>
                  <a:pt x="0" y="0"/>
                </a:moveTo>
                <a:lnTo>
                  <a:pt x="2308926" y="0"/>
                </a:lnTo>
                <a:lnTo>
                  <a:pt x="2308926" y="2308926"/>
                </a:lnTo>
                <a:lnTo>
                  <a:pt x="0" y="230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352240" y="106947"/>
            <a:ext cx="4395229" cy="9767175"/>
          </a:xfrm>
          <a:custGeom>
            <a:avLst/>
            <a:gdLst/>
            <a:ahLst/>
            <a:cxnLst/>
            <a:rect r="r" b="b" t="t" l="l"/>
            <a:pathLst>
              <a:path h="9767175" w="4395229">
                <a:moveTo>
                  <a:pt x="0" y="0"/>
                </a:moveTo>
                <a:lnTo>
                  <a:pt x="4395229" y="0"/>
                </a:lnTo>
                <a:lnTo>
                  <a:pt x="4395229" y="9767175"/>
                </a:lnTo>
                <a:lnTo>
                  <a:pt x="0" y="97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52688" y="2134232"/>
            <a:ext cx="5858203" cy="499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قالب‌ها: هزاران قالب ویدیویی از پیش طراحی‌شده برای رسانه‌های اجتماعی.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ویرایشگر کشیدن و رها کردن: کلیپ‌های ویدیویی، تصاویر، گرافیک و متن را به راحتی اضافه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کتابخانه‌ی استوک: به کلیپ‌های ویدیویی، تصاویر و آهنگ‌های صوتی رایگان دسترسی پیدا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انیمیشن‌ها: انتقال‌ها و متن یا گرافیک متحرک اضافه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همکاری: ساخت ویدیوها به‌صورت هم‌زمان و زنده در دستگاه‌های مختلف.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72388" y="8100530"/>
            <a:ext cx="826066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ویرایش مبتنی بر قالب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حتی به مبتدیان کامل نیز اجازه می‌دهد تا ویدیوهای حرفه‌ای بسازند که برای پست‌های رسانه‌های اجتماعی، استوری‌ها یا ویدیوهای کوتاه عالی هستند.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کانوا (ویرایشگر ویدیو)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6918972" cy="5860901"/>
            <a:chOff x="0" y="0"/>
            <a:chExt cx="1822281" cy="15436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22281" cy="1543612"/>
            </a:xfrm>
            <a:custGeom>
              <a:avLst/>
              <a:gdLst/>
              <a:ahLst/>
              <a:cxnLst/>
              <a:rect r="r" b="b" t="t" l="l"/>
              <a:pathLst>
                <a:path h="1543612" w="1822281">
                  <a:moveTo>
                    <a:pt x="104061" y="0"/>
                  </a:moveTo>
                  <a:lnTo>
                    <a:pt x="1718219" y="0"/>
                  </a:lnTo>
                  <a:cubicBezTo>
                    <a:pt x="1745818" y="0"/>
                    <a:pt x="1772287" y="10964"/>
                    <a:pt x="1791802" y="30479"/>
                  </a:cubicBezTo>
                  <a:cubicBezTo>
                    <a:pt x="1811317" y="49994"/>
                    <a:pt x="1822281" y="76463"/>
                    <a:pt x="1822281" y="104061"/>
                  </a:cubicBezTo>
                  <a:lnTo>
                    <a:pt x="1822281" y="1439550"/>
                  </a:lnTo>
                  <a:cubicBezTo>
                    <a:pt x="1822281" y="1467149"/>
                    <a:pt x="1811317" y="1493618"/>
                    <a:pt x="1791802" y="1513133"/>
                  </a:cubicBezTo>
                  <a:cubicBezTo>
                    <a:pt x="1772287" y="1532648"/>
                    <a:pt x="1745818" y="1543612"/>
                    <a:pt x="1718219" y="1543612"/>
                  </a:cubicBezTo>
                  <a:lnTo>
                    <a:pt x="104061" y="1543612"/>
                  </a:lnTo>
                  <a:cubicBezTo>
                    <a:pt x="76463" y="1543612"/>
                    <a:pt x="49994" y="1532648"/>
                    <a:pt x="30479" y="1513133"/>
                  </a:cubicBezTo>
                  <a:cubicBezTo>
                    <a:pt x="10964" y="1493618"/>
                    <a:pt x="0" y="1467149"/>
                    <a:pt x="0" y="1439550"/>
                  </a:cubicBezTo>
                  <a:lnTo>
                    <a:pt x="0" y="104061"/>
                  </a:lnTo>
                  <a:cubicBezTo>
                    <a:pt x="0" y="76463"/>
                    <a:pt x="10964" y="49994"/>
                    <a:pt x="30479" y="30479"/>
                  </a:cubicBezTo>
                  <a:cubicBezTo>
                    <a:pt x="49994" y="10964"/>
                    <a:pt x="76463" y="0"/>
                    <a:pt x="104061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22281" cy="15436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433816"/>
            <a:ext cx="645777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270927"/>
            <a:ext cx="5936942" cy="2148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یکی از برنامه‌های معرفی شده را روی گوشی خود نصب کنید.</a:t>
            </a:r>
          </a:p>
          <a:p>
            <a:pPr algn="just" rtl="true" marL="0" indent="0" lvl="0">
              <a:lnSpc>
                <a:spcPts val="4277"/>
              </a:lnSpc>
            </a:pP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چند دقیقه‌ای ویژگی‌ها را بررسی کنید.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550" t="0" r="-1837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16755"/>
            <a:ext cx="6720580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ویدیوها در تلفن هوشمند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۵.۲.۱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2736" y="912907"/>
            <a:ext cx="3656952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ضروری برای ویدیو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725075" y="931957"/>
            <a:ext cx="9557253" cy="8110535"/>
            <a:chOff x="0" y="0"/>
            <a:chExt cx="12743005" cy="1081404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9919759" cy="67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>
                <a:lnSpc>
                  <a:spcPts val="4266"/>
                </a:lnSpc>
                <a:spcBef>
                  <a:spcPct val="0"/>
                </a:spcBef>
              </a:pPr>
              <a:r>
                <a:rPr lang="en-US" b="true" sz="3047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۱</a:t>
              </a:r>
              <a:r>
                <a:rPr lang="ar-EG" b="true" sz="3047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مرتب کردن، بریدن و تنظیم کردن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793250" y="1035708"/>
              <a:ext cx="9919759" cy="16667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516967" indent="-258484" lvl="1">
                <a:lnSpc>
                  <a:spcPts val="335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394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گیره‌ها را برای حذف قسمت‌های ناخواسته کوتاه کنید</a:t>
              </a:r>
            </a:p>
            <a:p>
              <a:pPr algn="just" rtl="true" marL="516967" indent="-258484" lvl="1">
                <a:lnSpc>
                  <a:spcPts val="335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تقسیم ویدیوهای طولانی‌تر به بخش‌های کوتاه‌تر</a:t>
              </a:r>
            </a:p>
            <a:p>
              <a:pPr algn="just" rtl="true" marL="516967" indent="-258484" lvl="1">
                <a:lnSpc>
                  <a:spcPts val="335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کلیپ‌ها را برای روایت بهتر داستان، دوباره مرتب کنید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359388"/>
              <a:ext cx="11834386" cy="67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4266"/>
                </a:lnSpc>
                <a:spcBef>
                  <a:spcPct val="0"/>
                </a:spcBef>
              </a:pPr>
              <a:r>
                <a:rPr lang="en-US" b="true" sz="3047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۲</a:t>
              </a:r>
              <a:r>
                <a:rPr lang="ar-EG" b="true" sz="3047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موسیقی یا صداگذاری اضافه کنید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8619" y="4592640"/>
              <a:ext cx="11834386" cy="3366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516967" indent="-258484" lvl="1">
                <a:lnSpc>
                  <a:spcPts val="3352"/>
                </a:lnSpc>
                <a:buFont typeface="Arial"/>
                <a:buChar char="•"/>
              </a:pP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تنظیم حال و هوا، موسیقی اضافه کنید، برای ادغام بهتر، از موسیقی‌های موجود در برنامه انتخاب کنید (برخی از برنامه‌ها ممکن است موسیقی شما را در صورت عدم دسترسی در پلتفرمشان حذف کنند)</a:t>
              </a:r>
            </a:p>
            <a:p>
              <a:pPr algn="just" rtl="true" marL="516967" indent="-258484" lvl="1">
                <a:lnSpc>
                  <a:spcPts val="3352"/>
                </a:lnSpc>
                <a:buFont typeface="Arial"/>
                <a:buChar char="•"/>
              </a:pP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بهبود داستان‌سرایی و شخصی‌سازی آن، صداگذاری اضافه کنید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8054462"/>
              <a:ext cx="11200849" cy="67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4266"/>
                </a:lnSpc>
                <a:spcBef>
                  <a:spcPct val="0"/>
                </a:spcBef>
              </a:pPr>
              <a:r>
                <a:rPr lang="en-US" b="true" sz="3047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۳</a:t>
              </a:r>
              <a:r>
                <a:rPr lang="ar-EG" b="true" sz="3047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بهبود ظاهر و احساس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895695" y="9147320"/>
              <a:ext cx="11200849" cy="16667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516967" indent="-258484" lvl="1">
                <a:lnSpc>
                  <a:spcPts val="335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394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اعمال فیلترها برای سبکی ثابت</a:t>
              </a:r>
            </a:p>
            <a:p>
              <a:pPr algn="just" rtl="true" marL="516967" indent="-258484" lvl="1">
                <a:lnSpc>
                  <a:spcPts val="335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نسبت ابعاد مناسب را انتخاب کنید (</a:t>
              </a:r>
              <a:r>
                <a:rPr lang="en-US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۹:۱۶</a:t>
              </a: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برای استوری‌ها/ریلز، </a:t>
              </a:r>
              <a:r>
                <a:rPr lang="en-US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۱:۱</a:t>
              </a:r>
              <a:r>
                <a:rPr lang="ar-EG" sz="2394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برای فید اینستاگرام)</a:t>
              </a: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282328" y="191209"/>
            <a:ext cx="5005672" cy="9904581"/>
            <a:chOff x="0" y="0"/>
            <a:chExt cx="2620010" cy="51841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1760" t="0" r="-1176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208882" cy="7871161"/>
            <a:chOff x="0" y="0"/>
            <a:chExt cx="2162010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62010" cy="2073063"/>
            </a:xfrm>
            <a:custGeom>
              <a:avLst/>
              <a:gdLst/>
              <a:ahLst/>
              <a:cxnLst/>
              <a:rect r="r" b="b" t="t" l="l"/>
              <a:pathLst>
                <a:path h="2073063" w="2162010">
                  <a:moveTo>
                    <a:pt x="87710" y="0"/>
                  </a:moveTo>
                  <a:lnTo>
                    <a:pt x="2074300" y="0"/>
                  </a:lnTo>
                  <a:cubicBezTo>
                    <a:pt x="2122741" y="0"/>
                    <a:pt x="2162010" y="39269"/>
                    <a:pt x="2162010" y="87710"/>
                  </a:cubicBezTo>
                  <a:lnTo>
                    <a:pt x="2162010" y="1985353"/>
                  </a:lnTo>
                  <a:cubicBezTo>
                    <a:pt x="2162010" y="2033794"/>
                    <a:pt x="2122741" y="2073063"/>
                    <a:pt x="2074300" y="2073063"/>
                  </a:cubicBezTo>
                  <a:lnTo>
                    <a:pt x="87710" y="2073063"/>
                  </a:lnTo>
                  <a:cubicBezTo>
                    <a:pt x="39269" y="2073063"/>
                    <a:pt x="0" y="2033794"/>
                    <a:pt x="0" y="1985353"/>
                  </a:cubicBezTo>
                  <a:lnTo>
                    <a:pt x="0" y="87710"/>
                  </a:lnTo>
                  <a:cubicBezTo>
                    <a:pt x="0" y="39269"/>
                    <a:pt x="39269" y="0"/>
                    <a:pt x="87710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162010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433816"/>
            <a:ext cx="719947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4270927"/>
            <a:ext cx="7199473" cy="4320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شرکت‌کنندگان را به 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گروه تقسیم کنید و برای هر گروه یک برنامه اختصاص دهید.</a:t>
            </a: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شرکت‌کنندگان چند ویدیو انتخاب می‌کنند و وظایف زیر را انجام می‌دهند:</a:t>
            </a: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ویدیوی کوتاه (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۱۰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۱۵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ثانیه) بسازید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انتقال‌ها را اضافه کنید و یک فیلتر اعمال کنید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موسیقی/صداگذاری را اضافه کنید و آن را صادر کنید.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25" t="0" r="-1952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سوالات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638033"/>
            <a:ext cx="8695855" cy="300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چطور پیش رفت؟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چه چیزی برایتان جالب بود؟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چیز جدیدی کشف کردی؟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آیا استفاده از برنامه آسان بود؟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957" r="0" b="-3695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16755"/>
            <a:ext cx="6720580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تکنیک‌های پیشرفته ویرایش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۵.۳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21" y="864535"/>
            <a:ext cx="3799388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پیشرفته برای عکس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814709" y="883585"/>
            <a:ext cx="7776228" cy="8623349"/>
            <a:chOff x="0" y="0"/>
            <a:chExt cx="10368303" cy="1149779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8071179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604516" indent="-302258" lvl="1">
                <a:lnSpc>
                  <a:spcPts val="3919"/>
                </a:lnSpc>
                <a:spcBef>
                  <a:spcPct val="0"/>
                </a:spcBef>
                <a:buAutoNum type="arabicPeriod" startAt="1"/>
              </a:pPr>
              <a:r>
                <a:rPr lang="en-US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۱</a:t>
              </a:r>
              <a:r>
                <a:rPr lang="ar-EG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درجه‌بندی رنگ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45425" y="957242"/>
              <a:ext cx="8071179" cy="2567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تنظیم رنگ، اشباع و دما برای حالت دلخواه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ثبات از تنظیمات از پیش تنظیم شده (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VSCO، Lightroom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 استفاده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رنگ‌ها را طبیعی نگه دارید - از ویرایش بیش از حد خودداری کنید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123287"/>
              <a:ext cx="9629009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۲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ترمیم لکه و حذف اشیاء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739295" y="5266670"/>
              <a:ext cx="9629009" cy="2046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لکه‌ها یا اشیاء مزاحم را حذف کنید (ابزار </a:t>
              </a:r>
              <a:r>
                <a:rPr lang="en-US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Healing</a:t>
              </a: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در </a:t>
              </a:r>
              <a:r>
                <a:rPr lang="en-US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Snapseed</a:t>
              </a: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).</a:t>
              </a:r>
            </a:p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عکاسی از محصولات یا پرتره‌هایی که پس‌زمینه باید تمیز باشد، ایده‌آل است.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7395613"/>
              <a:ext cx="9113534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۳</a:t>
              </a:r>
              <a:r>
                <a:rPr lang="ar-EG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تنظیمات انتخابی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728779" y="8410005"/>
              <a:ext cx="9113534" cy="3087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فقط قسمت‌های خاصی (چهره‌ها، محصولات، آسمان) را روشن یا تیره کنید.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Snapseed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: ابزار انتخابی → لمس ناحیه → تنظیم روشنایی/کنتراست/اشباع.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به هدایت چشم بیننده به سمت سوژه اصلی کمک می‌کند.</a:t>
              </a: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590936" y="191209"/>
            <a:ext cx="5005672" cy="9904581"/>
            <a:chOff x="0" y="0"/>
            <a:chExt cx="2620010" cy="51841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1760" t="0" r="-1176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04116" y="7145815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4888" y="4223046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004116" y="4197713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39549" y="7108375"/>
            <a:ext cx="148837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0692" y="7011146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6031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90890" y="-1621312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826237" y="1453926"/>
            <a:ext cx="4753241" cy="1111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099"/>
              </a:lnSpc>
            </a:pPr>
            <a:r>
              <a:rPr lang="ar-EG" b="true" sz="64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محتوا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4888" y="5610971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معرفی اپلیکیشن‌های ویرایش عکس برای گوشی‌های هوشمند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9549" y="8277225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عکس‌ها/فیلم‌ها در تلفن هوشمند شما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82973" y="4294942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582973" y="5711442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تکنیک‌های پیشرفته ویرایش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82973" y="7243044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82973" y="8748253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نکاتی برای گردش کار ویرایش کارآمد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690890" y="5933901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557948" y="6117115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69598" y="7234697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خروجی گرفتن و اشتراک‌گذاری محتوای ویرایش‌شده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7435" y="806116"/>
            <a:ext cx="4361462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پیشرفته عکس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519657" y="487961"/>
            <a:ext cx="7870367" cy="54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4468"/>
              </a:lnSpc>
              <a:spcBef>
                <a:spcPct val="0"/>
              </a:spcBef>
            </a:pPr>
            <a:r>
              <a:rPr lang="en-US" b="true" sz="3192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۴</a:t>
            </a:r>
            <a:r>
              <a:rPr lang="ar-EG" b="true" sz="3192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. اصلاحات پرسپکتیو و هندسه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741528" y="1135775"/>
            <a:ext cx="8293406" cy="2782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86833" indent="-243417" lvl="1">
              <a:lnSpc>
                <a:spcPts val="3156"/>
              </a:lnSpc>
              <a:buFont typeface="Arial"/>
              <a:buChar char="•"/>
            </a:pPr>
            <a:r>
              <a:rPr lang="ar-EG" sz="2254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یعنی تنظیم زاویه‌ی دید و تقارن تصویر برای طبیعی‌تر و متعادل‌تر شدن آن — مثلاً صاف کردن خطوط ساختمان‌ها یا تصحیح اعوجاج ناشی از زاویه‌ی دوربین.</a:t>
            </a:r>
          </a:p>
          <a:p>
            <a:pPr algn="just" rtl="true" marL="486833" indent="-243417" lvl="1">
              <a:lnSpc>
                <a:spcPts val="3156"/>
              </a:lnSpc>
              <a:spcBef>
                <a:spcPct val="0"/>
              </a:spcBef>
              <a:buFont typeface="Arial"/>
              <a:buChar char="•"/>
            </a:pPr>
            <a:r>
              <a:rPr lang="ar-EG" sz="2254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اصلاح کجی افق یا اعوجاج ساختمان‌ها (</a:t>
            </a:r>
            <a:r>
              <a:rPr lang="en-US" sz="2254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Lightroom → Geometry tool</a:t>
            </a:r>
            <a:r>
              <a:rPr lang="ar-EG" sz="2254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).</a:t>
            </a:r>
          </a:p>
          <a:p>
            <a:pPr algn="just" rtl="true" marL="486833" indent="-243417" lvl="1">
              <a:lnSpc>
                <a:spcPts val="3156"/>
              </a:lnSpc>
              <a:spcBef>
                <a:spcPct val="0"/>
              </a:spcBef>
              <a:buFont typeface="Arial"/>
              <a:buChar char="•"/>
            </a:pPr>
            <a:r>
              <a:rPr lang="ar-EG" sz="2254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نماهای معماری یا نماهای مسطح که "کج" به نظر می‌رسند، مفید است.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84472" y="4006535"/>
            <a:ext cx="7205552" cy="518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66"/>
              </a:lnSpc>
              <a:spcBef>
                <a:spcPct val="0"/>
              </a:spcBef>
            </a:pPr>
            <a:r>
              <a:rPr lang="en-US" b="true" sz="3047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</a:t>
            </a:r>
            <a:r>
              <a:rPr lang="ar-EG" b="true" sz="3047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. جلوه‌های ویژه و استایل‌دهی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97842" y="4915901"/>
            <a:ext cx="10535126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تمرکز نمایشی روی سوژه، از افکت ویگنت (تیره‌کردن گوشه‌ها) استفاده کنید.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تکنیک نوردهی دوگانه (در برنامه </a:t>
            </a:r>
            <a:r>
              <a:rPr lang="en-US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Snapseed</a:t>
            </a: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برای خلق تصاویر داستان‌گو آزمایش کنید.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عکس‌ها را سیاه‌وسفید کنید و فقط یک رنگ را به‌صورت انتخابی حفظ کنید (افکت پاشش رنگ).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02733" y="8495030"/>
            <a:ext cx="10232200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داشتن ظاهری حرفه‌ای‌تر در ویدیو یا طراحی، بهتر است از افکت‌ها و تنظیمات با دقت و به‌صورت محدود استفاده کنید، نه اینکه همه‌چیز را به‌طور افراطی اعمال کنید.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503338" y="7579915"/>
            <a:ext cx="1329630" cy="371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3146"/>
              </a:lnSpc>
              <a:spcBef>
                <a:spcPct val="0"/>
              </a:spcBef>
            </a:pPr>
            <a:r>
              <a:rPr lang="ar-EG" b="true" sz="2247" strike="noStrike" u="none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نکته حرفه‌ای: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32" r="0" b="-988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208882" cy="7871161"/>
            <a:chOff x="0" y="0"/>
            <a:chExt cx="2162010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62010" cy="2073063"/>
            </a:xfrm>
            <a:custGeom>
              <a:avLst/>
              <a:gdLst/>
              <a:ahLst/>
              <a:cxnLst/>
              <a:rect r="r" b="b" t="t" l="l"/>
              <a:pathLst>
                <a:path h="2073063" w="2162010">
                  <a:moveTo>
                    <a:pt x="87710" y="0"/>
                  </a:moveTo>
                  <a:lnTo>
                    <a:pt x="2074300" y="0"/>
                  </a:lnTo>
                  <a:cubicBezTo>
                    <a:pt x="2122741" y="0"/>
                    <a:pt x="2162010" y="39269"/>
                    <a:pt x="2162010" y="87710"/>
                  </a:cubicBezTo>
                  <a:lnTo>
                    <a:pt x="2162010" y="1985353"/>
                  </a:lnTo>
                  <a:cubicBezTo>
                    <a:pt x="2162010" y="2033794"/>
                    <a:pt x="2122741" y="2073063"/>
                    <a:pt x="2074300" y="2073063"/>
                  </a:cubicBezTo>
                  <a:lnTo>
                    <a:pt x="87710" y="2073063"/>
                  </a:lnTo>
                  <a:cubicBezTo>
                    <a:pt x="39269" y="2073063"/>
                    <a:pt x="0" y="2033794"/>
                    <a:pt x="0" y="1985353"/>
                  </a:cubicBezTo>
                  <a:lnTo>
                    <a:pt x="0" y="87710"/>
                  </a:lnTo>
                  <a:cubicBezTo>
                    <a:pt x="0" y="39269"/>
                    <a:pt x="39269" y="0"/>
                    <a:pt x="87710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162010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433816"/>
            <a:ext cx="774768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3952735"/>
            <a:ext cx="7199473" cy="4863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شرکت‌کنندگان بخواهید از عکس‌های فعالیت قبلی استفاده کنند و با استفاده از ویژگی‌های پیشرفته، آن‌ها را بهبود بخشند. وظایف پیشنهادی:</a:t>
            </a:r>
          </a:p>
          <a:p>
            <a:pPr algn="just" rtl="true" marL="0" indent="0" lvl="0">
              <a:lnSpc>
                <a:spcPts val="4277"/>
              </a:lnSpc>
            </a:pP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ایجاد حال و هوای خاص، از درجه‌بندی رنگ استفاده کنید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فقط قسمت‌های خاصی (چهره‌ها، محصولات، آسمان) را روشن یا تیره کنید.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حذف نقاط یا اشیاء خاص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21" y="864535"/>
            <a:ext cx="3713274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پیشرفته ویدیو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080895" y="1028700"/>
            <a:ext cx="8510042" cy="7046897"/>
            <a:chOff x="0" y="0"/>
            <a:chExt cx="11346722" cy="93958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8832827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604516" indent="-302258" lvl="1">
                <a:lnSpc>
                  <a:spcPts val="3919"/>
                </a:lnSpc>
                <a:spcBef>
                  <a:spcPct val="0"/>
                </a:spcBef>
                <a:buAutoNum type="arabicPeriod" startAt="1"/>
              </a:pPr>
              <a:r>
                <a:rPr lang="en-US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۱</a:t>
              </a:r>
              <a:r>
                <a:rPr lang="ar-EG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درجه‌بندی رنگ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706332" y="957242"/>
              <a:ext cx="8832827" cy="46498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روشنایی/نوردهی را تنظیم کنید تا از ویدیوهای بیش از حد یا کمتر از حد روشن جلوگیری شود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از کنتراست برای برجسته کردن جزئیات استفاده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تراز سفیدی صحیح (خیلی گرم = زرد، خیلی سرد = آبی) برای تُن‌های طبیعی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CapCut/InShot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: فیلترهایی را برای حال و هوای (گرم، قدیمی، سرد) انتخاب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داشتن ظاهری سینمایی و ملایم، اشباع رنگ را کاهش دهید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206087"/>
              <a:ext cx="10537663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۲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انیمیشن‌های متنی و زیرنویس‌ها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809059" y="7349470"/>
              <a:ext cx="10537663" cy="2046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متن متحرک را برای مقدمه یا نکات کلیدی اضافه کنید (</a:t>
              </a:r>
              <a:r>
                <a:rPr lang="en-US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CapCut، InShot، Canva</a:t>
              </a: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</a:t>
              </a:r>
            </a:p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از زیرنویس‌ها برای دسترسی‌پذیری و تعامل استفاده کنید</a:t>
              </a:r>
            </a:p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سبک و رنگ فونت را با برند یا تم خود مطابقت دهید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590936" y="191209"/>
            <a:ext cx="5005672" cy="9904581"/>
            <a:chOff x="0" y="0"/>
            <a:chExt cx="2620010" cy="51841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189" t="0" r="-22189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21" y="864535"/>
            <a:ext cx="3902608" cy="26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ویرایش‌های پیشرفته ویدیو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313976" y="759460"/>
            <a:ext cx="5549089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604516" indent="-302258" lvl="1">
              <a:lnSpc>
                <a:spcPts val="3919"/>
              </a:lnSpc>
              <a:spcBef>
                <a:spcPct val="0"/>
              </a:spcBef>
              <a:buAutoNum type="arabicPeriod" startAt="1"/>
            </a:pPr>
            <a:r>
              <a:rPr lang="en-US" b="true" sz="27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  <a:r>
              <a:rPr lang="ar-EG" b="true" sz="27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. جلوه‌های ویژه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77971" y="1660214"/>
            <a:ext cx="6685093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حرکت آهسته: برجسته کردن اقدامات کلیدی یا لحظات احساسی</a:t>
            </a:r>
          </a:p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سرعت بخشیدن: آموزش‌ها یا فرآیندها را پویاتر کنید</a:t>
            </a:r>
          </a:p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ماسک کردن / پوشش دادن: کلیپ‌ها را با هم ترکیب کنید یا برش‌های خلاقانه اضافه کنید (ویژگی پیشرفته </a:t>
            </a:r>
            <a:r>
              <a:rPr lang="en-US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CapCut</a:t>
            </a: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90047" y="6069766"/>
            <a:ext cx="7650717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همیشه قبل از درجه‌بندی خلاقانه، رنگ‌ها را اصلاح کنید (نوردهی و تراز سفیدی را اصلاح کنید)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روایت روان‌تر داستان، نگاهی پیوسته به کلیپ‌ها داشته باشید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جلوه‌های ویژه به طور محدود استفاده کنید - جلوه‌های زیاد حواس شما را از داستان پرت می‌کنند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590936" y="191209"/>
            <a:ext cx="5005672" cy="9904581"/>
            <a:chOff x="0" y="0"/>
            <a:chExt cx="2620010" cy="51841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0947" t="0" r="-10947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54382" y="4840975"/>
            <a:ext cx="1329630" cy="371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3146"/>
              </a:lnSpc>
              <a:spcBef>
                <a:spcPct val="0"/>
              </a:spcBef>
            </a:pPr>
            <a:r>
              <a:rPr lang="ar-EG" b="true" sz="2247" strike="noStrike" u="none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نکته حرفه‌ای: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080466"/>
            <a:ext cx="8208882" cy="7871161"/>
            <a:chOff x="0" y="0"/>
            <a:chExt cx="2162010" cy="20730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62010" cy="2073063"/>
            </a:xfrm>
            <a:custGeom>
              <a:avLst/>
              <a:gdLst/>
              <a:ahLst/>
              <a:cxnLst/>
              <a:rect r="r" b="b" t="t" l="l"/>
              <a:pathLst>
                <a:path h="2073063" w="2162010">
                  <a:moveTo>
                    <a:pt x="87710" y="0"/>
                  </a:moveTo>
                  <a:lnTo>
                    <a:pt x="2074300" y="0"/>
                  </a:lnTo>
                  <a:cubicBezTo>
                    <a:pt x="2122741" y="0"/>
                    <a:pt x="2162010" y="39269"/>
                    <a:pt x="2162010" y="87710"/>
                  </a:cubicBezTo>
                  <a:lnTo>
                    <a:pt x="2162010" y="1985353"/>
                  </a:lnTo>
                  <a:cubicBezTo>
                    <a:pt x="2162010" y="2033794"/>
                    <a:pt x="2122741" y="2073063"/>
                    <a:pt x="2074300" y="2073063"/>
                  </a:cubicBezTo>
                  <a:lnTo>
                    <a:pt x="87710" y="2073063"/>
                  </a:lnTo>
                  <a:cubicBezTo>
                    <a:pt x="39269" y="2073063"/>
                    <a:pt x="0" y="2033794"/>
                    <a:pt x="0" y="1985353"/>
                  </a:cubicBezTo>
                  <a:lnTo>
                    <a:pt x="0" y="87710"/>
                  </a:lnTo>
                  <a:cubicBezTo>
                    <a:pt x="0" y="39269"/>
                    <a:pt x="39269" y="0"/>
                    <a:pt x="87710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162010" cy="207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10262" y="2041772"/>
            <a:ext cx="8033738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2880"/>
              </a:lnSpc>
            </a:pP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92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53769" y="3560691"/>
            <a:ext cx="7199473" cy="4863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شرکت‌کنندگان بخواهید که از ویدیوهای فعالیت قبلی استفاده کنند و با استفاده از ویژگی‌های پیشرفته، یک ویدیوی طولانی‌تر بسازند. وظایف پیشنهادی:</a:t>
            </a:r>
          </a:p>
          <a:p>
            <a:pPr algn="just" rtl="true" marL="0" indent="0" lvl="0">
              <a:lnSpc>
                <a:spcPts val="4277"/>
              </a:lnSpc>
            </a:pP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تنظیم تراز سفیدی، نوردهی و روشنایی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متن متحرک را برای نکات کلیدی اضافه کنید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اضافه کردن افکت‌های حرکت آهسته/افزایش سرعت</a:t>
            </a:r>
          </a:p>
          <a:p>
            <a:pPr algn="just" rtl="true" marL="669286" indent="-334643" lvl="1">
              <a:lnSpc>
                <a:spcPts val="4277"/>
              </a:lnSpc>
              <a:buFont typeface="Arial"/>
              <a:buChar char="•"/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ماسک یا پوشش استفاده کنید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89618" y="846304"/>
            <a:ext cx="12352120" cy="8229600"/>
          </a:xfrm>
          <a:custGeom>
            <a:avLst/>
            <a:gdLst/>
            <a:ahLst/>
            <a:cxnLst/>
            <a:rect r="r" b="b" t="t" l="l"/>
            <a:pathLst>
              <a:path h="8229600" w="1235212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" r="0" b="-7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4741" y="4261485"/>
            <a:ext cx="3947767" cy="463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نکاتی برای گردش‌کار ویرایش کارآمد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931004" y="25427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۵.۴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282328" y="191209"/>
            <a:ext cx="5005672" cy="9904581"/>
            <a:chOff x="0" y="0"/>
            <a:chExt cx="2620010" cy="5184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80312" t="0" r="-12856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729214" y="1577455"/>
            <a:ext cx="2968860" cy="1743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 و ترفندها: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70074" y="5105400"/>
            <a:ext cx="6140952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ویدیو: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و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CapCut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→ قالب‌های آماده برای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IG Reels، Stories، TikTok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عکس: لایت‌روم، </a:t>
            </a:r>
            <a:r>
              <a:rPr lang="en-US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VSCO</a:t>
            </a: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→ برای داشتن سبکی ثابت، از پیش‌تنظیمات استفاده کنید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سبک‌های مورد علاقه خود را برای استفاده مجدد ذخیره کنید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4455411" y="1106095"/>
            <a:ext cx="8574472" cy="8989696"/>
            <a:chOff x="0" y="0"/>
            <a:chExt cx="11432630" cy="1198626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8255528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۱</a:t>
              </a:r>
              <a:r>
                <a:rPr lang="ar-EG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فایل‌های خود را سازماندهی کنید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660167" y="957242"/>
              <a:ext cx="8255528" cy="30877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برای پروژه‌های روی گوشی خود آلبوم‌ها/پوشه‌های جداگانه ایجاد کنید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نام فایل‌ها را به طور واضح بنویسید (مثلاً 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IGreel_food1، FB_eventphoto2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</a:t>
              </a:r>
            </a:p>
            <a:p>
              <a:pPr algn="just" rtl="true" marL="474978" indent="-237489" lvl="1">
                <a:lnSpc>
                  <a:spcPts val="3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حذف موارد تکراری برای صرفه‌جویی در فضای ذخیره‌سازی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419686"/>
              <a:ext cx="9848939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۲</a:t>
              </a:r>
              <a:r>
                <a:rPr lang="ar-EG" b="true" sz="2799" strike="noStrike" u="none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از الگوها و پیش‌تنظیمات استفاده کنید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8402744"/>
              <a:ext cx="9848939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۳</a:t>
              </a:r>
              <a:r>
                <a:rPr lang="ar-EG" b="true" sz="2799">
                  <a:solidFill>
                    <a:srgbClr val="000000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. ویرایش دسته‌ای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56180" y="9419168"/>
              <a:ext cx="10676449" cy="25670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ویرایش یک عکس → اعمال تنظیمات یکسان روی چندین تصویر (لایت‌روم، </a:t>
              </a:r>
              <a:r>
                <a:rPr lang="en-US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VSCO</a:t>
              </a:r>
              <a:r>
                <a:rPr lang="ar-EG" sz="2199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</a:t>
              </a:r>
            </a:p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از قالب‌های </a:t>
              </a:r>
              <a:r>
                <a:rPr lang="en-US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CapCut</a:t>
              </a: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 برای اعمال ظاهر یکسان به چندین ویدیو استفاده کنید</a:t>
              </a:r>
            </a:p>
            <a:p>
              <a:pPr algn="just" rtl="true" marL="474978" indent="-237489" lvl="1">
                <a:lnSpc>
                  <a:spcPts val="3079"/>
                </a:lnSpc>
                <a:buFont typeface="Arial"/>
                <a:buChar char="•"/>
              </a:pPr>
              <a:r>
                <a:rPr lang="ar-EG" sz="2199" strike="noStrike" u="none">
                  <a:solidFill>
                    <a:srgbClr val="0000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در زمان صرفه‌جویی می‌کند + هویت بصری را ثابت نگه می‌دارد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10351927"/>
            <a:chOff x="0" y="0"/>
            <a:chExt cx="12700000" cy="141012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951837"/>
              <a:ext cx="13009880" cy="12929468"/>
            </a:xfrm>
            <a:custGeom>
              <a:avLst/>
              <a:gdLst/>
              <a:ahLst/>
              <a:cxnLst/>
              <a:rect r="r" b="b" t="t" l="l"/>
              <a:pathLst>
                <a:path h="12929468" w="13009880">
                  <a:moveTo>
                    <a:pt x="10152380" y="1042085"/>
                  </a:moveTo>
                  <a:cubicBezTo>
                    <a:pt x="8962390" y="210109"/>
                    <a:pt x="8643620" y="172035"/>
                    <a:pt x="7245350" y="0"/>
                  </a:cubicBezTo>
                  <a:cubicBezTo>
                    <a:pt x="4039870" y="42303"/>
                    <a:pt x="1441450" y="2098271"/>
                    <a:pt x="435610" y="5478348"/>
                  </a:cubicBezTo>
                  <a:cubicBezTo>
                    <a:pt x="91440" y="6634654"/>
                    <a:pt x="0" y="7927742"/>
                    <a:pt x="403860" y="9060075"/>
                  </a:cubicBezTo>
                  <a:cubicBezTo>
                    <a:pt x="934720" y="10547760"/>
                    <a:pt x="2254250" y="11556002"/>
                    <a:pt x="3648710" y="11962119"/>
                  </a:cubicBezTo>
                  <a:cubicBezTo>
                    <a:pt x="5043170" y="12369646"/>
                    <a:pt x="6578600" y="12929468"/>
                    <a:pt x="8008620" y="12736279"/>
                  </a:cubicBezTo>
                  <a:cubicBezTo>
                    <a:pt x="9123680" y="12585396"/>
                    <a:pt x="10237470" y="11680094"/>
                    <a:pt x="11071860" y="10845297"/>
                  </a:cubicBezTo>
                  <a:cubicBezTo>
                    <a:pt x="11625580" y="10291117"/>
                    <a:pt x="11971020" y="9522597"/>
                    <a:pt x="12202160" y="8735745"/>
                  </a:cubicBezTo>
                  <a:cubicBezTo>
                    <a:pt x="13009880" y="5997276"/>
                    <a:pt x="12348210" y="2579125"/>
                    <a:pt x="10152380" y="1042085"/>
                  </a:cubicBezTo>
                  <a:close/>
                </a:path>
              </a:pathLst>
            </a:custGeom>
            <a:blipFill>
              <a:blip r:embed="rId2"/>
              <a:stretch>
                <a:fillRect l="-1015" t="-24930" r="-1057" b="-23728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بحث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034294"/>
            <a:ext cx="8695855" cy="4531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مورد اهمیت تعیین یک هدف مشخص قبل از شروع ویرایش برای جلوگیری از اتلاف وقت صحبت کنید.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شرکت‌کنندگان بخواهید بزرگترین چالش‌های خود را در جریان کار ویرایش به اشتراک بگذارند.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هم به راه‌حل‌ها فکر کنید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94" t="0" r="-1769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48" y="4116755"/>
            <a:ext cx="6594358" cy="371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اشتراک‌گذاری و خروجی گرفتن از محتوای ویرایش‌شده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741" y="2470353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۵.۵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9214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21626" y="1735402"/>
            <a:ext cx="4263643" cy="610966"/>
            <a:chOff x="0" y="0"/>
            <a:chExt cx="5684857" cy="81462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5684857" cy="814621"/>
              <a:chOff x="0" y="0"/>
              <a:chExt cx="4763751" cy="68263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763751" cy="682630"/>
              </a:xfrm>
              <a:custGeom>
                <a:avLst/>
                <a:gdLst/>
                <a:ahLst/>
                <a:cxnLst/>
                <a:rect r="r" b="b" t="t" l="l"/>
                <a:pathLst>
                  <a:path h="682630" w="4763751">
                    <a:moveTo>
                      <a:pt x="4639291" y="682630"/>
                    </a:moveTo>
                    <a:lnTo>
                      <a:pt x="124460" y="682630"/>
                    </a:lnTo>
                    <a:cubicBezTo>
                      <a:pt x="55880" y="682630"/>
                      <a:pt x="0" y="626750"/>
                      <a:pt x="0" y="55817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58170"/>
                    </a:lnTo>
                    <a:cubicBezTo>
                      <a:pt x="4763751" y="626750"/>
                      <a:pt x="4707871" y="682630"/>
                      <a:pt x="4639291" y="682630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5684857" cy="526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41"/>
                </a:lnSpc>
              </a:pPr>
              <a:r>
                <a:rPr lang="ar-EG" b="true" sz="2764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ویدیوها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1509686" y="1725432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عکس‌ها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188630" y="6172200"/>
            <a:ext cx="4099369" cy="4114800"/>
          </a:xfrm>
          <a:custGeom>
            <a:avLst/>
            <a:gdLst/>
            <a:ahLst/>
            <a:cxnLst/>
            <a:rect r="r" b="b" t="t" l="l"/>
            <a:pathLst>
              <a:path h="4114800" w="4099369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670218"/>
            <a:ext cx="7449494" cy="3887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خروجی با کیفیت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1080p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(فول اچ‌دی) → بهترین تعادل بین کیفیت و سرعت آپلود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حرکت روان از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۶۰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فریم بر ثانیه استفاده کنید (تیک‌تاک و ریلز این را دوست دارند)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آپلود سریع، حجم فایل را زیر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۱۰۰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مگابایت در دقیقه نگه دارید.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MP4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(کدک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H.264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را انتخاب کنید → اکثر پلتفرم‌های اجتماعی آن را ترجیح می‌دهند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نسبت‌های ابعاد را بررسی کنید: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اینستاگرام ریلز / تیک تاک / استوریز →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۹:۱۶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(عمودی) اینستاگرام فید →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۱:۱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(مربعی) یا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۴:۵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(عمودی) فیسبوک →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۱۶:۹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(افقی) یا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۱:۱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03804" y="161798"/>
            <a:ext cx="5480392" cy="866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 و ترفندها: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53004" y="2660693"/>
            <a:ext cx="7449494" cy="296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57166" indent="-228583" lvl="1">
              <a:lnSpc>
                <a:spcPts val="2964"/>
              </a:lnSpc>
              <a:buFont typeface="Arial"/>
              <a:buChar char="•"/>
            </a:pP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خروجی با فرمت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JPEG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یا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PNG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(هر دو برای شبکه‌های اجتماعی خوب عمل می‌کنند)</a:t>
            </a:r>
          </a:p>
          <a:p>
            <a:pPr algn="just" rtl="true" marL="457166" indent="-228583" lvl="1">
              <a:lnSpc>
                <a:spcPts val="2964"/>
              </a:lnSpc>
              <a:buFont typeface="Arial"/>
              <a:buChar char="•"/>
            </a:pP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وضوح تصویر: حداقل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۱۰۸۰x۵۶۶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پیکسل برای فید اینستاگرام،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۱۰۸۰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x ۱۹۲۰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پیکسل برای استوری‌ها/ریلز</a:t>
            </a:r>
          </a:p>
          <a:p>
            <a:pPr algn="just" rtl="true" marL="457166" indent="-228583" lvl="1">
              <a:lnSpc>
                <a:spcPts val="2964"/>
              </a:lnSpc>
              <a:buFont typeface="Arial"/>
              <a:buChar char="•"/>
            </a:pP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اندازه فایل را زیر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مگابایت نگه دارید (تنظیمات 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Snapseed/Lightroom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به شما امکان می‌دهد حجم فایل را بدون افت کیفیت کاهش دهید)</a:t>
            </a:r>
          </a:p>
          <a:p>
            <a:pPr algn="just" rtl="true" marL="457166" indent="-228583" lvl="1">
              <a:lnSpc>
                <a:spcPts val="2964"/>
              </a:lnSpc>
              <a:buFont typeface="Arial"/>
              <a:buChar char="•"/>
            </a:pP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جلوگیری از تغییر رنگ آنلاین، پروفایل رنگی یکسان (</a:t>
            </a:r>
            <a:r>
              <a:rPr lang="en-US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sRGB</a:t>
            </a:r>
            <a:r>
              <a:rPr lang="ar-EG" sz="2117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را حفظ کنید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37174" y="7643538"/>
            <a:ext cx="157579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919"/>
              </a:lnSpc>
              <a:spcBef>
                <a:spcPct val="0"/>
              </a:spcBef>
            </a:pPr>
            <a:r>
              <a:rPr lang="ar-EG" b="true" sz="27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 حرفه‌ای: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01725" y="7662588"/>
            <a:ext cx="8260373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مستقیماً روی پلتفرم مورد نظر خروجی بگیرید و آپلود کنید (از ارسال از طریق واتس‌اپ/ایمیل خودداری کنید، زیرا فایل‌ها را فشرده می‌کنند)</a:t>
            </a:r>
          </a:p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هنگام آپلود ویدیوها/عکس‌های با وضوح بالا از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Wi-Fi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استفاده کنید تا از فشرده‌سازی خودکار توسط پلتفرم جلوگیری شود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46" t="0" r="-1464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31486" y="4337645"/>
            <a:ext cx="6720580" cy="433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800"/>
              </a:lnSpc>
            </a:pPr>
            <a:r>
              <a:rPr lang="ar-EG" b="true" sz="68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معرفی اپلیکیشن‌های ویرایش عکس برای گوشی‌های هوشمند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۵.۱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98363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6843" y="2492296"/>
            <a:ext cx="4263643" cy="620935"/>
            <a:chOff x="0" y="0"/>
            <a:chExt cx="5684857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5684857" cy="827914"/>
              <a:chOff x="0" y="0"/>
              <a:chExt cx="4763751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76375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63751">
                    <a:moveTo>
                      <a:pt x="463929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69309"/>
                    </a:lnTo>
                    <a:cubicBezTo>
                      <a:pt x="4763751" y="637889"/>
                      <a:pt x="4707871" y="693769"/>
                      <a:pt x="4639291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5684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اینستاگرام و فیسبوک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954484" y="2297034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تیک تاک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200148" y="6172200"/>
            <a:ext cx="5087852" cy="4114800"/>
          </a:xfrm>
          <a:custGeom>
            <a:avLst/>
            <a:gdLst/>
            <a:ahLst/>
            <a:cxnLst/>
            <a:rect r="r" b="b" t="t" l="l"/>
            <a:pathLst>
              <a:path h="4114800" w="5087852">
                <a:moveTo>
                  <a:pt x="0" y="0"/>
                </a:moveTo>
                <a:lnTo>
                  <a:pt x="5087852" y="0"/>
                </a:lnTo>
                <a:lnTo>
                  <a:pt x="5087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74092" y="620507"/>
            <a:ext cx="5480392" cy="866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9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 و ترفندها: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5764" y="3687776"/>
            <a:ext cx="6127733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عکس‌ها: منظره: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1080x566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/ 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عمودی: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1080x1350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1012x1350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در نمای شبکه‌ای)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داستان‌ها/قرعه‌ها: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1080x1920px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(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1082x1440 (3:4)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در نمای شبکه‌ای)</a:t>
            </a:r>
          </a:p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۳۰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فریم بر ثانیه، فرمت عمودی ترجیح داده می‌شود.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31584" y="3687776"/>
            <a:ext cx="6127733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عکس‌ها: منظره: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۱۹۲۰x۱۰۸۰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/ 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عمودی: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1080x1920</a:t>
            </a:r>
          </a:p>
          <a:p>
            <a:pPr algn="just" rtl="true" marL="474978" indent="-237489" lvl="1">
              <a:lnSpc>
                <a:spcPts val="3079"/>
              </a:lnSpc>
              <a:buFont typeface="Arial"/>
              <a:buChar char="•"/>
            </a:pP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داستان‌ها/قرعه‌ها: </a:t>
            </a:r>
            <a:r>
              <a:rPr lang="en-US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۱۰۸۰x۱۹۲۰</a:t>
            </a:r>
            <a:r>
              <a:rPr lang="ar-EG" sz="2199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پیکسل </a:t>
            </a:r>
          </a:p>
          <a:p>
            <a:pPr algn="just" rtl="true" marL="474978" indent="-237489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۳۰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فریم بر ثانیه، فرمت عمودی ترجیح داده می‌شود.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801038"/>
            <a:ext cx="12273378" cy="244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19"/>
              </a:lnSpc>
              <a:spcBef>
                <a:spcPct val="0"/>
              </a:spcBef>
            </a:pPr>
            <a:r>
              <a:rPr lang="ar-EG" b="true" sz="27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نکات خاص برنامه:</a:t>
            </a:r>
          </a:p>
          <a:p>
            <a:pPr algn="r" rtl="true" marL="474979" indent="-237490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CapCut/InShot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همیشه قبل از خروجی گرفتن، کیفیت </a:t>
            </a: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1080p، 60fps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و کیفیت بالا را انتخاب کنید.</a:t>
            </a:r>
          </a:p>
          <a:p>
            <a:pPr algn="r" rtl="true" marL="474979" indent="-237490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Canva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دانلود با فرمت </a:t>
            </a: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MP4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(فیلم) یا </a:t>
            </a: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PNG/JPEG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(عکس) با تیک زدن گزینه «کیفیت بالا»</a:t>
            </a:r>
          </a:p>
          <a:p>
            <a:pPr algn="r" rtl="true" marL="474979" indent="-237490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Snapseed/Lightroom</a:t>
            </a: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عکس‌ها را با بالاترین وضوح صادر کنید → اندازه فایل را فقط در صورت کند بودن آپلود تنظیم کنید</a:t>
            </a:r>
          </a:p>
          <a:p>
            <a:pPr algn="r" rtl="true" marL="474979" indent="-237490" lvl="1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ar-EG" b="true" sz="21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ویرایشگر اینستاگرام: از فشرده‌سازی زیاد خودداری کنید → ابتدا خارج از اینستاگرام ویرایش کنید، سپس آپلود کنید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1418" t="0" r="-3141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تکلیف نهایی و بحث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8919" y="4638033"/>
            <a:ext cx="8695855" cy="529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شرکت‌کنندگان به گروه‌های کوچک تقسیم می‌شوند و باید یک ویدیوی کوتاه </a:t>
            </a:r>
            <a:r>
              <a:rPr lang="en-US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۳۰</a:t>
            </a: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ثانیه‌ای یا مجموعه‌ای از </a:t>
            </a:r>
            <a:r>
              <a:rPr lang="en-US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۵</a:t>
            </a: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عکس بسازند.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محتوا می‌تواند موضوعات مختلفی داشته باشد که به شرکت‌کنندگان بستگی دارد.</a:t>
            </a:r>
          </a:p>
        </p:txBody>
      </p:sp>
      <p:sp>
        <p:nvSpPr>
          <p:cNvPr name="AutoShape 6" id="6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49" t="0" r="-1954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تکلیف نهایی و بحث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8919" y="4638033"/>
            <a:ext cx="8695855" cy="2245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امروز چه چیزی شما را شگفت زده کرد؟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آیا چیز جدیدی هست که با خودت به خانه ببری؟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سوالات پایانی؟</a:t>
            </a:r>
          </a:p>
        </p:txBody>
      </p:sp>
      <p:sp>
        <p:nvSpPr>
          <p:cNvPr name="AutoShape 6" id="6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62000" y="5372100"/>
            <a:ext cx="7939370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59"/>
              </a:lnSpc>
            </a:pP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بودجه اتحادیه اروپا. با این حال، دیدگاه‌ها و نظرات بیان شده صرفاً متعلق به نویسنده(گان) است و لزوماً منعکس کننده دیدگاه‌های اتحادیه اروپا یا آژانس اجرایی آموزش و فرهنگ اروپا (</a:t>
            </a:r>
            <a:r>
              <a:rPr lang="en-US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نیست. نه اتحادیه اروپا و نه </a:t>
            </a:r>
            <a:r>
              <a:rPr lang="en-US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مسئولیتی در قبال آنها ندارند.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2000" y="8111490"/>
            <a:ext cx="6959203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59"/>
              </a:lnSpc>
              <a:spcBef>
                <a:spcPct val="0"/>
              </a:spcBef>
            </a:pPr>
            <a:r>
              <a:rPr lang="ar-EG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شماره پروژه: </a:t>
            </a:r>
            <a:r>
              <a:rPr lang="en-US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2023</a:t>
            </a:r>
            <a:r>
              <a:rPr lang="ar-EG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1</a:t>
            </a:r>
            <a:r>
              <a:rPr lang="ar-EG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4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PL01-KA220-ADU-000156610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6452" y="9034145"/>
            <a:ext cx="4813399" cy="82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18"/>
              </a:lnSpc>
            </a:pPr>
            <a:r>
              <a:rPr lang="ar-EG" sz="237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بیشتر در مورد پروژه: </a:t>
            </a:r>
          </a:p>
          <a:p>
            <a:pPr algn="ctr" rtl="true" marL="0" indent="0" lvl="0">
              <a:lnSpc>
                <a:spcPts val="3318"/>
              </a:lnSpc>
              <a:spcBef>
                <a:spcPct val="0"/>
              </a:spcBef>
            </a:pPr>
            <a:r>
              <a:rPr lang="en-US" sz="2370" u="sng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5" tooltip="https://www.remcreadwomen.eu"/>
              </a:rPr>
              <a:t>https://www.remcreadwomen.eu</a:t>
            </a:r>
            <a:r>
              <a:rPr lang="ar-EG" sz="2370" u="sng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6" tooltip="https://www.remcreadwomen.eu"/>
                <a:rtl val="true"/>
              </a:rPr>
              <a:t>/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8594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1316" y="3357957"/>
            <a:ext cx="7121366" cy="2510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00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«رویاپردازی را متوقف کن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3424801" y="6702867"/>
            <a:ext cx="12044053" cy="129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00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 شروع کن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718585" y="8486113"/>
            <a:ext cx="12044053" cy="129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00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انجام دادن»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4773" y="-64927"/>
            <a:ext cx="9323227" cy="9323227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525" t="0" r="-1952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سوالات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638033"/>
            <a:ext cx="8695855" cy="300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چه برنامه‌هایی برای ویرایش عکس یا ویدیو استفاده کرده‌ای؟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</a:t>
            </a: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کدام قابلیت‌های ویرایشی را مفیدتر میدانید؟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02008" y="1009650"/>
            <a:ext cx="5480392" cy="4513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191"/>
              </a:lnSpc>
              <a:spcBef>
                <a:spcPct val="0"/>
              </a:spcBef>
            </a:pPr>
            <a:r>
              <a:rPr lang="ar-EG" b="true" sz="5799" strike="noStrike" u="none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اپلیکیشن‌های رایگان ویرایش عکس برای اندروید و آی‌او‌اس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15800" y="2619456"/>
            <a:ext cx="5056399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74981" indent="-237491" lvl="1">
              <a:lnSpc>
                <a:spcPts val="3080"/>
              </a:lnSpc>
              <a:buFont typeface="Arial"/>
              <a:buChar char="•"/>
            </a:pP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برنامه ویرایش قدرتمند و کاملاً رایگان از گوگل. این برنامه ابزارهای حرفه‌ای مانند روشنایی، کنتراست، وضوح، تنظیمات انتخابی، بهبود (برای حذف اشیاء کوچک) و فیلترهایی مانند </a:t>
            </a:r>
            <a:r>
              <a:rPr lang="en-US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HDR</a:t>
            </a: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و جلوه‌های قدیمی را ارائه می‌دهد. </a:t>
            </a:r>
          </a:p>
          <a:p>
            <a:pPr algn="r" rtl="true" marL="474981" indent="-237491" lvl="1">
              <a:lnSpc>
                <a:spcPts val="3080"/>
              </a:lnSpc>
              <a:buFont typeface="Arial"/>
              <a:buChar char="•"/>
            </a:pPr>
            <a:r>
              <a:rPr lang="ar-EG" b="true" sz="220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نیازی به نسخه پولی نیست!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14813" y="2619456"/>
            <a:ext cx="5056399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ar-EG" sz="2200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شامل مجموعه‌ای محدود از فیلترهای شیک و ابزارهای ویرایش اولیه (نوردهی، کنتراست، اشباع و وضوح) است. نسخه رایگان در مقایسه با اشتراک پولی فیلترهای کمتری دارد اما همچنان برای دستیابی به ظاهری خلاقانه عالی است.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15800" y="7264814"/>
            <a:ext cx="5298257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ar-EG" sz="2200" strike="noStrike" u="none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 برنامه ابزارهای ویرایش اولیه مانند نوردهی، کنتراست، هایلایت‌ها، سایه‌ها و تنظیمات رنگ را ارائه می‌دهد. نسخه رایگان قابلیت‌های محدودی دارد، اما برای ویرایش‌های اولیه کافی است. 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12878" y="8744054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15800" y="1589042"/>
            <a:ext cx="4263643" cy="620935"/>
            <a:chOff x="0" y="0"/>
            <a:chExt cx="5684857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684857" cy="827914"/>
              <a:chOff x="0" y="0"/>
              <a:chExt cx="4763751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76375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63751">
                    <a:moveTo>
                      <a:pt x="463929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69309"/>
                    </a:lnTo>
                    <a:cubicBezTo>
                      <a:pt x="4763751" y="637889"/>
                      <a:pt x="4707871" y="693769"/>
                      <a:pt x="4639291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5684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اسنپ ​​سید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879556" y="6033739"/>
            <a:ext cx="3736132" cy="1011460"/>
            <a:chOff x="0" y="0"/>
            <a:chExt cx="4981509" cy="134861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981509" cy="1348614"/>
              <a:chOff x="0" y="0"/>
              <a:chExt cx="4174365" cy="11301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174365" cy="1130101"/>
              </a:xfrm>
              <a:custGeom>
                <a:avLst/>
                <a:gdLst/>
                <a:ahLst/>
                <a:cxnLst/>
                <a:rect r="r" b="b" t="t" l="l"/>
                <a:pathLst>
                  <a:path h="1130101" w="4174365">
                    <a:moveTo>
                      <a:pt x="4049905" y="1130100"/>
                    </a:moveTo>
                    <a:lnTo>
                      <a:pt x="124460" y="1130100"/>
                    </a:lnTo>
                    <a:cubicBezTo>
                      <a:pt x="55880" y="1130100"/>
                      <a:pt x="0" y="1074220"/>
                      <a:pt x="0" y="10056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1005641"/>
                    </a:lnTo>
                    <a:cubicBezTo>
                      <a:pt x="4174365" y="1074220"/>
                      <a:pt x="4118485" y="1130101"/>
                      <a:pt x="4049905" y="1130101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0" y="158476"/>
              <a:ext cx="4981509" cy="1060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لایت روم </a:t>
              </a:r>
            </a:p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موبایل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11191" y="1589042"/>
            <a:ext cx="3736132" cy="620935"/>
            <a:chOff x="0" y="0"/>
            <a:chExt cx="4981509" cy="82791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ویسکو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711191" y="6229001"/>
            <a:ext cx="4263643" cy="620935"/>
            <a:chOff x="0" y="0"/>
            <a:chExt cx="5684857" cy="827914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5684857" cy="827914"/>
              <a:chOff x="0" y="0"/>
              <a:chExt cx="4763751" cy="693768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763751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63751">
                    <a:moveTo>
                      <a:pt x="4639291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39291" y="0"/>
                    </a:lnTo>
                    <a:cubicBezTo>
                      <a:pt x="4707871" y="0"/>
                      <a:pt x="4763751" y="55880"/>
                      <a:pt x="4763751" y="124460"/>
                    </a:cubicBezTo>
                    <a:lnTo>
                      <a:pt x="4763751" y="569309"/>
                    </a:lnTo>
                    <a:cubicBezTo>
                      <a:pt x="4763751" y="637889"/>
                      <a:pt x="4707871" y="693769"/>
                      <a:pt x="4639291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0" y="158476"/>
              <a:ext cx="5684857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کانوا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711191" y="7259512"/>
            <a:ext cx="5056399" cy="23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080"/>
              </a:lnSpc>
            </a:pP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برنامه طراحی همه کاره، عالی برای تولید محتوا، که می‌تواند به عنوان ابزاری برای ویرایش عکس و ویدیو نیز مورد استفاده قرار گیرد.</a:t>
            </a:r>
          </a:p>
          <a:p>
            <a:pPr algn="r" rtl="true" marL="0" indent="0" lvl="0">
              <a:lnSpc>
                <a:spcPts val="3080"/>
              </a:lnSpc>
            </a:pPr>
            <a:r>
              <a:rPr lang="ar-EG" sz="22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 برنامه یک نسخه رایگان و یک نسخه پولی دارد که با پرداخت آن می‌توانید به ابزارهای بیشتری دسترسی داشته باشید.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8272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451788" y="7243716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19987" y="3111908"/>
            <a:ext cx="2539494" cy="2539494"/>
          </a:xfrm>
          <a:custGeom>
            <a:avLst/>
            <a:gdLst/>
            <a:ahLst/>
            <a:cxnLst/>
            <a:rect r="r" b="b" t="t" l="l"/>
            <a:pathLst>
              <a:path h="2539494" w="2539494">
                <a:moveTo>
                  <a:pt x="0" y="0"/>
                </a:moveTo>
                <a:lnTo>
                  <a:pt x="2539494" y="0"/>
                </a:lnTo>
                <a:lnTo>
                  <a:pt x="2539494" y="2539494"/>
                </a:lnTo>
                <a:lnTo>
                  <a:pt x="0" y="2539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3744" y="245475"/>
            <a:ext cx="4405987" cy="9791083"/>
          </a:xfrm>
          <a:custGeom>
            <a:avLst/>
            <a:gdLst/>
            <a:ahLst/>
            <a:cxnLst/>
            <a:rect r="r" b="b" t="t" l="l"/>
            <a:pathLst>
              <a:path h="9791083" w="4405987">
                <a:moveTo>
                  <a:pt x="0" y="0"/>
                </a:moveTo>
                <a:lnTo>
                  <a:pt x="4405987" y="0"/>
                </a:lnTo>
                <a:lnTo>
                  <a:pt x="4405987" y="9791084"/>
                </a:lnTo>
                <a:lnTo>
                  <a:pt x="0" y="979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85820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تنظیم انتخابی: امکان ویرایش دقیق نواحی خاص در یک عکس را فراهم می‌کند.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 ترمیم: اشیاء یا لکه‌های ناخواسته را به طور یکپارچه حذف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فیلترها و تنظیمات از پیش تعیین‌شده: انواع فیلترهای هنری و اصلاحی را اعمال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پشتیبانی از فرمت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RAW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ویرایش فایل‌های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RAW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برای تصاویر با کیفیت بالاتر.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رابط کاربرپسند: پیمایش آسان با کنترل‌های لمسی پاسخگو.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3849" y="8200518"/>
            <a:ext cx="4761779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آموزش‌های ساده‌ای ارائه می‌دهد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رابط کاربری آسان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اپلیکیشن اسنپ‌سید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7313" y="5880002"/>
            <a:ext cx="4663113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 spc="-12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SNAPSEED App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2878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306673" y="7114725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است؟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025321" y="2496453"/>
            <a:ext cx="2099675" cy="2050464"/>
          </a:xfrm>
          <a:custGeom>
            <a:avLst/>
            <a:gdLst/>
            <a:ahLst/>
            <a:cxnLst/>
            <a:rect r="r" b="b" t="t" l="l"/>
            <a:pathLst>
              <a:path h="2050464" w="2099675">
                <a:moveTo>
                  <a:pt x="0" y="0"/>
                </a:moveTo>
                <a:lnTo>
                  <a:pt x="2099675" y="0"/>
                </a:lnTo>
                <a:lnTo>
                  <a:pt x="2099675" y="2050464"/>
                </a:lnTo>
                <a:lnTo>
                  <a:pt x="0" y="2050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36868" y="152446"/>
            <a:ext cx="4426303" cy="9836230"/>
          </a:xfrm>
          <a:custGeom>
            <a:avLst/>
            <a:gdLst/>
            <a:ahLst/>
            <a:cxnLst/>
            <a:rect r="r" b="b" t="t" l="l"/>
            <a:pathLst>
              <a:path h="9836230" w="4426303">
                <a:moveTo>
                  <a:pt x="0" y="0"/>
                </a:moveTo>
                <a:lnTo>
                  <a:pt x="4426304" y="0"/>
                </a:lnTo>
                <a:lnTo>
                  <a:pt x="4426304" y="9836230"/>
                </a:lnTo>
                <a:lnTo>
                  <a:pt x="0" y="983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858203" cy="416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ابزارهای ویرایش حرفه‌ای: رنگ، نور و جزئیات را با دقت تنظیم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تنظیمات از پیش تنظیم‌شده: تنظیمات از پیش پیکربندی‌شده را برای دستیابی به ظاهری منسجم اعمال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RAW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: عکس‌های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RAW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را برای حداکثر کیفیت تصویر ویرایش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ابزارهای سازماندهی: برای دسترسی آسان، عکس‌ها را برچسب‌گذاری و دسته‌بندی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همگام‌سازی: ویرایش‌ها را با یک حساب کاربری رایگان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Adobe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در دستگاه‌های مختلف همگام‌سازی کنید.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3849" y="8049201"/>
            <a:ext cx="4761779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رابط کاربری شهودی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آموزش‌های جامع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732233" cy="73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لایت‌روم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44188" y="5276400"/>
            <a:ext cx="386194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 spc="-12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Lightroom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4623" y="86424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71749" y="7533825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چرا برای مبتدیان عالی است: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66267" y="2569967"/>
            <a:ext cx="2246934" cy="2246934"/>
          </a:xfrm>
          <a:custGeom>
            <a:avLst/>
            <a:gdLst/>
            <a:ahLst/>
            <a:cxnLst/>
            <a:rect r="r" b="b" t="t" l="l"/>
            <a:pathLst>
              <a:path h="2246934" w="2246934">
                <a:moveTo>
                  <a:pt x="0" y="0"/>
                </a:moveTo>
                <a:lnTo>
                  <a:pt x="2246934" y="0"/>
                </a:lnTo>
                <a:lnTo>
                  <a:pt x="2246934" y="2246934"/>
                </a:lnTo>
                <a:lnTo>
                  <a:pt x="0" y="224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95850" y="134094"/>
            <a:ext cx="4766137" cy="9740028"/>
          </a:xfrm>
          <a:custGeom>
            <a:avLst/>
            <a:gdLst/>
            <a:ahLst/>
            <a:cxnLst/>
            <a:rect r="r" b="b" t="t" l="l"/>
            <a:pathLst>
              <a:path h="9740028" w="4766137">
                <a:moveTo>
                  <a:pt x="0" y="0"/>
                </a:moveTo>
                <a:lnTo>
                  <a:pt x="4766137" y="0"/>
                </a:lnTo>
                <a:lnTo>
                  <a:pt x="4766137" y="9740028"/>
                </a:lnTo>
                <a:lnTo>
                  <a:pt x="0" y="9740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6148432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فیلترهای الهام گرفته از فیلم: طیف گسترده‌ای از فیلترهای هنری را برای بهبود عکس‌ها اعمال کنید.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ابزارهای ویرایش پایه: تنظیم نوردهی، کنتراست، اشباع و موارد دیگر.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ویرایش ویدیو: کلیپ‌های ویدیویی کوتاه را با فیلترها و ابزارهای مشابه ویرایش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انجمن خلاق: برای الهام گرفتن، عکس‌ها را در انجمن </a:t>
            </a:r>
            <a:r>
              <a:rPr lang="en-US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VSCO</a:t>
            </a: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به اشتراک بگذارید (ویژگی اختیاری).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b="true" sz="2100">
                <a:solidFill>
                  <a:srgbClr val="3B3838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ادغام دوربین: برای ویرایش بی‌نقص، عکس‌ها را مستقیماً درون برنامه ثبت کنید.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3849" y="8397240"/>
            <a:ext cx="6358043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تمرکز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VSCO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روی فیلترها و سادگی به کاربران این امکان را می‌دهد که به سرعت به نتایج زیبایی دست یابند و آنها را به آزمایش سبک‌ها و ظاهرهای مختلف تشویق می‌کند.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9042" y="1341597"/>
            <a:ext cx="4361384" cy="73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وسکو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209217" y="5914575"/>
            <a:ext cx="1361033" cy="59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b="true" sz="409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VSCO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DAGztHweBn0</dc:identifier>
  <dcterms:modified xsi:type="dcterms:W3CDTF">2011-08-01T06:04:30Z</dcterms:modified>
  <cp:revision>1</cp:revision>
  <dc:title>Farsi_Editing photos and videos on your smartphone WORKSHOP</dc:title>
</cp:coreProperties>
</file>