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Droid Arabic Naskh Bold" charset="1" panose="020B0806030804020204"/>
      <p:regular r:id="rId38"/>
    </p:embeddedFont>
    <p:embeddedFont>
      <p:font typeface="Canva Sans Bold" charset="1" panose="020B0803030501040103"/>
      <p:regular r:id="rId39"/>
    </p:embeddedFont>
    <p:embeddedFont>
      <p:font typeface="Now Heavy" charset="1" panose="00000A00000000000000"/>
      <p:regular r:id="rId40"/>
    </p:embeddedFont>
    <p:embeddedFont>
      <p:font typeface="Droid Arabic Naskh" charset="1" panose="020B0606030804020204"/>
      <p:regular r:id="rId41"/>
    </p:embeddedFont>
    <p:embeddedFont>
      <p:font typeface="Open Sans Extra Bold" charset="1" panose="020B0906030804020204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5.pn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4.pn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3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0.jpe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48.png" Type="http://schemas.openxmlformats.org/officeDocument/2006/relationships/image"/><Relationship Id="rId4" Target="../media/image49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1.png" Type="http://schemas.openxmlformats.org/officeDocument/2006/relationships/image"/><Relationship Id="rId4" Target="../media/image54.png" Type="http://schemas.openxmlformats.org/officeDocument/2006/relationships/image"/><Relationship Id="rId5" Target="https://www.remcreadwomen.eu" TargetMode="External" Type="http://schemas.openxmlformats.org/officeDocument/2006/relationships/hyperlink"/><Relationship Id="rId6" Target="https://www.remcreadwomen.eu" TargetMode="External" Type="http://schemas.openxmlformats.org/officeDocument/2006/relationships/hyperlink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35690" y="6373635"/>
            <a:ext cx="3297043" cy="0"/>
          </a:xfrm>
          <a:prstGeom prst="line">
            <a:avLst/>
          </a:prstGeom>
          <a:ln cap="flat" w="133350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35690" y="22806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927" r="0" b="-175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5690" y="8894778"/>
            <a:ext cx="4241790" cy="869567"/>
          </a:xfrm>
          <a:custGeom>
            <a:avLst/>
            <a:gdLst/>
            <a:ahLst/>
            <a:cxnLst/>
            <a:rect r="r" b="b" t="t" l="l"/>
            <a:pathLst>
              <a:path h="869567" w="4241790">
                <a:moveTo>
                  <a:pt x="0" y="0"/>
                </a:moveTo>
                <a:lnTo>
                  <a:pt x="4241790" y="0"/>
                </a:lnTo>
                <a:lnTo>
                  <a:pt x="4241790" y="869567"/>
                </a:lnTo>
                <a:lnTo>
                  <a:pt x="0" y="869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599307" y="52007"/>
            <a:ext cx="7502835" cy="10182986"/>
            <a:chOff x="0" y="0"/>
            <a:chExt cx="5508686" cy="74764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08686" cy="7475220"/>
            </a:xfrm>
            <a:custGeom>
              <a:avLst/>
              <a:gdLst/>
              <a:ahLst/>
              <a:cxnLst/>
              <a:rect r="r" b="b" t="t" l="l"/>
              <a:pathLst>
                <a:path h="7475220" w="5508686">
                  <a:moveTo>
                    <a:pt x="395729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395729" y="742950"/>
                  </a:lnTo>
                  <a:lnTo>
                    <a:pt x="395729" y="6818630"/>
                  </a:lnTo>
                  <a:close/>
                  <a:moveTo>
                    <a:pt x="942045" y="438150"/>
                  </a:moveTo>
                  <a:lnTo>
                    <a:pt x="451761" y="438150"/>
                  </a:lnTo>
                  <a:lnTo>
                    <a:pt x="451761" y="7113270"/>
                  </a:lnTo>
                  <a:lnTo>
                    <a:pt x="942045" y="7113270"/>
                  </a:lnTo>
                  <a:lnTo>
                    <a:pt x="942045" y="438150"/>
                  </a:lnTo>
                  <a:close/>
                  <a:moveTo>
                    <a:pt x="1362288" y="0"/>
                  </a:moveTo>
                  <a:lnTo>
                    <a:pt x="1097885" y="0"/>
                  </a:lnTo>
                  <a:lnTo>
                    <a:pt x="1097885" y="7103110"/>
                  </a:lnTo>
                  <a:lnTo>
                    <a:pt x="1362288" y="7103110"/>
                  </a:lnTo>
                  <a:lnTo>
                    <a:pt x="1362288" y="0"/>
                  </a:lnTo>
                  <a:close/>
                  <a:moveTo>
                    <a:pt x="4624424" y="6370320"/>
                  </a:moveTo>
                  <a:lnTo>
                    <a:pt x="5020153" y="6370320"/>
                  </a:lnTo>
                  <a:lnTo>
                    <a:pt x="5020153" y="294640"/>
                  </a:lnTo>
                  <a:lnTo>
                    <a:pt x="4624424" y="294640"/>
                  </a:lnTo>
                  <a:lnTo>
                    <a:pt x="4624424" y="6370320"/>
                  </a:lnTo>
                  <a:close/>
                  <a:moveTo>
                    <a:pt x="5112957" y="6404610"/>
                  </a:moveTo>
                  <a:lnTo>
                    <a:pt x="5508686" y="6404610"/>
                  </a:lnTo>
                  <a:lnTo>
                    <a:pt x="5508686" y="1520190"/>
                  </a:lnTo>
                  <a:lnTo>
                    <a:pt x="5112957" y="1520190"/>
                  </a:lnTo>
                  <a:lnTo>
                    <a:pt x="5112957" y="6404610"/>
                  </a:lnTo>
                  <a:close/>
                  <a:moveTo>
                    <a:pt x="4076357" y="6675120"/>
                  </a:moveTo>
                  <a:lnTo>
                    <a:pt x="4566641" y="6675120"/>
                  </a:lnTo>
                  <a:lnTo>
                    <a:pt x="4566641" y="0"/>
                  </a:lnTo>
                  <a:lnTo>
                    <a:pt x="4076357" y="0"/>
                  </a:lnTo>
                  <a:lnTo>
                    <a:pt x="4076357" y="6675120"/>
                  </a:lnTo>
                  <a:close/>
                  <a:moveTo>
                    <a:pt x="3657865" y="7113270"/>
                  </a:moveTo>
                  <a:lnTo>
                    <a:pt x="3922268" y="7113270"/>
                  </a:lnTo>
                  <a:lnTo>
                    <a:pt x="3922268" y="10160"/>
                  </a:lnTo>
                  <a:lnTo>
                    <a:pt x="3657865" y="10160"/>
                  </a:lnTo>
                  <a:lnTo>
                    <a:pt x="3657865" y="7113270"/>
                  </a:lnTo>
                  <a:close/>
                  <a:moveTo>
                    <a:pt x="1744008" y="372110"/>
                  </a:moveTo>
                  <a:lnTo>
                    <a:pt x="1479606" y="372110"/>
                  </a:lnTo>
                  <a:lnTo>
                    <a:pt x="1479606" y="7475220"/>
                  </a:lnTo>
                  <a:lnTo>
                    <a:pt x="1744008" y="7475220"/>
                  </a:lnTo>
                  <a:lnTo>
                    <a:pt x="1744008" y="372110"/>
                  </a:lnTo>
                  <a:close/>
                  <a:moveTo>
                    <a:pt x="3521287" y="148590"/>
                  </a:moveTo>
                  <a:lnTo>
                    <a:pt x="1814049" y="148590"/>
                  </a:lnTo>
                  <a:lnTo>
                    <a:pt x="1814049" y="7251700"/>
                  </a:lnTo>
                  <a:lnTo>
                    <a:pt x="3521287" y="7251700"/>
                  </a:lnTo>
                  <a:lnTo>
                    <a:pt x="3521287" y="148590"/>
                  </a:lnTo>
                  <a:close/>
                </a:path>
              </a:pathLst>
            </a:custGeom>
            <a:blipFill>
              <a:blip r:embed="rId4">
                <a:alphaModFix amt="86000"/>
              </a:blip>
              <a:stretch>
                <a:fillRect l="-80014" t="0" r="-23279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35690" y="3812115"/>
            <a:ext cx="9381867" cy="15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6299"/>
              </a:lnSpc>
            </a:pPr>
            <a:r>
              <a:rPr lang="ar-EG" b="true" sz="44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مقدمه‌ای بر رسانه‌های اجتماعی</a:t>
            </a:r>
          </a:p>
          <a:p>
            <a:pPr algn="r" rtl="true" marL="0" indent="0" lvl="0">
              <a:lnSpc>
                <a:spcPts val="6299"/>
              </a:lnSpc>
            </a:pPr>
            <a:r>
              <a:rPr lang="ar-EG" b="true" sz="4499">
                <a:solidFill>
                  <a:srgbClr val="FFBD59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کارگاه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5690" y="7430910"/>
            <a:ext cx="9697422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59"/>
              </a:lnSpc>
            </a:pPr>
            <a:r>
              <a:rPr lang="ar-EG" b="true" sz="2400" spc="48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[ماژول </a:t>
            </a:r>
            <a:r>
              <a:rPr lang="en-US" b="true" sz="2400" spc="48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</a:t>
            </a:r>
            <a:r>
              <a:rPr lang="ar-EG" b="true" sz="2400" spc="48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• خدمات ضمن آموزش سواد دیجیتال]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66248" y="-527685"/>
            <a:ext cx="9821752" cy="10814685"/>
            <a:chOff x="0" y="0"/>
            <a:chExt cx="1153397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184385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1843850">
                  <a:moveTo>
                    <a:pt x="9221305" y="938530"/>
                  </a:moveTo>
                  <a:cubicBezTo>
                    <a:pt x="8140572" y="189230"/>
                    <a:pt x="7851069" y="154940"/>
                    <a:pt x="6581179" y="0"/>
                  </a:cubicBezTo>
                  <a:cubicBezTo>
                    <a:pt x="3670006" y="38100"/>
                    <a:pt x="1310155" y="1889760"/>
                    <a:pt x="396665" y="4933950"/>
                  </a:cubicBezTo>
                  <a:cubicBezTo>
                    <a:pt x="84094" y="5975350"/>
                    <a:pt x="0" y="7139940"/>
                    <a:pt x="367830" y="8159750"/>
                  </a:cubicBezTo>
                  <a:cubicBezTo>
                    <a:pt x="849950" y="9499600"/>
                    <a:pt x="2048329" y="10407650"/>
                    <a:pt x="3314759" y="10773410"/>
                  </a:cubicBezTo>
                  <a:cubicBezTo>
                    <a:pt x="4581189" y="11140440"/>
                    <a:pt x="5975645" y="11644630"/>
                    <a:pt x="7274371" y="11470640"/>
                  </a:cubicBezTo>
                  <a:cubicBezTo>
                    <a:pt x="8287054" y="11334750"/>
                    <a:pt x="9298583" y="10519410"/>
                    <a:pt x="10056364" y="9767570"/>
                  </a:cubicBezTo>
                  <a:cubicBezTo>
                    <a:pt x="10559245" y="9268460"/>
                    <a:pt x="10872969" y="8576310"/>
                    <a:pt x="11082888" y="7867650"/>
                  </a:cubicBezTo>
                  <a:cubicBezTo>
                    <a:pt x="11843850" y="5401310"/>
                    <a:pt x="11215528" y="2322830"/>
                    <a:pt x="9221305" y="938530"/>
                  </a:cubicBezTo>
                  <a:close/>
                </a:path>
              </a:pathLst>
            </a:custGeom>
            <a:blipFill>
              <a:blip r:embed="rId2"/>
              <a:stretch>
                <a:fillRect l="-55575" t="-7450" r="-24483" b="-1005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2778117"/>
            <a:ext cx="7379434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سوالاتی برای تأمل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9742" y="7273073"/>
            <a:ext cx="7550256" cy="1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آیا این اصطلاحات را می‌دانستید؟</a:t>
            </a:r>
          </a:p>
          <a:p>
            <a:pPr algn="r" rtl="true" marL="798826" indent="-399413" lvl="1">
              <a:lnSpc>
                <a:spcPts val="6030"/>
              </a:lnSpc>
              <a:buFont typeface="Arial"/>
              <a:buChar char="•"/>
            </a:pPr>
            <a:r>
              <a:rPr lang="ar-EG" sz="36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چه چیز دیگری اضافه می‌کنید؟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3192038">
            <a:off x="5903452" y="6825278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1"/>
                </a:moveTo>
                <a:lnTo>
                  <a:pt x="2109891" y="2702101"/>
                </a:lnTo>
                <a:lnTo>
                  <a:pt x="2109891" y="0"/>
                </a:lnTo>
                <a:lnTo>
                  <a:pt x="0" y="0"/>
                </a:lnTo>
                <a:lnTo>
                  <a:pt x="0" y="270210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047257" y="601574"/>
            <a:ext cx="8463083" cy="846308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5474" t="-16657" r="-39907" b="-19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8919" y="3896848"/>
            <a:ext cx="7855939" cy="3361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288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پلتفرم‌های رسانه‌های اجتماعی</a:t>
            </a:r>
          </a:p>
          <a:p>
            <a:pPr algn="r" rtl="true" marL="0" indent="0" lvl="0">
              <a:lnSpc>
                <a:spcPts val="8127"/>
              </a:lnSpc>
            </a:pPr>
            <a:r>
              <a:rPr lang="ar-EG" b="true" sz="63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نمای کلی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1D1D1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1D1D1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۲.۱.۲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جمعیت‌شناسی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841179" y="2748206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592181" y="6455885"/>
            <a:ext cx="3749704" cy="3831115"/>
          </a:xfrm>
          <a:custGeom>
            <a:avLst/>
            <a:gdLst/>
            <a:ahLst/>
            <a:cxnLst/>
            <a:rect r="r" b="b" t="t" l="l"/>
            <a:pathLst>
              <a:path h="3831115" w="3749704">
                <a:moveTo>
                  <a:pt x="0" y="0"/>
                </a:moveTo>
                <a:lnTo>
                  <a:pt x="3749704" y="0"/>
                </a:lnTo>
                <a:lnTo>
                  <a:pt x="3749704" y="3831115"/>
                </a:lnTo>
                <a:lnTo>
                  <a:pt x="0" y="383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93849" y="2144580"/>
            <a:ext cx="5858203" cy="3741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محتوای بصری: در درجه اول بر اشتراک‌گذاری عکس و ویدیو تمرکز دارد.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استوری‌ها: پست‌های موقت که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۲۴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ساعت دوام می‌آورند.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ریلز: ویدیوهای کوتاه و جذاب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۹۰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ثانیه.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IGTV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: ویدیوهای طولانی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۶۰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دقیقه.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هشتگ‌ها: برای دسته‌بندی محتوا و افزایش قابلیت کشف شدن استفاده می‌شوند.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پیام‌های مستقیم (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DM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): قابلیت پیام‌رسانی خصوصی.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784272" y="2047514"/>
            <a:ext cx="4761779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محبوب در بین مخاطبان جوان (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۱۸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۳۴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سال).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افزایش استفاده در بین گروه سنی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۳۵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۴۴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7184" y="993934"/>
            <a:ext cx="4361384" cy="1425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 strike="noStrike" u="none">
                <a:solidFill>
                  <a:srgbClr val="FE6D73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نمای کلی اینستاگرام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297984" y="982388"/>
            <a:ext cx="5701557" cy="3409950"/>
            <a:chOff x="0" y="0"/>
            <a:chExt cx="7602076" cy="454660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722842"/>
              <a:ext cx="7602076" cy="38237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1">
                <a:lnSpc>
                  <a:spcPts val="3999"/>
                </a:lnSpc>
              </a:pPr>
              <a:r>
                <a:rPr lang="ar-EG" sz="2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داستان‌سرایی بصری: ایده‌آل برای ایجاد محتوای جذاب بصری.</a:t>
              </a:r>
            </a:p>
            <a:p>
              <a:pPr algn="r" rtl="true" marL="0" indent="0" lvl="0">
                <a:lnSpc>
                  <a:spcPts val="2399"/>
                </a:lnSpc>
              </a:pPr>
              <a:r>
                <a:rPr lang="ar-EG" sz="1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تعامل بالا: کاربران از طریق لایک، کامنت و اشتراک‌گذاری با محتوا تعامل دارند.</a:t>
              </a:r>
            </a:p>
            <a:p>
              <a:pPr algn="r" rtl="true" marL="539748" indent="-269874" lvl="1">
                <a:lnSpc>
                  <a:spcPts val="3999"/>
                </a:lnSpc>
                <a:buFont typeface="Arial"/>
                <a:buChar char="•"/>
              </a:pPr>
              <a:r>
                <a:rPr lang="ar-EG" sz="2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بازاریابی تأثیرگذار: بستری قدرتمند برای کمپین‌های مبتنی بر تأثیرگذار.</a:t>
              </a:r>
            </a:p>
            <a:p>
              <a:pPr algn="r" rtl="true" marL="0" indent="0" lvl="0">
                <a:lnSpc>
                  <a:spcPts val="2399"/>
                </a:lnSpc>
              </a:pPr>
              <a:r>
                <a:rPr lang="ar-EG" sz="1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ابزار قوی برندسازی: عالی برای ساخت و حفظ برند شخصی.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9525"/>
              <a:ext cx="7602076" cy="4857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999"/>
                </a:lnSpc>
              </a:pPr>
              <a:r>
                <a:rPr lang="ar-EG" b="true" sz="24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نقاط قوت 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97231" y="5464552"/>
            <a:ext cx="5893538" cy="3985261"/>
            <a:chOff x="0" y="0"/>
            <a:chExt cx="7858051" cy="5313681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703792"/>
              <a:ext cx="7858051" cy="46098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1">
                <a:lnSpc>
                  <a:spcPts val="4479"/>
                </a:lnSpc>
              </a:pPr>
              <a:r>
                <a:rPr lang="ar-EG" sz="27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وابستگی به الگوریتم: میزان دیده شدن محتوا به شدت به الگوریتم اینستاگرام بستگی دارد.</a:t>
              </a:r>
            </a:p>
            <a:p>
              <a:pPr algn="r" rtl="true" marL="0" indent="0" lvl="0">
                <a:lnSpc>
                  <a:spcPts val="2879"/>
                </a:lnSpc>
              </a:pPr>
              <a:r>
                <a:rPr lang="ar-EG" sz="17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اشتراک‌گذاری محدود لینک: فقط یک لینک قابل کلیک در بیو مجاز است که ترافیک مستقیم به سایت‌های خارجی را محدود می‌کند.</a:t>
              </a:r>
            </a:p>
            <a:p>
              <a:pPr algn="r" rtl="true" marL="0" indent="0" lvl="0">
                <a:lnSpc>
                  <a:spcPts val="2879"/>
                </a:lnSpc>
              </a:pPr>
              <a:r>
                <a:rPr lang="ar-EG" sz="17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اشباع محتوا: این پلتفرم بسیار رقابتی است و همین امر، متمایز شدن در آن را چالش‌برانگیز می‌کند.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9525"/>
              <a:ext cx="7858051" cy="4857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999"/>
                </a:lnSpc>
              </a:pPr>
              <a:r>
                <a:rPr lang="ar-EG" b="true" sz="24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نقاط ضعف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347" t="0" r="-80347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388" t="0" r="-83388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جمعیت‌شناسی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793849" y="2144580"/>
            <a:ext cx="5858203" cy="4998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پست‌ها: متن، تصاویر، ویدیوها و لینک‌ها می‌توانند به اشتراک گذاشته شوند.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استوری‌ها: پست‌های موقت که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۲۴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ساعت دوام می‌آورند.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گروه‌ها: فضاهای خصوصی یا عمومی برای مشارکت جوامع.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صفحات: توسط کسب‌وکارها، سازمان‌ها و چهره‌های عمومی برای ارتباط با دنبال‌کنندگان استفاده می‌شود.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بازار: قابلیتی برای خرید و فروش اقلام.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مسنجر: برنامه پیام‌رسان یکپارچه برای ارتباط مستقیم.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83579" y="2736577"/>
            <a:ext cx="1638171" cy="1638171"/>
          </a:xfrm>
          <a:custGeom>
            <a:avLst/>
            <a:gdLst/>
            <a:ahLst/>
            <a:cxnLst/>
            <a:rect r="r" b="b" t="t" l="l"/>
            <a:pathLst>
              <a:path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845984" y="6172200"/>
            <a:ext cx="4166886" cy="4114800"/>
          </a:xfrm>
          <a:custGeom>
            <a:avLst/>
            <a:gdLst/>
            <a:ahLst/>
            <a:cxnLst/>
            <a:rect r="r" b="b" t="t" l="l"/>
            <a:pathLst>
              <a:path h="4114800" w="4166886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784272" y="2047514"/>
            <a:ext cx="4761779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پایگاه کاربری گسترده در تمام گروه‌های سنی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به ویژه در بین گروه‌های سنی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۲۵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۵۵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 به بالا محبوب است.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7184" y="993934"/>
            <a:ext cx="4361384" cy="1425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FE6D73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نمای کلی فیسبوک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519" t="0" r="-10885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336" t="0" r="-48532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293222" y="514350"/>
            <a:ext cx="5701557" cy="4114800"/>
            <a:chOff x="0" y="0"/>
            <a:chExt cx="7602076" cy="5486401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875242"/>
              <a:ext cx="7602076" cy="46111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1">
                <a:lnSpc>
                  <a:spcPts val="3999"/>
                </a:lnSpc>
              </a:pPr>
              <a:r>
                <a:rPr lang="ar-EG" sz="2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دسترسی گسترده: پایگاه کاربری بزرگ و متنوع، آن را به پلتفرمی مناسب برای دسترسی به گروه‌های جمعیتی مختلف تبدیل می‌کند.</a:t>
              </a:r>
            </a:p>
            <a:p>
              <a:pPr algn="r" rtl="true" marL="0" indent="0" lvl="0">
                <a:lnSpc>
                  <a:spcPts val="2399"/>
                </a:lnSpc>
              </a:pPr>
              <a:r>
                <a:rPr lang="ar-EG" sz="1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ایجاد انجمن: گروه‌ها و صفحات امکان ایجاد و حفظ انجمن‌های فعال را فراهم می‌کنند.</a:t>
              </a:r>
            </a:p>
            <a:p>
              <a:pPr algn="r" rtl="true" marL="0" indent="0" lvl="0">
                <a:lnSpc>
                  <a:spcPts val="2399"/>
                </a:lnSpc>
              </a:pPr>
              <a:r>
                <a:rPr lang="ar-EG" sz="1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تبلیغات رویداد: عالی برای سازماندهی و تبلیغ رویدادها.</a:t>
              </a:r>
            </a:p>
            <a:p>
              <a:pPr algn="r" rtl="true" marL="0" indent="0" lvl="0">
                <a:lnSpc>
                  <a:spcPts val="2399"/>
                </a:lnSpc>
              </a:pPr>
              <a:r>
                <a:rPr lang="ar-EG" sz="1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تطبیق‌پذیری: از انواع مختلف محتوا (متن، تصاویر، ویدیوها) پشتیبانی می‌کند.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0"/>
              <a:ext cx="7602076" cy="647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839"/>
                </a:lnSpc>
              </a:pPr>
              <a:r>
                <a:rPr lang="ar-EG" b="true" sz="31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نقاط قوت 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197280" y="5925241"/>
            <a:ext cx="5893538" cy="3790950"/>
            <a:chOff x="0" y="0"/>
            <a:chExt cx="7858051" cy="505460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722842"/>
              <a:ext cx="7858051" cy="43317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1">
                <a:lnSpc>
                  <a:spcPts val="3999"/>
                </a:lnSpc>
              </a:pPr>
              <a:r>
                <a:rPr lang="ar-EG" sz="2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کاهش تعامل جوانان: کاربران جوان‌تر در حال روی آوردن به پلتفرم‌های دیگری مانند اینستاگرام و تیک‌تاک هستند.</a:t>
              </a:r>
            </a:p>
            <a:p>
              <a:pPr algn="r" rtl="true" marL="0" indent="0" lvl="0">
                <a:lnSpc>
                  <a:spcPts val="2399"/>
                </a:lnSpc>
              </a:pPr>
              <a:r>
                <a:rPr lang="ar-EG" sz="1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چالش‌های الگوریتم: دسترسی ارگانیک می‌تواند به دلیل تغییرات الگوریتمی محدود شود.</a:t>
              </a:r>
            </a:p>
            <a:p>
              <a:pPr algn="r" rtl="true" marL="0" indent="0" lvl="0">
                <a:lnSpc>
                  <a:spcPts val="2399"/>
                </a:lnSpc>
              </a:pPr>
              <a:r>
                <a:rPr lang="ar-EG" sz="1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نگرانی‌های مربوط به حریم خصوصی: نگرانی‌های مداوم در مورد حریم خصوصی داده‌ها و سوءاستفاده از آنها.</a:t>
              </a:r>
            </a:p>
            <a:p>
              <a:pPr algn="r" rtl="true" marL="0" indent="0" lvl="0">
                <a:lnSpc>
                  <a:spcPts val="2399"/>
                </a:lnSpc>
              </a:pPr>
              <a:r>
                <a:rPr lang="ar-EG" sz="14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حجم زیاد محتوا: حجم زیاد محتوا می‌تواند منجر به نادیده گرفته شدن پست‌های مهم شود.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9525"/>
              <a:ext cx="7858051" cy="4857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999"/>
                </a:lnSpc>
              </a:pPr>
              <a:r>
                <a:rPr lang="ar-EG" b="true" sz="24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نقاط ضعف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جمعیت‌شناسی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793849" y="2144580"/>
            <a:ext cx="5858203" cy="4160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ویدیوهای طولانی: ایده‌آل برای آموزش‌ها، ویدئوبلاگ‌ها، وبینارها و محتوای آموزشی.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کانال‌ها: کاربران می‌توانند در کانال‌ها مشترک شوند تا سازندگان مورد علاقه خود را دنبال کنند.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لیست‌های پخش: ویدیوها را برای مشاهده آسان‌تر، در مجموعه‌هایی سازماندهی کنید.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پخش زنده: به سازندگان اجازه می‌دهد رویدادها یا جلسات را به صورت زنده پخش کنند.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نظرات: کاربران می‌توانند از طریق نظرات و بحث‌ها با محتوا تعامل داشته باشند.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784272" y="6172200"/>
            <a:ext cx="3888486" cy="4114800"/>
          </a:xfrm>
          <a:custGeom>
            <a:avLst/>
            <a:gdLst/>
            <a:ahLst/>
            <a:cxnLst/>
            <a:rect r="r" b="b" t="t" l="l"/>
            <a:pathLst>
              <a:path h="4114800" w="3888486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784272" y="2047514"/>
            <a:ext cx="4761779" cy="206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طیف سنی گسترده، با محبوبیت ویژه در بین افراد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۱۸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۴۹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ساله.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در سطح جهانی مورد استفاده قرار می‌گیرد و همین امر آن را برای مخاطبان متنوع قابل دسترسی می‌کند.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7184" y="993934"/>
            <a:ext cx="4361384" cy="1425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FE6D73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نمای کلی یوتیوب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297984" y="1094998"/>
            <a:ext cx="5701557" cy="3829685"/>
            <a:chOff x="0" y="0"/>
            <a:chExt cx="7602076" cy="5106247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722842"/>
              <a:ext cx="7602076" cy="4383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1">
                <a:lnSpc>
                  <a:spcPts val="3679"/>
                </a:lnSpc>
              </a:pPr>
              <a:r>
                <a:rPr lang="ar-EG" sz="22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محتوای آموزشی: این پلتفرم منبعی مطمئن برای آموزش‌ها، سخنرانی‌ها و ویدیوهای آموزشی است.</a:t>
              </a:r>
            </a:p>
            <a:p>
              <a:pPr algn="r" rtl="true" marL="496569" indent="-248284" lvl="1">
                <a:lnSpc>
                  <a:spcPts val="3679"/>
                </a:lnSpc>
                <a:buFont typeface="Arial"/>
                <a:buChar char="•"/>
              </a:pPr>
              <a:r>
                <a:rPr lang="ar-EG" sz="22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قدرت موتور جستجو: به عنوان بخشی از گوگل، ویدیوهای یوتیوب اغلب در نتایج جستجو رتبه بالایی دارند.</a:t>
              </a:r>
            </a:p>
            <a:p>
              <a:pPr algn="r" rtl="true" marL="0" indent="0" lvl="0">
                <a:lnSpc>
                  <a:spcPts val="2079"/>
                </a:lnSpc>
              </a:pPr>
              <a:r>
                <a:rPr lang="ar-EG" sz="12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محتوای همیشه سبز: ویدیوهای خوب ساخته شده می‌توانند مرتبط باقی بمانند و به مرور زمان به جذب بازدید ادامه دهند.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9525"/>
              <a:ext cx="7602076" cy="4857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999"/>
                </a:lnSpc>
              </a:pPr>
              <a:r>
                <a:rPr lang="ar-EG" b="true" sz="24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نقاط قوت 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97231" y="6284651"/>
            <a:ext cx="5893538" cy="3072130"/>
            <a:chOff x="0" y="0"/>
            <a:chExt cx="7858051" cy="4096174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703792"/>
              <a:ext cx="7858051" cy="33923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1">
                <a:lnSpc>
                  <a:spcPts val="3839"/>
                </a:lnSpc>
              </a:pPr>
              <a:r>
                <a:rPr lang="ar-EG" sz="23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تلاش زیاد برای تولید: تولید محتوای ویدیویی با کیفیت بالا می‌تواند زمان‌بر و نیازمند منابع زیادی باشد.</a:t>
              </a:r>
            </a:p>
            <a:p>
              <a:pPr algn="r" rtl="true" marL="0" indent="0" lvl="0">
                <a:lnSpc>
                  <a:spcPts val="2239"/>
                </a:lnSpc>
              </a:pPr>
              <a:r>
                <a:rPr lang="ar-EG" sz="13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اشباع محتوا: با حجم عظیمی از محتوا که روزانه آپلود می‌شود، متمایز شدن می‌تواند دشوار باشد.</a:t>
              </a:r>
            </a:p>
            <a:p>
              <a:pPr algn="r" rtl="true" marL="0" indent="0" lvl="0">
                <a:lnSpc>
                  <a:spcPts val="2239"/>
                </a:lnSpc>
              </a:pPr>
              <a:r>
                <a:rPr lang="ar-EG" sz="13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مدیریت نظرات: مدیریت نظرات و تعاملات اجتماعی می‌تواند چالش‌برانگیز باشد، به‌خصوص برای کانال‌های بزرگ‌تر.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9525"/>
              <a:ext cx="7858051" cy="4857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999"/>
                </a:lnSpc>
              </a:pPr>
              <a:r>
                <a:rPr lang="ar-EG" b="true" sz="24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نقاط ضعف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407" t="0" r="-97987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1028700"/>
            <a:ext cx="3005981" cy="620935"/>
            <a:chOff x="0" y="0"/>
            <a:chExt cx="4007974" cy="8279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007974" cy="827914"/>
              <a:chOff x="0" y="0"/>
              <a:chExt cx="3358570" cy="69376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358570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3358570">
                    <a:moveTo>
                      <a:pt x="3234110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34110" y="0"/>
                    </a:lnTo>
                    <a:cubicBezTo>
                      <a:pt x="3302690" y="0"/>
                      <a:pt x="3358570" y="55880"/>
                      <a:pt x="3358570" y="124460"/>
                    </a:cubicBezTo>
                    <a:lnTo>
                      <a:pt x="3358570" y="569309"/>
                    </a:lnTo>
                    <a:cubicBezTo>
                      <a:pt x="3358570" y="637889"/>
                      <a:pt x="3302690" y="693769"/>
                      <a:pt x="3234110" y="693769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007974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ویژگی‌های کلیدی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3079"/>
                </a:lnSpc>
              </a:pPr>
              <a:r>
                <a:rPr lang="ar-EG" b="true" sz="27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جمعیت‌شناسی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625713" y="2851215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8" y="0"/>
                </a:lnTo>
                <a:lnTo>
                  <a:pt x="1540098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930908" y="5829735"/>
            <a:ext cx="5400019" cy="4457265"/>
          </a:xfrm>
          <a:custGeom>
            <a:avLst/>
            <a:gdLst/>
            <a:ahLst/>
            <a:cxnLst/>
            <a:rect r="r" b="b" t="t" l="l"/>
            <a:pathLst>
              <a:path h="4457265" w="5400019">
                <a:moveTo>
                  <a:pt x="0" y="0"/>
                </a:moveTo>
                <a:lnTo>
                  <a:pt x="5400019" y="0"/>
                </a:lnTo>
                <a:lnTo>
                  <a:pt x="5400019" y="4457265"/>
                </a:lnTo>
                <a:lnTo>
                  <a:pt x="0" y="4457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93849" y="2144580"/>
            <a:ext cx="5137059" cy="583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ویدیوهای کوتاه: ویدیوهایی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دقیقه (محتوای محبوب معمولاً حدود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۱۵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۶۰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ثانیه است).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صفحه برای شما (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FYP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): فید اصلی تیک تاک، که توسط یک الگوریتم توصیه قدرتمند هدایت می‌شود.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چالش‌ها: کاربران در چالش‌های پرطرفدار شرکت می‌کنند، که اغلب از آهنگ‌ها یا تم‌های خاصی استفاده می‌کنند.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دوئت‌ها و کوک‌ها: به کاربران اجازه می‌دهد تا با یکدیگر همکاری کنند یا به محتوای سایر کاربران پاسخ دهند.</a:t>
            </a:r>
          </a:p>
          <a:p>
            <a:pPr algn="r" rtl="true" marL="453390" indent="-226695" lvl="1">
              <a:lnSpc>
                <a:spcPts val="3360"/>
              </a:lnSpc>
              <a:buFont typeface="Arial"/>
              <a:buChar char="•"/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فیلترها و جلوه‌ها: ابزارهای مختلف برای بهبود خلاقانه ویدیوها.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784272" y="2047514"/>
            <a:ext cx="4761779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تحت سلطه کاربران جوان‌تر (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۱۳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۲۴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سال) است.</a:t>
            </a:r>
          </a:p>
          <a:p>
            <a:pPr algn="r" rtl="true" marL="0" indent="0" lvl="0">
              <a:lnSpc>
                <a:spcPts val="3360"/>
              </a:lnSpc>
            </a:pP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افزایش محبوبیت در میان جمعیت مسن‌تر (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۲۵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۴۴</a:t>
            </a:r>
            <a:r>
              <a:rPr lang="ar-EG" sz="2100">
                <a:solidFill>
                  <a:srgbClr val="3B3838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سال).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7184" y="993934"/>
            <a:ext cx="4361384" cy="1425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5544"/>
              </a:lnSpc>
              <a:spcBef>
                <a:spcPct val="0"/>
              </a:spcBef>
            </a:pPr>
            <a:r>
              <a:rPr lang="ar-EG" b="true" sz="5600">
                <a:solidFill>
                  <a:srgbClr val="FE6D73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نمای کلی تیک تاک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293222" y="533718"/>
            <a:ext cx="5701557" cy="4271645"/>
            <a:chOff x="0" y="0"/>
            <a:chExt cx="7602076" cy="5695527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732367"/>
              <a:ext cx="7602076" cy="49631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1">
                <a:lnSpc>
                  <a:spcPts val="3360"/>
                </a:lnSpc>
              </a:pPr>
              <a:r>
                <a:rPr lang="ar-EG" sz="2100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پتانسیل ویروسی شدن: به دلیل الگوریتم تیک تاک، محتوا می‌تواند به سرعت ویروسی شود.</a:t>
              </a:r>
            </a:p>
            <a:p>
              <a:pPr algn="r" rtl="true" marL="0" indent="0" lvl="1">
                <a:lnSpc>
                  <a:spcPts val="3360"/>
                </a:lnSpc>
              </a:pPr>
              <a:r>
                <a:rPr lang="ar-EG" sz="2100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بیان خلاقانه: خلاقیت و آزمایش با محتوا را تشویق می‌کند.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تعامل بالا: کاربران زمان قابل توجهی را در برنامه می‌گذرانند که منجر به نرخ تعامل بالا می‌شود.</a:t>
              </a:r>
            </a:p>
            <a:p>
              <a:pPr algn="r" rtl="true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ar-EG" sz="2100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محتوای متنوع: از حوزه‌های مختلف محتوا، از سرگرمی گرفته تا آموزش، پشتیبانی می‌کند.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9525"/>
              <a:ext cx="7602076" cy="4857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999"/>
                </a:lnSpc>
              </a:pPr>
              <a:r>
                <a:rPr lang="ar-EG" b="true" sz="24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نقاط قوت 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97231" y="6008109"/>
            <a:ext cx="5893538" cy="3625215"/>
            <a:chOff x="0" y="0"/>
            <a:chExt cx="7858051" cy="4833620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722842"/>
              <a:ext cx="7858051" cy="41107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rtl="true" marL="0" indent="0" lvl="1">
                <a:lnSpc>
                  <a:spcPts val="3519"/>
                </a:lnSpc>
              </a:pPr>
              <a:r>
                <a:rPr lang="ar-EG" sz="21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طول عمر کوتاه محتوا: با تغییر سریع روندها، محتوا می‌تواند به سرعت فراموش شود.</a:t>
              </a:r>
            </a:p>
            <a:p>
              <a:pPr algn="r" rtl="true" marL="474979" indent="-237490" lvl="1">
                <a:lnSpc>
                  <a:spcPts val="3519"/>
                </a:lnSpc>
                <a:buFont typeface="Arial"/>
                <a:buChar char="•"/>
              </a:pPr>
              <a:r>
                <a:rPr lang="ar-EG" sz="2199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جمعیت‌شناسی محدود: به شدت به سمت مخاطبان جوان‌تر متمایل است، که ممکن است اثربخشی آن را برای جمعیت‌شناسی مسن‌تر محدود کند.</a:t>
              </a:r>
            </a:p>
            <a:p>
              <a:pPr algn="r" rtl="true" marL="0" indent="0" lvl="0">
                <a:lnSpc>
                  <a:spcPts val="1920"/>
                </a:lnSpc>
              </a:pPr>
              <a:r>
                <a:rPr lang="ar-EG" sz="1200">
                  <a:solidFill>
                    <a:srgbClr val="FFFFFF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نگرانی‌های مربوط به حریم خصوصی: نگرانی‌های مداومی در مورد حریم خصوصی داده‌ها، به ویژه برای کاربران جوان‌تر، وجود دارد.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9525"/>
              <a:ext cx="7858051" cy="4857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999"/>
                </a:lnSpc>
              </a:pPr>
              <a:r>
                <a:rPr lang="ar-EG" b="true" sz="2499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نقاط ضعف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09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606" t="0" r="-97657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74645" y="7073918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4888" y="4223046"/>
            <a:ext cx="12001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01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374645" y="4125817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39549" y="7108375"/>
            <a:ext cx="1488373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0692" y="7011146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1" y="0"/>
                </a:lnTo>
                <a:lnTo>
                  <a:pt x="2067231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06031" y="4125817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90890" y="-1621312"/>
            <a:ext cx="7385554" cy="7385554"/>
          </a:xfrm>
          <a:custGeom>
            <a:avLst/>
            <a:gdLst/>
            <a:ahLst/>
            <a:cxnLst/>
            <a:rect r="r" b="b" t="t" l="l"/>
            <a:pathLst>
              <a:path h="7385554" w="7385554">
                <a:moveTo>
                  <a:pt x="0" y="0"/>
                </a:moveTo>
                <a:lnTo>
                  <a:pt x="7385553" y="0"/>
                </a:lnTo>
                <a:lnTo>
                  <a:pt x="7385553" y="7385553"/>
                </a:lnTo>
                <a:lnTo>
                  <a:pt x="0" y="7385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200261" y="1453926"/>
            <a:ext cx="4753241" cy="1111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099"/>
              </a:lnSpc>
            </a:pPr>
            <a:r>
              <a:rPr lang="ar-EG" b="true" sz="64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فهرست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84888" y="5639546"/>
            <a:ext cx="5422774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۲.۱</a:t>
            </a: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مقدمه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39549" y="8277225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۲.۲</a:t>
            </a: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جستجوی کاربران شبکه‌های اجتماعی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53502" y="4223046"/>
            <a:ext cx="12001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53502" y="5620496"/>
            <a:ext cx="677718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۲.۳</a:t>
            </a: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خطرات و اقدامات ایمنی در پلتفرم‌های رسانه‌های اجتماعی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953502" y="7171147"/>
            <a:ext cx="1200172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46988" y="8571582"/>
            <a:ext cx="5422774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۲.۴</a:t>
            </a:r>
            <a:r>
              <a:rPr lang="ar-EG" b="true" sz="3000" spc="-8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- خلق یک پرسونا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2582957">
            <a:off x="5487080" y="6863200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20094" y="-547187"/>
            <a:ext cx="10730792" cy="10730792"/>
            <a:chOff x="0" y="0"/>
            <a:chExt cx="12700000" cy="1270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19656" t="0" r="-1965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58827" y="3926255"/>
            <a:ext cx="6824011" cy="3499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288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جست‌وجوی</a:t>
            </a: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 گنج در رسانه‌های اجتماعی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1D1D1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1D1D1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۲.۲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49065" y="2587361"/>
            <a:ext cx="7117755" cy="6461710"/>
            <a:chOff x="0" y="0"/>
            <a:chExt cx="1874635" cy="17018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110262" y="4938098"/>
            <a:ext cx="6195360" cy="3777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77"/>
              </a:lnSpc>
            </a:pPr>
            <a:r>
              <a:rPr lang="ar-EG" sz="3099" spc="-61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گروه را به </a:t>
            </a:r>
            <a:r>
              <a:rPr lang="en-US" sz="3099" spc="-61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۴</a:t>
            </a:r>
            <a:r>
              <a:rPr lang="ar-EG" sz="3099" spc="-61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قسمت تقسیم کنید و به هر گروه یک پلتفرم رسانه اجتماعی اختصاص دهید.</a:t>
            </a:r>
          </a:p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برگه‌ها را به هر گروه بدهید. آنها </a:t>
            </a:r>
            <a:r>
              <a:rPr lang="en-US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30</a:t>
            </a: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دقیقه فرصت دارند تا وظایف را انجام دهند و سپس باید نتایج خود را ارائه دهند.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13730" y="3182460"/>
            <a:ext cx="2991892" cy="1393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1412"/>
              </a:lnSpc>
            </a:pPr>
            <a:r>
              <a:rPr lang="ar-EG" b="true" sz="8152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</a:t>
            </a:r>
            <a:r>
              <a:rPr lang="ar-EG" b="true" sz="8152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یف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557208" y="-443792"/>
            <a:ext cx="10730792" cy="10730792"/>
            <a:chOff x="0" y="0"/>
            <a:chExt cx="12700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11878" t="0" r="-11878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68919" y="4093558"/>
            <a:ext cx="7288289" cy="3406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030"/>
              </a:lnSpc>
            </a:pPr>
            <a:r>
              <a:rPr lang="ar-EG" b="true" sz="70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خطرات رسانه‌های اجتماعی و اقدامات ایمنی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3119379">
            <a:off x="5034204" y="6845271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۲.۳</a:t>
            </a: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777" r="0" b="-167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587361"/>
            <a:ext cx="7117755" cy="6461710"/>
            <a:chOff x="0" y="0"/>
            <a:chExt cx="1874635" cy="170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13730" y="3056237"/>
            <a:ext cx="2991892" cy="1393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1412"/>
              </a:lnSpc>
            </a:pPr>
            <a:r>
              <a:rPr lang="ar-EG" b="true" sz="8152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</a:t>
            </a:r>
            <a:r>
              <a:rPr lang="ar-EG" b="true" sz="8152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5095875"/>
            <a:ext cx="6195360" cy="2691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4277"/>
              </a:lnSpc>
            </a:pP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گروه را به </a:t>
            </a:r>
            <a:r>
              <a:rPr lang="en-US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۴</a:t>
            </a: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نفر یا بیشتر تقسیم کنید و به هر گروه یک سناریو بدهید و از آنها بخواهید که بر اساس سوالاتی که در هر برگه دارند، در گروه بحث کنند. آنها </a:t>
            </a:r>
            <a:r>
              <a:rPr lang="en-US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۲۰</a:t>
            </a:r>
            <a:r>
              <a:rPr lang="ar-EG" sz="30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دقیقه فرصت دارند.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38400" y="898468"/>
            <a:ext cx="13411200" cy="2543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2B2929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مسائل اصلی ایمنی در رسانه‌های اجتماعی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12878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09092" y="3853529"/>
            <a:ext cx="3335356" cy="789455"/>
            <a:chOff x="0" y="0"/>
            <a:chExt cx="4447142" cy="105260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4447142" cy="1052607"/>
              <a:chOff x="0" y="0"/>
              <a:chExt cx="1697367" cy="4064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17780" y="22860"/>
                <a:ext cx="1671968" cy="356036"/>
              </a:xfrm>
              <a:custGeom>
                <a:avLst/>
                <a:gdLst/>
                <a:ahLst/>
                <a:cxnLst/>
                <a:rect r="r" b="b" t="t" l="l"/>
                <a:pathLst>
                  <a:path h="356036" w="1671968">
                    <a:moveTo>
                      <a:pt x="1671968" y="178017"/>
                    </a:moveTo>
                    <a:cubicBezTo>
                      <a:pt x="1671968" y="80233"/>
                      <a:pt x="1591958" y="0"/>
                      <a:pt x="1491627" y="0"/>
                    </a:cubicBezTo>
                    <a:lnTo>
                      <a:pt x="172720" y="0"/>
                    </a:lnTo>
                    <a:lnTo>
                      <a:pt x="172720" y="1253"/>
                    </a:lnTo>
                    <a:cubicBezTo>
                      <a:pt x="76200" y="5014"/>
                      <a:pt x="0" y="82740"/>
                      <a:pt x="0" y="178017"/>
                    </a:cubicBezTo>
                    <a:cubicBezTo>
                      <a:pt x="0" y="273295"/>
                      <a:pt x="77470" y="351021"/>
                      <a:pt x="172720" y="354782"/>
                    </a:cubicBezTo>
                    <a:lnTo>
                      <a:pt x="172720" y="356035"/>
                    </a:lnTo>
                    <a:lnTo>
                      <a:pt x="1491627" y="356035"/>
                    </a:lnTo>
                    <a:cubicBezTo>
                      <a:pt x="1590687" y="356035"/>
                      <a:pt x="1671968" y="275802"/>
                      <a:pt x="1671968" y="178017"/>
                    </a:cubicBezTo>
                    <a:close/>
                  </a:path>
                </a:pathLst>
              </a:custGeom>
              <a:solidFill>
                <a:srgbClr val="FFCB12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357653" y="251930"/>
              <a:ext cx="3731835" cy="5201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0">
                <a:lnSpc>
                  <a:spcPts val="3209"/>
                </a:lnSpc>
                <a:spcBef>
                  <a:spcPct val="0"/>
                </a:spcBef>
              </a:pPr>
              <a:r>
                <a:rPr lang="ar-EG" b="true" sz="2468" spc="-74">
                  <a:solidFill>
                    <a:srgbClr val="2B2929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اینستاگرام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182136" y="3872579"/>
            <a:ext cx="3355227" cy="779930"/>
            <a:chOff x="0" y="0"/>
            <a:chExt cx="4473636" cy="1039907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473636" cy="1039907"/>
              <a:chOff x="0" y="0"/>
              <a:chExt cx="1707480" cy="4064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17780" y="22860"/>
                <a:ext cx="1682080" cy="355980"/>
              </a:xfrm>
              <a:custGeom>
                <a:avLst/>
                <a:gdLst/>
                <a:ahLst/>
                <a:cxnLst/>
                <a:rect r="r" b="b" t="t" l="l"/>
                <a:pathLst>
                  <a:path h="355980" w="1682080">
                    <a:moveTo>
                      <a:pt x="1682080" y="177989"/>
                    </a:moveTo>
                    <a:cubicBezTo>
                      <a:pt x="1682080" y="80220"/>
                      <a:pt x="1602070" y="0"/>
                      <a:pt x="1501740" y="0"/>
                    </a:cubicBezTo>
                    <a:lnTo>
                      <a:pt x="172720" y="0"/>
                    </a:lnTo>
                    <a:lnTo>
                      <a:pt x="172720" y="1253"/>
                    </a:lnTo>
                    <a:cubicBezTo>
                      <a:pt x="76200" y="5013"/>
                      <a:pt x="0" y="82727"/>
                      <a:pt x="0" y="177989"/>
                    </a:cubicBezTo>
                    <a:cubicBezTo>
                      <a:pt x="0" y="273251"/>
                      <a:pt x="77470" y="350965"/>
                      <a:pt x="172720" y="354726"/>
                    </a:cubicBezTo>
                    <a:lnTo>
                      <a:pt x="172720" y="355979"/>
                    </a:lnTo>
                    <a:lnTo>
                      <a:pt x="1501740" y="355979"/>
                    </a:lnTo>
                    <a:cubicBezTo>
                      <a:pt x="1600800" y="355979"/>
                      <a:pt x="1682080" y="275758"/>
                      <a:pt x="1682080" y="177989"/>
                    </a:cubicBezTo>
                    <a:close/>
                  </a:path>
                </a:pathLst>
              </a:custGeom>
              <a:solidFill>
                <a:srgbClr val="DD5642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359784" y="245580"/>
              <a:ext cx="3754068" cy="5201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0">
                <a:lnSpc>
                  <a:spcPts val="3209"/>
                </a:lnSpc>
                <a:spcBef>
                  <a:spcPct val="0"/>
                </a:spcBef>
              </a:pPr>
              <a:r>
                <a:rPr lang="ar-EG" b="true" sz="2468" spc="-74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فیسبوک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945052" y="3853529"/>
            <a:ext cx="2897444" cy="779930"/>
            <a:chOff x="0" y="0"/>
            <a:chExt cx="3863259" cy="103990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863259" cy="1039907"/>
              <a:chOff x="0" y="0"/>
              <a:chExt cx="1474513" cy="4064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17780" y="22860"/>
                <a:ext cx="1449114" cy="355980"/>
              </a:xfrm>
              <a:custGeom>
                <a:avLst/>
                <a:gdLst/>
                <a:ahLst/>
                <a:cxnLst/>
                <a:rect r="r" b="b" t="t" l="l"/>
                <a:pathLst>
                  <a:path h="355980" w="1449114">
                    <a:moveTo>
                      <a:pt x="1449114" y="177989"/>
                    </a:moveTo>
                    <a:cubicBezTo>
                      <a:pt x="1449114" y="80220"/>
                      <a:pt x="1369104" y="0"/>
                      <a:pt x="1268773" y="0"/>
                    </a:cubicBezTo>
                    <a:lnTo>
                      <a:pt x="172720" y="0"/>
                    </a:lnTo>
                    <a:lnTo>
                      <a:pt x="172720" y="1253"/>
                    </a:lnTo>
                    <a:cubicBezTo>
                      <a:pt x="76200" y="5013"/>
                      <a:pt x="0" y="82727"/>
                      <a:pt x="0" y="177989"/>
                    </a:cubicBezTo>
                    <a:cubicBezTo>
                      <a:pt x="0" y="273251"/>
                      <a:pt x="77470" y="350965"/>
                      <a:pt x="172720" y="354726"/>
                    </a:cubicBezTo>
                    <a:lnTo>
                      <a:pt x="172720" y="355979"/>
                    </a:lnTo>
                    <a:lnTo>
                      <a:pt x="1268773" y="355979"/>
                    </a:lnTo>
                    <a:cubicBezTo>
                      <a:pt x="1367833" y="355979"/>
                      <a:pt x="1449114" y="275758"/>
                      <a:pt x="1449114" y="177989"/>
                    </a:cubicBezTo>
                    <a:close/>
                  </a:path>
                </a:pathLst>
              </a:custGeom>
              <a:solidFill>
                <a:srgbClr val="2F945C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310696" y="245580"/>
              <a:ext cx="3241867" cy="5201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0">
                <a:lnSpc>
                  <a:spcPts val="3209"/>
                </a:lnSpc>
                <a:spcBef>
                  <a:spcPct val="0"/>
                </a:spcBef>
              </a:pPr>
              <a:r>
                <a:rPr lang="ar-EG" b="true" sz="2468" spc="-74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تیک تاک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692716" y="3872579"/>
            <a:ext cx="2897444" cy="779930"/>
            <a:chOff x="0" y="0"/>
            <a:chExt cx="3863259" cy="1039907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863259" cy="1039907"/>
              <a:chOff x="0" y="0"/>
              <a:chExt cx="1474513" cy="4064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17780" y="22860"/>
                <a:ext cx="1449114" cy="355980"/>
              </a:xfrm>
              <a:custGeom>
                <a:avLst/>
                <a:gdLst/>
                <a:ahLst/>
                <a:cxnLst/>
                <a:rect r="r" b="b" t="t" l="l"/>
                <a:pathLst>
                  <a:path h="355980" w="1449114">
                    <a:moveTo>
                      <a:pt x="1449114" y="177989"/>
                    </a:moveTo>
                    <a:cubicBezTo>
                      <a:pt x="1449114" y="80220"/>
                      <a:pt x="1369104" y="0"/>
                      <a:pt x="1268773" y="0"/>
                    </a:cubicBezTo>
                    <a:lnTo>
                      <a:pt x="172720" y="0"/>
                    </a:lnTo>
                    <a:lnTo>
                      <a:pt x="172720" y="1253"/>
                    </a:lnTo>
                    <a:cubicBezTo>
                      <a:pt x="76200" y="5013"/>
                      <a:pt x="0" y="82727"/>
                      <a:pt x="0" y="177989"/>
                    </a:cubicBezTo>
                    <a:cubicBezTo>
                      <a:pt x="0" y="273251"/>
                      <a:pt x="77470" y="350965"/>
                      <a:pt x="172720" y="354726"/>
                    </a:cubicBezTo>
                    <a:lnTo>
                      <a:pt x="172720" y="355979"/>
                    </a:lnTo>
                    <a:lnTo>
                      <a:pt x="1268773" y="355979"/>
                    </a:lnTo>
                    <a:cubicBezTo>
                      <a:pt x="1367833" y="355979"/>
                      <a:pt x="1449114" y="275758"/>
                      <a:pt x="1449114" y="177989"/>
                    </a:cubicBezTo>
                    <a:close/>
                  </a:path>
                </a:pathLst>
              </a:custGeom>
              <a:solidFill>
                <a:srgbClr val="1BA1B8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310696" y="245580"/>
              <a:ext cx="3241867" cy="5201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0">
                <a:lnSpc>
                  <a:spcPts val="3209"/>
                </a:lnSpc>
                <a:spcBef>
                  <a:spcPct val="0"/>
                </a:spcBef>
              </a:pPr>
              <a:r>
                <a:rPr lang="ar-EG" b="true" sz="2468" spc="-74">
                  <a:solidFill>
                    <a:srgbClr val="FFFFFF"/>
                  </a:solidFill>
                  <a:latin typeface="Droid Arabic Naskh Bold"/>
                  <a:ea typeface="Droid Arabic Naskh Bold"/>
                  <a:cs typeface="Droid Arabic Naskh Bold"/>
                  <a:sym typeface="Droid Arabic Naskh Bold"/>
                  <a:rtl val="true"/>
                </a:rPr>
                <a:t>یوتیوب</a:t>
              </a:r>
            </a:p>
          </p:txBody>
        </p:sp>
      </p:grpSp>
      <p:sp>
        <p:nvSpPr>
          <p:cNvPr name="AutoShape 20" id="20"/>
          <p:cNvSpPr/>
          <p:nvPr/>
        </p:nvSpPr>
        <p:spPr>
          <a:xfrm rot="0">
            <a:off x="4641975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  <p:sp>
        <p:nvSpPr>
          <p:cNvPr name="AutoShape 21" id="21"/>
          <p:cNvSpPr/>
          <p:nvPr/>
        </p:nvSpPr>
        <p:spPr>
          <a:xfrm rot="0">
            <a:off x="9448179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  <p:sp>
        <p:nvSpPr>
          <p:cNvPr name="TextBox 22" id="22"/>
          <p:cNvSpPr txBox="true"/>
          <p:nvPr/>
        </p:nvSpPr>
        <p:spPr>
          <a:xfrm rot="0">
            <a:off x="511566" y="5673364"/>
            <a:ext cx="4130410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نقض حریم خصوصی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11566" y="6814205"/>
            <a:ext cx="4130410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قلدری سایبری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11566" y="7955046"/>
            <a:ext cx="4130410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فشار اینفلوئنسرها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21876" y="5673364"/>
            <a:ext cx="3075747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اطلاعات نادرست و اخبار جعلی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21876" y="6823730"/>
            <a:ext cx="3075747" cy="43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614"/>
              </a:lnSpc>
              <a:spcBef>
                <a:spcPct val="0"/>
              </a:spcBef>
            </a:pPr>
            <a:r>
              <a:rPr lang="ar-EG" sz="2581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حریم خصوصی داده‌ها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21876" y="7955046"/>
            <a:ext cx="3075747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کلاهبرداری و فیشینگ(دزدی اطلاعات)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799021" y="5673364"/>
            <a:ext cx="3189504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چالش‌ها و روندهای پرخطر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799021" y="6823730"/>
            <a:ext cx="3189504" cy="414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401"/>
              </a:lnSpc>
              <a:spcBef>
                <a:spcPct val="0"/>
              </a:spcBef>
            </a:pPr>
            <a:r>
              <a:rPr lang="ar-EG" sz="2429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تجاوز به حریم خصوصی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799021" y="7955046"/>
            <a:ext cx="318950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محتوای نامناسب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132933" y="5673364"/>
            <a:ext cx="401700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مسائل مربوط به حق نشر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132933" y="6814205"/>
            <a:ext cx="401700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کلاهبرداری‌ها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132933" y="7955046"/>
            <a:ext cx="401700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779"/>
              </a:lnSpc>
              <a:spcBef>
                <a:spcPct val="0"/>
              </a:spcBef>
            </a:pPr>
            <a:r>
              <a:rPr lang="ar-EG" sz="2700" strike="noStrike" u="none">
                <a:solidFill>
                  <a:srgbClr val="2B2929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سخنان نفرت‌انگیز در نظرات </a:t>
            </a:r>
          </a:p>
        </p:txBody>
      </p:sp>
      <p:sp>
        <p:nvSpPr>
          <p:cNvPr name="AutoShape 34" id="34"/>
          <p:cNvSpPr/>
          <p:nvPr/>
        </p:nvSpPr>
        <p:spPr>
          <a:xfrm rot="0">
            <a:off x="13664801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20094" y="-547187"/>
            <a:ext cx="10730792" cy="10730792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5944" t="0" r="-1594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true" rot="-3119379">
            <a:off x="5034204" y="6845271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599166" y="6466474"/>
            <a:ext cx="7855939" cy="1155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288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ساخت </a:t>
            </a: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یک پرسونا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۲.۴</a:t>
            </a: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7298" y="2699127"/>
            <a:ext cx="2812311" cy="3007819"/>
          </a:xfrm>
          <a:custGeom>
            <a:avLst/>
            <a:gdLst/>
            <a:ahLst/>
            <a:cxnLst/>
            <a:rect r="r" b="b" t="t" l="l"/>
            <a:pathLst>
              <a:path h="3007819" w="2812311">
                <a:moveTo>
                  <a:pt x="0" y="0"/>
                </a:moveTo>
                <a:lnTo>
                  <a:pt x="2812311" y="0"/>
                </a:lnTo>
                <a:lnTo>
                  <a:pt x="2812311" y="3007819"/>
                </a:lnTo>
                <a:lnTo>
                  <a:pt x="0" y="300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63897" y="6810715"/>
            <a:ext cx="2591491" cy="3022147"/>
          </a:xfrm>
          <a:custGeom>
            <a:avLst/>
            <a:gdLst/>
            <a:ahLst/>
            <a:cxnLst/>
            <a:rect r="r" b="b" t="t" l="l"/>
            <a:pathLst>
              <a:path h="3022147" w="2591491">
                <a:moveTo>
                  <a:pt x="0" y="0"/>
                </a:moveTo>
                <a:lnTo>
                  <a:pt x="2591491" y="0"/>
                </a:lnTo>
                <a:lnTo>
                  <a:pt x="2591491" y="3022147"/>
                </a:lnTo>
                <a:lnTo>
                  <a:pt x="0" y="302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66502" y="3041514"/>
            <a:ext cx="9610289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431801" indent="-215900" lvl="1">
              <a:lnSpc>
                <a:spcPts val="3200"/>
              </a:lnSpc>
              <a:buFont typeface="Arial"/>
              <a:buChar char="•"/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پرسونا یک پروفایل خیالی است که بر اساس مخاطب ایده‌آل و واقعی شما ساخته می‌شود. این پروفایل بر اساس تحقیقات قبلی و بینش‌های زندگی واقعی ایجاد می‌شود.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پرسونا چیست؟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866502" y="4225842"/>
            <a:ext cx="9610289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431801" indent="-215900" lvl="1">
              <a:lnSpc>
                <a:spcPts val="3200"/>
              </a:lnSpc>
              <a:buFont typeface="Arial"/>
              <a:buChar char="•"/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این پیشینه، نیازها، اهداف، چالش‌ها، عادات، رفتارها و انگیزه‌های آنها را شرح می‌دهد، بنابراین می‌توانید آنها را بهتر درک کنید و محتوایی ایجاد کنید که با آنها ارتباط برقرار کند.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86654" y="5810167"/>
            <a:ext cx="9610289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431801" indent="-215900" lvl="1">
              <a:lnSpc>
                <a:spcPts val="3200"/>
              </a:lnSpc>
              <a:buFont typeface="Arial"/>
              <a:buChar char="•"/>
            </a:pPr>
            <a:r>
              <a:rPr lang="ar-EG" b="true" sz="20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به شما کمک می‌کند:</a:t>
            </a:r>
          </a:p>
          <a:p>
            <a:pPr algn="ctr" rtl="true" marL="431801" indent="-215900" lvl="1">
              <a:lnSpc>
                <a:spcPts val="3200"/>
              </a:lnSpc>
              <a:buFont typeface="Arial"/>
              <a:buChar char="•"/>
            </a:pPr>
            <a:r>
              <a:rPr lang="ar-EG" b="true" sz="20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دنیا را از زاویه دید آنها ببینید</a:t>
            </a:r>
          </a:p>
          <a:p>
            <a:pPr algn="ctr" rtl="true" marL="431801" indent="-215900" lvl="1">
              <a:lnSpc>
                <a:spcPts val="3200"/>
              </a:lnSpc>
              <a:buFont typeface="Arial"/>
              <a:buChar char="•"/>
            </a:pPr>
            <a:r>
              <a:rPr lang="ar-EG" b="true" sz="20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پلتفرم و قالب مناسب را انتخاب کنید</a:t>
            </a:r>
          </a:p>
          <a:p>
            <a:pPr algn="ctr" rtl="true" marL="431801" indent="-215900" lvl="1">
              <a:lnSpc>
                <a:spcPts val="3200"/>
              </a:lnSpc>
              <a:buFont typeface="Arial"/>
              <a:buChar char="•"/>
            </a:pPr>
            <a:r>
              <a:rPr lang="ar-EG" b="true" sz="20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به شیوه‌ای که آنها بفهمند و ارتباط برقرار کنند، ارتباط برقرار کنید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7" t="0" r="-382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3240193"/>
            <a:ext cx="7117755" cy="6461710"/>
            <a:chOff x="0" y="0"/>
            <a:chExt cx="1874635" cy="170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rtl="true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13730" y="3434906"/>
            <a:ext cx="2991892" cy="1393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11412"/>
              </a:lnSpc>
            </a:pPr>
            <a:r>
              <a:rPr lang="ar-EG" b="true" sz="8152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تکل</a:t>
            </a:r>
            <a:r>
              <a:rPr lang="ar-EG" b="true" sz="8152">
                <a:solidFill>
                  <a:srgbClr val="FFFFFF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یف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5095875"/>
            <a:ext cx="6195360" cy="3869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0" indent="0" lvl="0">
              <a:lnSpc>
                <a:spcPts val="3863"/>
              </a:lnSpc>
            </a:pPr>
            <a:r>
              <a:rPr lang="ar-EG" sz="27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گروه را به گروه‌های کوچک‌تر تقسیم کنید و هر گروه یک برگه حاوی الگویی برای ایجاد یک پرسونا دریافت می‌کند.</a:t>
            </a:r>
          </a:p>
          <a:p>
            <a:pPr algn="just" rtl="true" marL="0" indent="0" lvl="0">
              <a:lnSpc>
                <a:spcPts val="3863"/>
              </a:lnSpc>
            </a:pPr>
            <a:r>
              <a:rPr lang="ar-EG" sz="2799">
                <a:solidFill>
                  <a:srgbClr val="FFFFFF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هر گروه بر اساس افرادی که معمولاً با آنها کار می‌کنند و می‌خواهند از طریق ارتباطاتشان به آنها دسترسی بهتری پیدا کنند، یک شخصیت برای خود ایجاد می‌کند.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25238" y="2989095"/>
            <a:ext cx="12802816" cy="6108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74979" indent="-237490" lvl="1">
              <a:lnSpc>
                <a:spcPts val="3519"/>
              </a:lnSpc>
              <a:buFont typeface="Arial"/>
              <a:buChar char="•"/>
            </a:pP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نام: اولنا</a:t>
            </a:r>
          </a:p>
          <a:p>
            <a:pPr algn="r" rtl="true" marL="474979" indent="-237490" lvl="1">
              <a:lnSpc>
                <a:spcPts val="3519"/>
              </a:lnSpc>
              <a:buFont typeface="Arial"/>
              <a:buChar char="•"/>
            </a:pP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اطلاعات اولیه: </a:t>
            </a:r>
            <a:r>
              <a:rPr lang="en-US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۳۵</a:t>
            </a: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ساله - اوکراینی، </a:t>
            </a:r>
            <a:r>
              <a:rPr lang="en-US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۴</a:t>
            </a: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ماه پیش آمده، با پسر نوجوانش زندگی می‌کند. اوکراینی، لهستانی در حد مبتدی و کمی انگلیسی صحبت می‌کند.</a:t>
            </a:r>
          </a:p>
          <a:p>
            <a:pPr algn="r" rtl="true" marL="474979" indent="-237490" lvl="1">
              <a:lnSpc>
                <a:spcPts val="3519"/>
              </a:lnSpc>
              <a:buFont typeface="Arial"/>
              <a:buChar char="•"/>
            </a:pP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مشخصات و دستگاه‌های دیجیتال: آیفون (مدل میان‌رده) با سیم‌کارت اعتباری؛ وای‌فای عمومی رایگان گهگاه.</a:t>
            </a:r>
          </a:p>
          <a:p>
            <a:pPr algn="r" rtl="true" marL="474979" indent="-237490" lvl="1">
              <a:lnSpc>
                <a:spcPts val="3519"/>
              </a:lnSpc>
              <a:buFont typeface="Arial"/>
              <a:buChar char="•"/>
            </a:pP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مهارت‌های دیجیتال: متوسط ​​- می‌تواند از فیس‌بوک، اینستاگرام، تلگرام، یوتیوب استفاده کند؛ به راحتی برنامه‌ها را دانلود می‌کند؛ همیشه در مورد تنظیمات حریم خصوصی مطمئن نیست.</a:t>
            </a:r>
          </a:p>
          <a:p>
            <a:pPr algn="r" rtl="true" marL="474979" indent="-237490" lvl="1">
              <a:lnSpc>
                <a:spcPts val="3519"/>
              </a:lnSpc>
              <a:buFont typeface="Arial"/>
              <a:buChar char="•"/>
            </a:pP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برنامه روزانه و زمان آنلاین بودن: پاره وقت در یک فروشگاه محلی کار می‌کند، بیشتر در زمان ناهار و عصرها (در مجموع </a:t>
            </a:r>
            <a:r>
              <a:rPr lang="en-US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</a:t>
            </a: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</a:t>
            </a: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ساعت) آنلاین است.</a:t>
            </a:r>
          </a:p>
          <a:p>
            <a:pPr algn="r" rtl="true" marL="474979" indent="-237490" lvl="1">
              <a:lnSpc>
                <a:spcPts val="3519"/>
              </a:lnSpc>
              <a:buFont typeface="Arial"/>
              <a:buChar char="•"/>
            </a:pP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اهداف و انگیزه‌ها (</a:t>
            </a:r>
            <a:r>
              <a:rPr lang="en-US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</a:t>
            </a: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مورد برتر): بهبود مهارت‌های زبان محلی (لهستانی)، یافتن فرصت‌های شغلی و آموزش‌های حرفه‌ای، ارتباط با دوستان و خانواده در اوکراین، اطلاع‌رسانی در مورد رویدادهای محلی و منابع اجتماعی</a:t>
            </a:r>
          </a:p>
          <a:p>
            <a:pPr algn="r" rtl="true" marL="474979" indent="-237490" lvl="1">
              <a:lnSpc>
                <a:spcPts val="3519"/>
              </a:lnSpc>
              <a:buFont typeface="Arial"/>
              <a:buChar char="•"/>
            </a:pP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چالش‌ها (</a:t>
            </a:r>
            <a:r>
              <a:rPr lang="en-US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</a:t>
            </a:r>
            <a:r>
              <a:rPr lang="ar-EG" sz="21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مورد برتر): شبکه اجتماعی محلی محدود، عدم اطمینان در مورد اطلاعات آنلاین قابل اعتماد، نگرانی در مورد کلاهبرداری‌های آنلاین و اطلاعات نادرست، گاهی اوقات مشکل در پیمایش وب‌سایت‌های دولتی به زبان محلی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733552" y="4619196"/>
            <a:ext cx="5554448" cy="5667804"/>
          </a:xfrm>
          <a:custGeom>
            <a:avLst/>
            <a:gdLst/>
            <a:ahLst/>
            <a:cxnLst/>
            <a:rect r="r" b="b" t="t" l="l"/>
            <a:pathLst>
              <a:path h="5667804" w="5554448">
                <a:moveTo>
                  <a:pt x="0" y="0"/>
                </a:moveTo>
                <a:lnTo>
                  <a:pt x="5554448" y="0"/>
                </a:lnTo>
                <a:lnTo>
                  <a:pt x="5554448" y="5667804"/>
                </a:lnTo>
                <a:lnTo>
                  <a:pt x="0" y="5667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</a:t>
            </a: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مونهٔ پرسونا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07155" y="0"/>
            <a:ext cx="4080845" cy="3575841"/>
          </a:xfrm>
          <a:custGeom>
            <a:avLst/>
            <a:gdLst/>
            <a:ahLst/>
            <a:cxnLst/>
            <a:rect r="r" b="b" t="t" l="l"/>
            <a:pathLst>
              <a:path h="3575841" w="4080845">
                <a:moveTo>
                  <a:pt x="0" y="0"/>
                </a:moveTo>
                <a:lnTo>
                  <a:pt x="4080845" y="0"/>
                </a:lnTo>
                <a:lnTo>
                  <a:pt x="4080845" y="3575841"/>
                </a:lnTo>
                <a:lnTo>
                  <a:pt x="0" y="3575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5331" y="3756816"/>
            <a:ext cx="17057338" cy="5792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480211" indent="-240106" lvl="1">
              <a:lnSpc>
                <a:spcPts val="3558"/>
              </a:lnSpc>
              <a:buFont typeface="Arial"/>
              <a:buChar char="•"/>
            </a:pP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منابع و شبکه‌های معتبر: گروه‌های فیسبوک جامعه اوکراینی، کانال‌های تلگرام سازمان‌های مردم‌نهاد، </a:t>
            </a:r>
          </a:p>
          <a:p>
            <a:pPr algn="r" rtl="true" marL="480211" indent="-240106" lvl="1">
              <a:lnSpc>
                <a:spcPts val="3558"/>
              </a:lnSpc>
              <a:buFont typeface="Arial"/>
              <a:buChar char="•"/>
            </a:pP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ترجیحات محتوا: ویدیوهای کوتاه و آموزنده (</a:t>
            </a:r>
            <a:r>
              <a:rPr lang="en-US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</a:t>
            </a: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تا </a:t>
            </a:r>
            <a:r>
              <a:rPr lang="en-US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</a:t>
            </a: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دقیقه) با زیرنویس اوکراینی، اینفوگرافیک‌ها با آیکون‌های ساده و متن کم، راهنماهای تصویری گام به گام، لحن مثبت و دلگرم‌کننده</a:t>
            </a:r>
          </a:p>
          <a:p>
            <a:pPr algn="r" rtl="true" marL="480211" indent="-240106" lvl="1">
              <a:lnSpc>
                <a:spcPts val="3558"/>
              </a:lnSpc>
              <a:buFont typeface="Arial"/>
              <a:buChar char="•"/>
            </a:pP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نگرانی‌های مربوط به حریم خصوصی و ایمنی: از ارسال موقعیت مکانی شخصی به صورت زنده خودداری می‌کند، عکس‌ها را به صورت گزینشی، بیشتر با دوستان نزدیک/خانواده، به اشتراک می‌گذارد، می‌خواهد زندگی شخصی و کاری را در فضای آنلاین از هم جدا نگه دارد</a:t>
            </a:r>
          </a:p>
          <a:p>
            <a:pPr algn="r" rtl="true" marL="480211" indent="-240106" lvl="1">
              <a:lnSpc>
                <a:spcPts val="3558"/>
              </a:lnSpc>
              <a:buFont typeface="Arial"/>
              <a:buChar char="•"/>
            </a:pPr>
            <a:r>
              <a:rPr lang="en-US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۲-۳</a:t>
            </a: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پلتفرم برتر که احتمالاً از آنها استفاده می‌کنند: اینستاگرام (دنبال کردن صفحات مهاجران اوکراینی، رویدادهای محلی، اطلاعیه‌های شغلی، محتوای آشپزی/خودت انجام بده)، تیک تاک (نکات زبانی، ترفندهای زندگی، ویدیوهای انگیزشی، خلاصه اخبار)</a:t>
            </a:r>
          </a:p>
          <a:p>
            <a:pPr algn="r" rtl="true" marL="0" indent="0" lvl="0">
              <a:lnSpc>
                <a:spcPts val="3558"/>
              </a:lnSpc>
            </a:pPr>
          </a:p>
          <a:p>
            <a:pPr algn="r" rtl="true" marL="0" indent="0" lvl="0">
              <a:lnSpc>
                <a:spcPts val="3558"/>
              </a:lnSpc>
            </a:pP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ایده‌های محتوایی: </a:t>
            </a:r>
          </a:p>
          <a:p>
            <a:pPr algn="r" rtl="true" marL="0" indent="0" lvl="0">
              <a:lnSpc>
                <a:spcPts val="3558"/>
              </a:lnSpc>
            </a:pPr>
          </a:p>
          <a:p>
            <a:pPr algn="r" rtl="true" marL="0" indent="0" lvl="0">
              <a:lnSpc>
                <a:spcPts val="3558"/>
              </a:lnSpc>
            </a:pPr>
            <a:r>
              <a:rPr lang="en-US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۱</a:t>
            </a: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. اینستاگرام ریل به زبان اوکراینی: «</a:t>
            </a:r>
            <a:r>
              <a:rPr lang="en-US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</a:t>
            </a: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رویداد محلی رایگان این هفته» با عکس و زیرنویس.</a:t>
            </a:r>
          </a:p>
          <a:p>
            <a:pPr algn="r" rtl="true" marL="0" indent="0" lvl="0">
              <a:lnSpc>
                <a:spcPts val="3558"/>
              </a:lnSpc>
            </a:pPr>
            <a:r>
              <a:rPr lang="en-US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</a:t>
            </a: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. ویدیوی تیک تاک (زیر </a:t>
            </a:r>
            <a:r>
              <a:rPr lang="en-US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۳۰</a:t>
            </a: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سال): «عبارات ساده لهستانی برای خرید» با متن روی صفحه.</a:t>
            </a:r>
          </a:p>
          <a:p>
            <a:pPr algn="r" rtl="true" marL="0" indent="0" lvl="0">
              <a:lnSpc>
                <a:spcPts val="3558"/>
              </a:lnSpc>
            </a:pPr>
            <a:r>
              <a:rPr lang="en-US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۳</a:t>
            </a:r>
            <a:r>
              <a:rPr lang="ar-EG" sz="222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. هایلایت‌های استوری اینستاگرام: «کمک به اوکراینی‌ها» با منابعی برای مسکن، شغل و دوره‌های زبان.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ن</a:t>
            </a: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مونهٔ پرسونا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67923" y="306160"/>
            <a:ext cx="9304896" cy="9238535"/>
          </a:xfrm>
          <a:custGeom>
            <a:avLst/>
            <a:gdLst/>
            <a:ahLst/>
            <a:cxnLst/>
            <a:rect r="r" b="b" t="t" l="l"/>
            <a:pathLst>
              <a:path h="9238535" w="9304896">
                <a:moveTo>
                  <a:pt x="0" y="0"/>
                </a:moveTo>
                <a:lnTo>
                  <a:pt x="9304895" y="0"/>
                </a:lnTo>
                <a:lnTo>
                  <a:pt x="9304895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529" t="-10610" r="-6104" b="-169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3192038">
            <a:off x="5429224" y="6934715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8919" y="4261485"/>
            <a:ext cx="7982808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اصطلاحات رسانه‌های اجتماعی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900"/>
              </a:lnSpc>
            </a:pPr>
            <a:r>
              <a:rPr lang="ar-EG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فعالیت </a:t>
            </a:r>
            <a:r>
              <a:rPr lang="en-US" b="true" sz="3000" spc="-89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۲.۱.۱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73315" y="-527685"/>
            <a:ext cx="10814685" cy="10814685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0" t="-2657" r="0" b="-2657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0" y="2339461"/>
            <a:ext cx="8078817" cy="88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227"/>
              </a:lnSpc>
            </a:pP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پر</a:t>
            </a:r>
            <a:r>
              <a:rPr lang="ar-EG" b="true" sz="519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سش‌هایی برای اندیشیدن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5446407"/>
            <a:ext cx="7014623" cy="355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539748" indent="-269874" lvl="1">
              <a:lnSpc>
                <a:spcPts val="4074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هنگام خلق پرسونا، چه بینش‌های جدیدی در مورد گروه هدف خود به دست آوردید؟</a:t>
            </a:r>
          </a:p>
          <a:p>
            <a:pPr algn="r" rtl="true" marL="539748" indent="-269874" lvl="1">
              <a:lnSpc>
                <a:spcPts val="4074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چگونه فکر کردن از دیدگاه پرسونا، نحوه برنامه‌ریزی محتوا را تغییر می‌دهد؟</a:t>
            </a:r>
          </a:p>
          <a:p>
            <a:pPr algn="r" rtl="true" marL="539748" indent="-269874" lvl="1">
              <a:lnSpc>
                <a:spcPts val="4074"/>
              </a:lnSpc>
              <a:buFont typeface="Arial"/>
              <a:buChar char="•"/>
            </a:pPr>
            <a:r>
              <a:rPr lang="ar-EG" sz="2499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چه اقداماتی می‌توانید انجام دهید تا مطمئن شوید محتوای شما محترمانه و از نظر فرهنگی حساس است؟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271916" y="5581650"/>
            <a:ext cx="7939370" cy="209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3359"/>
              </a:lnSpc>
            </a:pPr>
            <a:r>
              <a:rPr lang="ar-EG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با بودجه اتحادیه اروپا. با این حال، دیدگاه‌ها و نظرات بیان شده صرفاً متعلق به نویسنده(گان) است و لزوماً منعکس کننده دیدگاه‌های اتحادیه اروپا یا آژانس اجرایی آموزش و فرهنگ اروپا (</a:t>
            </a:r>
            <a:r>
              <a:rPr lang="en-US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EACEA</a:t>
            </a:r>
            <a:r>
              <a:rPr lang="ar-EG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) نیست. نه اتحادیه اروپا و نه </a:t>
            </a:r>
            <a:r>
              <a:rPr lang="en-US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EACEA</a:t>
            </a:r>
            <a:r>
              <a:rPr lang="ar-EG" sz="240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مسئولیتی در قبال آنها ندارند.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2000" y="8121015"/>
            <a:ext cx="6959203" cy="406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318"/>
              </a:lnSpc>
              <a:spcBef>
                <a:spcPct val="0"/>
              </a:spcBef>
            </a:pPr>
            <a:r>
              <a:rPr lang="ar-EG" b="true" sz="237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شماره پروژه: </a:t>
            </a:r>
            <a:r>
              <a:rPr lang="en-US" b="true" sz="237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2023</a:t>
            </a:r>
            <a:r>
              <a:rPr lang="ar-EG" b="true" sz="237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</a:t>
            </a:r>
            <a:r>
              <a:rPr lang="en-US" b="true" sz="237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1</a:t>
            </a:r>
            <a:r>
              <a:rPr lang="ar-EG" b="true" sz="237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-</a:t>
            </a:r>
            <a:r>
              <a:rPr lang="en-US" b="true" sz="2370">
                <a:solidFill>
                  <a:srgbClr val="000000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</a:rPr>
              <a:t>PL01-KA220-ADU-000156610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36452" y="9034145"/>
            <a:ext cx="4813399" cy="82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3318"/>
              </a:lnSpc>
            </a:pPr>
            <a:r>
              <a:rPr lang="ar-EG" sz="2370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اطلاعات بیشتر در مورد پروژه: </a:t>
            </a:r>
          </a:p>
          <a:p>
            <a:pPr algn="ctr" rtl="true" marL="0" indent="0" lvl="0">
              <a:lnSpc>
                <a:spcPts val="3318"/>
              </a:lnSpc>
              <a:spcBef>
                <a:spcPct val="0"/>
              </a:spcBef>
            </a:pPr>
            <a:r>
              <a:rPr lang="en-US" sz="2370" u="sng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5" tooltip="https://www.remcreadwomen.eu"/>
              </a:rPr>
              <a:t>https://www.remcreadwomen.eu</a:t>
            </a:r>
            <a:r>
              <a:rPr lang="ar-EG" sz="2370" u="sng">
                <a:solidFill>
                  <a:srgbClr val="000000"/>
                </a:solidFill>
                <a:latin typeface="Droid Arabic Naskh"/>
                <a:ea typeface="Droid Arabic Naskh"/>
                <a:cs typeface="Droid Arabic Naskh"/>
                <a:sym typeface="Droid Arabic Naskh"/>
                <a:hlinkClick r:id="rId6" tooltip="https://www.remcreadwomen.eu"/>
                <a:rtl val="true"/>
              </a:rPr>
              <a:t>/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10054" y="375971"/>
            <a:ext cx="7977946" cy="8147366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711012" y="3131646"/>
            <a:ext cx="12044053" cy="1058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7906"/>
              </a:lnSpc>
            </a:pPr>
            <a:r>
              <a:rPr lang="ar-EG" b="true" sz="7906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«رویاپردازی را متوقف کن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2900053" y="5045232"/>
            <a:ext cx="12044053" cy="129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600"/>
              </a:lnSpc>
            </a:pPr>
            <a:r>
              <a:rPr lang="ar-EG" b="true" sz="9600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و شروع کن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4434583" y="7231747"/>
            <a:ext cx="12044053" cy="1291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0" indent="0" lvl="0">
              <a:lnSpc>
                <a:spcPts val="9600"/>
              </a:lnSpc>
            </a:pPr>
            <a:r>
              <a:rPr lang="ar-EG" b="true" sz="9600">
                <a:solidFill>
                  <a:srgbClr val="227C9D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انجام دادن»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7048" y="3813810"/>
            <a:ext cx="6720580" cy="279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ar-EG" b="true" sz="72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پلتفرم‌های اصلی رسانه‌های اجتماعی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-3192038">
            <a:off x="4491333" y="6155928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2" y="2702102"/>
                </a:lnTo>
                <a:lnTo>
                  <a:pt x="2109892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421970" y="1462127"/>
            <a:ext cx="10545548" cy="7796173"/>
            <a:chOff x="0" y="0"/>
            <a:chExt cx="1637780" cy="12107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37780" cy="1210787"/>
            </a:xfrm>
            <a:custGeom>
              <a:avLst/>
              <a:gdLst/>
              <a:ahLst/>
              <a:cxnLst/>
              <a:rect r="r" b="b" t="t" l="l"/>
              <a:pathLst>
                <a:path h="1210787" w="1637780">
                  <a:moveTo>
                    <a:pt x="0" y="0"/>
                  </a:moveTo>
                  <a:lnTo>
                    <a:pt x="1637780" y="0"/>
                  </a:lnTo>
                  <a:lnTo>
                    <a:pt x="1637780" y="1210787"/>
                  </a:lnTo>
                  <a:lnTo>
                    <a:pt x="0" y="1210787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name="AutoShape 7" id="7"/>
          <p:cNvSpPr/>
          <p:nvPr/>
        </p:nvSpPr>
        <p:spPr>
          <a:xfrm flipV="true">
            <a:off x="12662087" y="1028588"/>
            <a:ext cx="0" cy="9502644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7938194" y="3455539"/>
            <a:ext cx="4176886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Wor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ld’s most used social media platform with over 2.9 billion users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05012" y="3455539"/>
            <a:ext cx="4254818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oto/video platform where users interact through pictures and videos in different formats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38194" y="7360788"/>
            <a:ext cx="4355015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Vid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eo hosting platform where users can upload, watch, comment, rate and share uploaded or live videos.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05012" y="7436635"/>
            <a:ext cx="4473692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Shor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t-form video sharing platform, mostly used by the young audience 13-24 years old</a:t>
            </a:r>
          </a:p>
        </p:txBody>
      </p:sp>
      <p:sp>
        <p:nvSpPr>
          <p:cNvPr name="AutoShape 12" id="12"/>
          <p:cNvSpPr/>
          <p:nvPr/>
        </p:nvSpPr>
        <p:spPr>
          <a:xfrm>
            <a:off x="7421970" y="5293864"/>
            <a:ext cx="10545548" cy="66350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0829059" y="1570864"/>
            <a:ext cx="1638171" cy="1638171"/>
          </a:xfrm>
          <a:custGeom>
            <a:avLst/>
            <a:gdLst/>
            <a:ahLst/>
            <a:cxnLst/>
            <a:rect r="r" b="b" t="t" l="l"/>
            <a:pathLst>
              <a:path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38194" y="2217289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Facebook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186482" y="1649664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2" y="0"/>
                </a:lnTo>
                <a:lnTo>
                  <a:pt x="1480572" y="1480572"/>
                </a:lnTo>
                <a:lnTo>
                  <a:pt x="0" y="1480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072871" y="2217289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Instagr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am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938194" y="6157504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YouTub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e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427420" y="5526073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8" y="0"/>
                </a:lnTo>
                <a:lnTo>
                  <a:pt x="1540098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3460093" y="6157504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Tik-Tok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اصطلاحات عمومی مورد استفاده در پلتفرم‌های مختلف رسانه‌های اجتماعی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105370"/>
            <a:ext cx="3958771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کلمه کلیدی یا عبارت که قبل از آن علامت پوند (#) قرار می‌گیرد و برای دسته‌بندی محتوا و قابل دسترس کردن آن استفاده می‌شود.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105370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جریان اصلی محتوایی که کاربران هنگام ورود به یک پلتفرم رسانه اجتماعی می‌بینند.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529746" y="5105370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کاربرانی که برای دیدن پست‌ها و به‌روزرسانی‌های شما در رسانه‌های اجتماعی مشترک می‌شوند.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40675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منشن کردن کاربر دیگر در پست یا نظر خود، که معمولاً به آنها اطلاع می‌دهد.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5958" y="7940675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کاربری با دنبال‌کنندگان زیاد که می‌تواند بر نظرات و تصمیمات خرید مخاطبان خود تأثیر بگذارد.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40675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موضوعات، هشتگ‌ها یا محتوایی که در حال حاضر در یک پلتفرم محبوب و به طور گسترده مورد بحث هستند.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#هشتگ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خوراک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9592" y="4343702"/>
            <a:ext cx="2496392" cy="615220"/>
            <a:chOff x="0" y="0"/>
            <a:chExt cx="3328523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دنبال‌کنندگان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7182204"/>
            <a:ext cx="2496392" cy="615220"/>
            <a:chOff x="0" y="0"/>
            <a:chExt cx="3328523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برچسب گذاری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اینفلوئنسر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پرطرفدار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اصطلاحات عمومی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اصطلاحات عمومی مورد استفاده در اینستاگرام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105370"/>
            <a:ext cx="3958771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پست موقت که پس از </a:t>
            </a:r>
            <a:r>
              <a:rPr lang="en-US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۲۴</a:t>
            </a: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ساعت ناپدید می‌شود و اغلب برای محتوای غیررسمی‌تر یا محتوای حساس به زمان استفاده می‌شود.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105370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ویدیوهای کوتاه و جذاب تا </a:t>
            </a:r>
            <a:r>
              <a:rPr lang="en-US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</a:rPr>
              <a:t>۹۰</a:t>
            </a: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ثانیه، مشابه ویدیوهای تیک تاک، که برای سرگرمی یا آموزش استفاده می‌شوند.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105370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صفحه شخصی‌سازی‌شده که در آن کاربران می‌توانند محتوای جدید را بر اساس علایق و فعالیت‌های خود کشف کنند.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40675"/>
            <a:ext cx="3596084" cy="143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2900"/>
              </a:lnSpc>
            </a:pPr>
            <a:r>
              <a:rPr lang="ar-EG" sz="1812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مجموعه‌ای از داستان‌هایی که شما انتخاب می‌کنید تا به طور دائم در پروفایل خود نگه دارید، که اغلب بر اساس موضوعات سازماندهی شده‌اند.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40300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پستی که شامل چندین عکس یا ویدیو است که کاربران می‌توانند آنها را مرور کنند.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40675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بخش کوچکی زیر تصویر پروفایل شما که می‌توانید در آن خود یا برندتان را توصیف کنید و یک لینک قرار دهید.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داستان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قرقره‌ها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98537"/>
              <a:ext cx="3767267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صفحه کاوش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7182204"/>
            <a:ext cx="2496392" cy="615220"/>
            <a:chOff x="0" y="0"/>
            <a:chExt cx="3328523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برجسته کردن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چرخ فلک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بایو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اصطلاحات اینستاگرام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5042" y="721841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7894780" y="3515360"/>
            <a:ext cx="2496392" cy="615220"/>
            <a:chOff x="0" y="0"/>
            <a:chExt cx="3328523" cy="820294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40" id="40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REELS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3078246" y="3515360"/>
            <a:ext cx="2825450" cy="615220"/>
            <a:chOff x="0" y="0"/>
            <a:chExt cx="3767267" cy="820294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44" id="44"/>
            <p:cNvSpPr txBox="true"/>
            <p:nvPr/>
          </p:nvSpPr>
          <p:spPr>
            <a:xfrm rot="0">
              <a:off x="0" y="189012"/>
              <a:ext cx="3767267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EXPLORE PAGE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2709969" y="3515360"/>
            <a:ext cx="2496392" cy="615220"/>
            <a:chOff x="0" y="0"/>
            <a:chExt cx="3328523" cy="820294"/>
          </a:xfrm>
        </p:grpSpPr>
        <p:grpSp>
          <p:nvGrpSpPr>
            <p:cNvPr name="Group 46" id="46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48" id="48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STORY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4762908" y="6889720"/>
            <a:ext cx="2496392" cy="615220"/>
            <a:chOff x="0" y="0"/>
            <a:chExt cx="3328523" cy="820294"/>
          </a:xfrm>
        </p:grpSpPr>
        <p:grpSp>
          <p:nvGrpSpPr>
            <p:cNvPr name="Group 50" id="50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52" id="52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BIO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9692822" y="6733302"/>
            <a:ext cx="2496392" cy="615220"/>
            <a:chOff x="0" y="0"/>
            <a:chExt cx="3328523" cy="820294"/>
          </a:xfrm>
        </p:grpSpPr>
        <p:grpSp>
          <p:nvGrpSpPr>
            <p:cNvPr name="Group 54" id="54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56" id="56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CAROUSEL</a:t>
              </a: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4224642" y="6733302"/>
            <a:ext cx="2496392" cy="615220"/>
            <a:chOff x="0" y="0"/>
            <a:chExt cx="3328523" cy="820294"/>
          </a:xfrm>
        </p:grpSpPr>
        <p:grpSp>
          <p:nvGrpSpPr>
            <p:cNvPr name="Group 58" id="58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0" id="60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HIGHLIGHT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اصطلاحات عمومی مورد استفاده در فیسبوک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105370"/>
            <a:ext cx="3958771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پروفایل عمومی که برای کسب‌وکارها، برندها، چهره‌های عمومی یا سازمان‌ها ایجاد شده تا با دنبال‌کنندگان خود ارتباط برقرار کنند.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105370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یک فضای اجتماعی که کاربران می‌توانند در آن به هم بپیوندند و پیرامون علایق یا اهداف مشترک خود تعامل داشته باشند.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105370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جریان اصلی محتوا در فیس‌بوک که در آن کاربران پست‌های دوستان، صفحاتی که دنبال می‌کنند و تبلیغات را می‌بینند.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40675"/>
            <a:ext cx="3596084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پلتفرم فیسبوک برای خرید و فروش کالا در جوامع محلی.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40300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قابلیتی که به کاربران یا صفحات اجازه می‌دهد رویدادهای عمومی یا خصوصی ایجاد و تبلیغ کنند.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40675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عمل بازنشر محتوای شخص دیگری در پروفایل خود، در یک گروه یا با شخصی در یک پیام خصوصی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صفحه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گروه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98537"/>
              <a:ext cx="3767267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فید خبری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7182204"/>
            <a:ext cx="2496392" cy="615220"/>
            <a:chOff x="0" y="0"/>
            <a:chExt cx="3328523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بازارچه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رویداد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اشتراک گذاری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اصطلاحات فیسبوک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6004142" y="596566"/>
            <a:ext cx="1516479" cy="1516479"/>
          </a:xfrm>
          <a:custGeom>
            <a:avLst/>
            <a:gdLst/>
            <a:ahLst/>
            <a:cxnLst/>
            <a:rect r="r" b="b" t="t" l="l"/>
            <a:pathLst>
              <a:path h="1516479" w="1516479">
                <a:moveTo>
                  <a:pt x="0" y="0"/>
                </a:moveTo>
                <a:lnTo>
                  <a:pt x="1516479" y="0"/>
                </a:lnTo>
                <a:lnTo>
                  <a:pt x="1516479" y="1516479"/>
                </a:lnTo>
                <a:lnTo>
                  <a:pt x="0" y="1516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اصطلاحات عمومی مورد استفاده در یوتیوب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105370"/>
            <a:ext cx="3958771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پروفایل کاربر در یوتیوب که ویدیوهای او در آن منتشر می‌شود و بینندگان می‌توانند برای به‌روزرسانی‌ها مشترک شوند.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105370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قابلیتی که به کاربران اجازه می‌دهد محتوای ویدیویی زنده را به صورت بلادرنگ برای مخاطبان خود پخش کنند.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105370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عمل دنبال کردن یک کانال یوتیوب برای دریافت اعلان‌ها در مورد محتوای جدید.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40675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فرآیند کسب درآمد از ویدیوها از طریق تبلیغات، عضویت و محتوای حمایت‌شده.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59350"/>
            <a:ext cx="3596084" cy="1025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2791"/>
              </a:lnSpc>
            </a:pPr>
            <a:r>
              <a:rPr lang="ar-EG" sz="174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فهرستی منتخب از ویدیوهایی که به ترتیب پخش می‌شوند و اغلب بر اساس موضوع یا تم سازماندهی شده‌اند.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40675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تصویری که نشان‌دهنده‌ی یک ویدیو در یوتیوب است و اغلب برای جذب بیننده طراحی می‌شود.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کانال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پخش زنده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98537"/>
              <a:ext cx="3767267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اشتراک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7182204"/>
            <a:ext cx="2867241" cy="615220"/>
            <a:chOff x="0" y="0"/>
            <a:chExt cx="3822988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822988" cy="820294"/>
              <a:chOff x="0" y="0"/>
              <a:chExt cx="3203557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203557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203557">
                    <a:moveTo>
                      <a:pt x="3079097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79097" y="0"/>
                    </a:lnTo>
                    <a:cubicBezTo>
                      <a:pt x="3147677" y="0"/>
                      <a:pt x="3203557" y="55880"/>
                      <a:pt x="3203557" y="124460"/>
                    </a:cubicBezTo>
                    <a:lnTo>
                      <a:pt x="3203557" y="562923"/>
                    </a:lnTo>
                    <a:cubicBezTo>
                      <a:pt x="3203557" y="631503"/>
                      <a:pt x="3147677" y="687383"/>
                      <a:pt x="3079097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98537"/>
              <a:ext cx="3822988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کسب درآمد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لیست پخش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تصویر بندانگشتی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اصطلاحات یوتیوب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14166915" y="6680170"/>
            <a:ext cx="2496392" cy="615220"/>
            <a:chOff x="0" y="0"/>
            <a:chExt cx="3328523" cy="820294"/>
          </a:xfrm>
        </p:grpSpPr>
        <p:grpSp>
          <p:nvGrpSpPr>
            <p:cNvPr name="Group 37" id="3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9" id="3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THUMBNAIL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2530"/>
              </a:lnSpc>
            </a:pPr>
            <a:r>
              <a:rPr lang="ar-EG" sz="23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اصطلاحات عمومی مورد استفاده در تیک تاک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105370"/>
            <a:ext cx="3958771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نحوه فراخوانی کاربران در تیک تاک. با این حال، ویدیوهای کوتاه منحصر به فردی منتشر می‌کند.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105370"/>
            <a:ext cx="3596084" cy="1539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120"/>
              </a:lnSpc>
            </a:pPr>
            <a:r>
              <a:rPr lang="ar-EG" sz="195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قابلیتی که به کاربران اجازه می‌دهد در کنار یک ویدیوی موجود، یک ویدیو بسازند و از آن برای واکنش به ویدیوی دیگران استفاده کنند.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105370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قابلیتی که به کاربران اجازه می‌دهد کلیپی از ویدیوی کاربر دیگر را در ویدیوی خود بگنجانند.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40675"/>
            <a:ext cx="3596084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فید اصلی تیک تاک، جایی که محتوا بر اساس ترجیحات و رفتار کاربر تنظیم می‌شود.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59350"/>
            <a:ext cx="3596084" cy="1025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2791"/>
              </a:lnSpc>
            </a:pPr>
            <a:r>
              <a:rPr lang="ar-EG" sz="1744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فهرستی منتخب از ویدیوهایی که به ترتیب پخش می‌شوند و اغلب بر اساس موضوع یا تم سازماندهی شده‌اند.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40675"/>
            <a:ext cx="3596084" cy="157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1">
              <a:lnSpc>
                <a:spcPts val="3200"/>
              </a:lnSpc>
            </a:pPr>
            <a:r>
              <a:rPr lang="ar-EG" sz="2000">
                <a:solidFill>
                  <a:srgbClr val="7C0086"/>
                </a:solidFill>
                <a:latin typeface="Droid Arabic Naskh"/>
                <a:ea typeface="Droid Arabic Naskh"/>
                <a:cs typeface="Droid Arabic Naskh"/>
                <a:sym typeface="Droid Arabic Naskh"/>
                <a:rtl val="true"/>
              </a:rPr>
              <a:t> روندی که در آن کاربران در یک فعالیت خاص شرکت می‌کنند، اغلب با استفاده از یک صدا یا هشتگ خاص.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خالق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دوئت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98537"/>
              <a:ext cx="3767267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بخیه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6839304"/>
            <a:ext cx="2867241" cy="958120"/>
            <a:chOff x="0" y="0"/>
            <a:chExt cx="3822988" cy="12774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822988" cy="1277494"/>
              <a:chOff x="0" y="0"/>
              <a:chExt cx="3203557" cy="1070504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203557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3203557">
                    <a:moveTo>
                      <a:pt x="3079097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79097" y="0"/>
                    </a:lnTo>
                    <a:cubicBezTo>
                      <a:pt x="3147677" y="0"/>
                      <a:pt x="3203557" y="55880"/>
                      <a:pt x="3203557" y="124460"/>
                    </a:cubicBezTo>
                    <a:lnTo>
                      <a:pt x="3203557" y="946044"/>
                    </a:lnTo>
                    <a:cubicBezTo>
                      <a:pt x="3203557" y="1014624"/>
                      <a:pt x="3147677" y="1070504"/>
                      <a:pt x="3079097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98537"/>
              <a:ext cx="3822988" cy="9281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صفحه برای شما (</a:t>
              </a:r>
              <a:r>
                <a:rPr lang="en-US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</a:rPr>
                <a:t>FYP</a:t>
              </a: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)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601"/>
            <a:ext cx="2496392" cy="614823"/>
            <a:chOff x="0" y="0"/>
            <a:chExt cx="3328523" cy="819765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19765"/>
              <a:chOff x="0" y="0"/>
              <a:chExt cx="2789209" cy="68694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6940"/>
              </a:xfrm>
              <a:custGeom>
                <a:avLst/>
                <a:gdLst/>
                <a:ahLst/>
                <a:cxnLst/>
                <a:rect r="r" b="b" t="t" l="l"/>
                <a:pathLst>
                  <a:path h="686940" w="2789209">
                    <a:moveTo>
                      <a:pt x="2664749" y="686940"/>
                    </a:moveTo>
                    <a:lnTo>
                      <a:pt x="124460" y="686940"/>
                    </a:lnTo>
                    <a:cubicBezTo>
                      <a:pt x="55880" y="686940"/>
                      <a:pt x="0" y="631060"/>
                      <a:pt x="0" y="56248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480"/>
                    </a:lnTo>
                    <a:cubicBezTo>
                      <a:pt x="2789209" y="631060"/>
                      <a:pt x="2733329" y="686940"/>
                      <a:pt x="2664749" y="686940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799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15"/>
                </a:lnSpc>
              </a:pPr>
              <a:r>
                <a:rPr lang="ar-EG" sz="2468">
                  <a:solidFill>
                    <a:srgbClr val="F0C600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زیرنویس‌ها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98537"/>
              <a:ext cx="3328523" cy="4709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rtl="true" marL="0" indent="0" lvl="1">
                <a:lnSpc>
                  <a:spcPts val="2749"/>
                </a:lnSpc>
              </a:pPr>
              <a:r>
                <a:rPr lang="ar-EG" sz="2499">
                  <a:solidFill>
                    <a:srgbClr val="287D7D"/>
                  </a:solidFill>
                  <a:latin typeface="Droid Arabic Naskh"/>
                  <a:ea typeface="Droid Arabic Naskh"/>
                  <a:cs typeface="Droid Arabic Naskh"/>
                  <a:sym typeface="Droid Arabic Naskh"/>
                  <a:rtl val="true"/>
                </a:rPr>
                <a:t>چالش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 marL="0" indent="0" lvl="0">
              <a:lnSpc>
                <a:spcPts val="9900"/>
              </a:lnSpc>
              <a:spcBef>
                <a:spcPct val="0"/>
              </a:spcBef>
            </a:pPr>
            <a:r>
              <a:rPr lang="ar-EG" b="true" sz="9000" spc="-179">
                <a:solidFill>
                  <a:srgbClr val="7C0086"/>
                </a:solidFill>
                <a:latin typeface="Droid Arabic Naskh Bold"/>
                <a:ea typeface="Droid Arabic Naskh Bold"/>
                <a:cs typeface="Droid Arabic Naskh Bold"/>
                <a:sym typeface="Droid Arabic Naskh Bold"/>
                <a:rtl val="true"/>
              </a:rPr>
              <a:t>اصطلاحات تیک تاک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3696" y="596566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7" y="0"/>
                </a:lnTo>
                <a:lnTo>
                  <a:pt x="1540097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DAGv9GPUzWM</dc:identifier>
  <dcterms:modified xsi:type="dcterms:W3CDTF">2011-08-01T06:04:30Z</dcterms:modified>
  <cp:revision>1</cp:revision>
  <dc:title>FARSI_REMCREAD M2:Introduction to Social Media</dc:title>
</cp:coreProperties>
</file>