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x="18288000" cy="10287000"/>
  <p:notesSz cx="6858000" cy="9144000"/>
  <p:embeddedFontLst>
    <p:embeddedFont>
      <p:font typeface="Canva Sans Bold" charset="1" panose="020B0803030501040103"/>
      <p:regular r:id="rId50"/>
    </p:embeddedFont>
    <p:embeddedFont>
      <p:font typeface="Canva Sans" charset="1" panose="020B0503030501040103"/>
      <p:regular r:id="rId51"/>
    </p:embeddedFont>
    <p:embeddedFont>
      <p:font typeface="Helveticish Bold" charset="1" panose="020B0704020202020204"/>
      <p:regular r:id="rId52"/>
    </p:embeddedFont>
    <p:embeddedFont>
      <p:font typeface="Open Sans 1 Bold" charset="1" panose="020B0806030504020204"/>
      <p:regular r:id="rId53"/>
    </p:embeddedFont>
    <p:embeddedFont>
      <p:font typeface="Open Sans 1" charset="1" panose="020B0606030504020204"/>
      <p:regular r:id="rId54"/>
    </p:embeddedFont>
    <p:embeddedFont>
      <p:font typeface="Open Sans 2 Bold" charset="1" panose="00000000000000000000"/>
      <p:regular r:id="rId55"/>
    </p:embeddedFont>
    <p:embeddedFont>
      <p:font typeface="Open Sans 2" charset="1" panose="00000000000000000000"/>
      <p:regular r:id="rId56"/>
    </p:embeddedFont>
    <p:embeddedFont>
      <p:font typeface="Kollektif Bold" charset="1" panose="020B0604020101010102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22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4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5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jpeg" Type="http://schemas.openxmlformats.org/officeDocument/2006/relationships/image"/><Relationship Id="rId4" Target="../media/image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30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31.png" Type="http://schemas.openxmlformats.org/officeDocument/2006/relationships/image"/><Relationship Id="rId4" Target="../media/image32.svg" Type="http://schemas.openxmlformats.org/officeDocument/2006/relationships/image"/><Relationship Id="rId5" Target="../media/image3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34.jpeg" Type="http://schemas.openxmlformats.org/officeDocument/2006/relationships/image"/><Relationship Id="rId4" Target="../media/image35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36.png" Type="http://schemas.openxmlformats.org/officeDocument/2006/relationships/image"/><Relationship Id="rId4" Target="../media/image37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38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39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40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41.jpe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4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43.jpe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44.jpe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45.jpe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46.jpe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48.jpe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49.png" Type="http://schemas.openxmlformats.org/officeDocument/2006/relationships/image"/><Relationship Id="rId4" Target="../media/image50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0.jpe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1.png" Type="http://schemas.openxmlformats.org/officeDocument/2006/relationships/image"/><Relationship Id="rId4" Target="../media/image52.sv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jpeg" Type="http://schemas.openxmlformats.org/officeDocument/2006/relationships/image"/><Relationship Id="rId3" Target="../media/image1.png" Type="http://schemas.openxmlformats.org/officeDocument/2006/relationships/image"/><Relationship Id="rId4" Target="../media/image56.png" Type="http://schemas.openxmlformats.org/officeDocument/2006/relationships/image"/><Relationship Id="rId5" Target="https://www.remcreadwomen.eu" TargetMode="External" Type="http://schemas.openxmlformats.org/officeDocument/2006/relationships/hyperlink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4.png" Type="http://schemas.openxmlformats.org/officeDocument/2006/relationships/image"/><Relationship Id="rId4" Target="../media/image15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6.png" Type="http://schemas.openxmlformats.org/officeDocument/2006/relationships/image"/><Relationship Id="rId4" Target="../media/image17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8.png" Type="http://schemas.openxmlformats.org/officeDocument/2006/relationships/image"/><Relationship Id="rId4" Target="../media/image1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635690" y="6373635"/>
            <a:ext cx="3297043" cy="0"/>
          </a:xfrm>
          <a:prstGeom prst="line">
            <a:avLst/>
          </a:prstGeom>
          <a:ln cap="flat" w="133350">
            <a:solidFill>
              <a:srgbClr val="01D5C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635690" y="228069"/>
            <a:ext cx="3751925" cy="2579052"/>
          </a:xfrm>
          <a:custGeom>
            <a:avLst/>
            <a:gdLst/>
            <a:ahLst/>
            <a:cxnLst/>
            <a:rect r="r" b="b" t="t" l="l"/>
            <a:pathLst>
              <a:path h="2579052" w="3751925">
                <a:moveTo>
                  <a:pt x="0" y="0"/>
                </a:moveTo>
                <a:lnTo>
                  <a:pt x="3751925" y="0"/>
                </a:lnTo>
                <a:lnTo>
                  <a:pt x="3751925" y="2579052"/>
                </a:lnTo>
                <a:lnTo>
                  <a:pt x="0" y="25790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7927" r="0" b="-1754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35690" y="8894778"/>
            <a:ext cx="4241790" cy="869567"/>
          </a:xfrm>
          <a:custGeom>
            <a:avLst/>
            <a:gdLst/>
            <a:ahLst/>
            <a:cxnLst/>
            <a:rect r="r" b="b" t="t" l="l"/>
            <a:pathLst>
              <a:path h="869567" w="4241790">
                <a:moveTo>
                  <a:pt x="0" y="0"/>
                </a:moveTo>
                <a:lnTo>
                  <a:pt x="4241790" y="0"/>
                </a:lnTo>
                <a:lnTo>
                  <a:pt x="4241790" y="869567"/>
                </a:lnTo>
                <a:lnTo>
                  <a:pt x="0" y="8695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599307" y="52007"/>
            <a:ext cx="7502835" cy="10182986"/>
            <a:chOff x="0" y="0"/>
            <a:chExt cx="5508686" cy="74764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508686" cy="7475220"/>
            </a:xfrm>
            <a:custGeom>
              <a:avLst/>
              <a:gdLst/>
              <a:ahLst/>
              <a:cxnLst/>
              <a:rect r="r" b="b" t="t" l="l"/>
              <a:pathLst>
                <a:path h="7475220" w="5508686">
                  <a:moveTo>
                    <a:pt x="395729" y="6818630"/>
                  </a:moveTo>
                  <a:lnTo>
                    <a:pt x="0" y="6818630"/>
                  </a:lnTo>
                  <a:lnTo>
                    <a:pt x="0" y="742950"/>
                  </a:lnTo>
                  <a:lnTo>
                    <a:pt x="395729" y="742950"/>
                  </a:lnTo>
                  <a:lnTo>
                    <a:pt x="395729" y="6818630"/>
                  </a:lnTo>
                  <a:close/>
                  <a:moveTo>
                    <a:pt x="942045" y="438150"/>
                  </a:moveTo>
                  <a:lnTo>
                    <a:pt x="451761" y="438150"/>
                  </a:lnTo>
                  <a:lnTo>
                    <a:pt x="451761" y="7113270"/>
                  </a:lnTo>
                  <a:lnTo>
                    <a:pt x="942045" y="7113270"/>
                  </a:lnTo>
                  <a:lnTo>
                    <a:pt x="942045" y="438150"/>
                  </a:lnTo>
                  <a:close/>
                  <a:moveTo>
                    <a:pt x="1362288" y="0"/>
                  </a:moveTo>
                  <a:lnTo>
                    <a:pt x="1097885" y="0"/>
                  </a:lnTo>
                  <a:lnTo>
                    <a:pt x="1097885" y="7103110"/>
                  </a:lnTo>
                  <a:lnTo>
                    <a:pt x="1362288" y="7103110"/>
                  </a:lnTo>
                  <a:lnTo>
                    <a:pt x="1362288" y="0"/>
                  </a:lnTo>
                  <a:close/>
                  <a:moveTo>
                    <a:pt x="4624424" y="6370320"/>
                  </a:moveTo>
                  <a:lnTo>
                    <a:pt x="5020153" y="6370320"/>
                  </a:lnTo>
                  <a:lnTo>
                    <a:pt x="5020153" y="294640"/>
                  </a:lnTo>
                  <a:lnTo>
                    <a:pt x="4624424" y="294640"/>
                  </a:lnTo>
                  <a:lnTo>
                    <a:pt x="4624424" y="6370320"/>
                  </a:lnTo>
                  <a:close/>
                  <a:moveTo>
                    <a:pt x="5112957" y="6404610"/>
                  </a:moveTo>
                  <a:lnTo>
                    <a:pt x="5508686" y="6404610"/>
                  </a:lnTo>
                  <a:lnTo>
                    <a:pt x="5508686" y="1520190"/>
                  </a:lnTo>
                  <a:lnTo>
                    <a:pt x="5112957" y="1520190"/>
                  </a:lnTo>
                  <a:lnTo>
                    <a:pt x="5112957" y="6404610"/>
                  </a:lnTo>
                  <a:close/>
                  <a:moveTo>
                    <a:pt x="4076357" y="6675120"/>
                  </a:moveTo>
                  <a:lnTo>
                    <a:pt x="4566641" y="6675120"/>
                  </a:lnTo>
                  <a:lnTo>
                    <a:pt x="4566641" y="0"/>
                  </a:lnTo>
                  <a:lnTo>
                    <a:pt x="4076357" y="0"/>
                  </a:lnTo>
                  <a:lnTo>
                    <a:pt x="4076357" y="6675120"/>
                  </a:lnTo>
                  <a:close/>
                  <a:moveTo>
                    <a:pt x="3657865" y="7113270"/>
                  </a:moveTo>
                  <a:lnTo>
                    <a:pt x="3922268" y="7113270"/>
                  </a:lnTo>
                  <a:lnTo>
                    <a:pt x="3922268" y="10160"/>
                  </a:lnTo>
                  <a:lnTo>
                    <a:pt x="3657865" y="10160"/>
                  </a:lnTo>
                  <a:lnTo>
                    <a:pt x="3657865" y="7113270"/>
                  </a:lnTo>
                  <a:close/>
                  <a:moveTo>
                    <a:pt x="1744008" y="372110"/>
                  </a:moveTo>
                  <a:lnTo>
                    <a:pt x="1479606" y="372110"/>
                  </a:lnTo>
                  <a:lnTo>
                    <a:pt x="1479606" y="7475220"/>
                  </a:lnTo>
                  <a:lnTo>
                    <a:pt x="1744008" y="7475220"/>
                  </a:lnTo>
                  <a:lnTo>
                    <a:pt x="1744008" y="372110"/>
                  </a:lnTo>
                  <a:close/>
                  <a:moveTo>
                    <a:pt x="3521287" y="148590"/>
                  </a:moveTo>
                  <a:lnTo>
                    <a:pt x="1814049" y="148590"/>
                  </a:lnTo>
                  <a:lnTo>
                    <a:pt x="1814049" y="7251700"/>
                  </a:lnTo>
                  <a:lnTo>
                    <a:pt x="3521287" y="7251700"/>
                  </a:lnTo>
                  <a:lnTo>
                    <a:pt x="3521287" y="148590"/>
                  </a:lnTo>
                  <a:close/>
                </a:path>
              </a:pathLst>
            </a:custGeom>
            <a:blipFill>
              <a:blip r:embed="rId4">
                <a:alphaModFix amt="86000"/>
              </a:blip>
              <a:stretch>
                <a:fillRect l="-51681" t="0" r="-51681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635690" y="3612477"/>
            <a:ext cx="9381867" cy="2333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РЕДАГУВАННЯ ФОТОГРАФІЙ </a:t>
            </a:r>
          </a:p>
          <a:p>
            <a:pPr algn="l">
              <a:lnSpc>
                <a:spcPts val="6299"/>
              </a:lnSpc>
            </a:pPr>
            <a:r>
              <a:rPr lang="en-US" sz="4499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ТА ВІДЕО НА СМАРТФОНІ</a:t>
            </a:r>
          </a:p>
          <a:p>
            <a:pPr algn="l">
              <a:lnSpc>
                <a:spcPts val="6299"/>
              </a:lnSpc>
            </a:pPr>
            <a:r>
              <a:rPr lang="en-US" sz="4499" b="true">
                <a:solidFill>
                  <a:srgbClr val="FFCB7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СЕМІНАР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35690" y="7031274"/>
            <a:ext cx="9697422" cy="815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spc="480" b="true">
                <a:solidFill>
                  <a:srgbClr val="FD1C6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[МОДУЛЬ 5 • </a:t>
            </a:r>
          </a:p>
          <a:p>
            <a:pPr algn="l">
              <a:lnSpc>
                <a:spcPts val="3359"/>
              </a:lnSpc>
            </a:pPr>
            <a:r>
              <a:rPr lang="en-US" sz="2400" spc="480" b="true">
                <a:solidFill>
                  <a:srgbClr val="FD1C6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Цифрова грамотність у процесі навчання]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09042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71870" y="3033888"/>
            <a:ext cx="2308926" cy="2308926"/>
          </a:xfrm>
          <a:custGeom>
            <a:avLst/>
            <a:gdLst/>
            <a:ahLst/>
            <a:cxnLst/>
            <a:rect r="r" b="b" t="t" l="l"/>
            <a:pathLst>
              <a:path h="2308926" w="2308926">
                <a:moveTo>
                  <a:pt x="0" y="0"/>
                </a:moveTo>
                <a:lnTo>
                  <a:pt x="2308926" y="0"/>
                </a:lnTo>
                <a:lnTo>
                  <a:pt x="2308926" y="2308927"/>
                </a:lnTo>
                <a:lnTo>
                  <a:pt x="0" y="23089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352611" y="123144"/>
            <a:ext cx="4518320" cy="10040711"/>
          </a:xfrm>
          <a:custGeom>
            <a:avLst/>
            <a:gdLst/>
            <a:ahLst/>
            <a:cxnLst/>
            <a:rect r="r" b="b" t="t" l="l"/>
            <a:pathLst>
              <a:path h="10040711" w="4518320">
                <a:moveTo>
                  <a:pt x="0" y="0"/>
                </a:moveTo>
                <a:lnTo>
                  <a:pt x="4518320" y="0"/>
                </a:lnTo>
                <a:lnTo>
                  <a:pt x="4518320" y="10040712"/>
                </a:lnTo>
                <a:lnTo>
                  <a:pt x="0" y="10040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583300" y="1261667"/>
            <a:ext cx="6871831" cy="4998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Шаблони: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доступ до тисяч настроюваних шаблонів для різних цілей.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Інтерфейс</a:t>
            </a: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«перетягни та розмісти»: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легке додавання та розташування елементів у дизайні.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Інструменти для тексту: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додавання та оформлення тексту з широким вибором шрифтів та ефектів.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Графіка та іконки: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 використання ілюстрацій, іконок та інших графічних елементів.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Спільна робота</a:t>
            </a: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можливість працювати над дизайнами з іншими в реальному часі.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596627" y="7809102"/>
            <a:ext cx="6858504" cy="2065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Інтуїтивно зрозумілі інструменти Canva та велика бібліотека шаблонів дозволяють користувачам створювати графіку професійного рівня без необхідності володіти поглибленими навичками дизайну.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45641" y="1312108"/>
            <a:ext cx="4361384" cy="739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44"/>
              </a:lnSpc>
              <a:spcBef>
                <a:spcPct val="0"/>
              </a:spcBef>
            </a:pPr>
            <a:r>
              <a:rPr lang="en-US" b="true" sz="56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CANVA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5596627" y="427729"/>
            <a:ext cx="6858504" cy="620935"/>
            <a:chOff x="0" y="0"/>
            <a:chExt cx="9144672" cy="827914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9144672" cy="827914"/>
              <a:chOff x="0" y="0"/>
              <a:chExt cx="7662979" cy="693768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7662979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7662979">
                    <a:moveTo>
                      <a:pt x="7538519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538519" y="0"/>
                    </a:lnTo>
                    <a:cubicBezTo>
                      <a:pt x="7607098" y="0"/>
                      <a:pt x="7662979" y="55880"/>
                      <a:pt x="7662979" y="124460"/>
                    </a:cubicBezTo>
                    <a:lnTo>
                      <a:pt x="7662979" y="569309"/>
                    </a:lnTo>
                    <a:cubicBezTo>
                      <a:pt x="7662979" y="637889"/>
                      <a:pt x="7607098" y="693769"/>
                      <a:pt x="7538519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1" id="11"/>
            <p:cNvSpPr txBox="true"/>
            <p:nvPr/>
          </p:nvSpPr>
          <p:spPr>
            <a:xfrm rot="0">
              <a:off x="0" y="158476"/>
              <a:ext cx="9144672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КЛЮЧОВІ ОСОБЛИВОСТІ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5609929" y="6998937"/>
            <a:ext cx="6845203" cy="600615"/>
            <a:chOff x="0" y="0"/>
            <a:chExt cx="9126937" cy="800820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9126937" cy="800820"/>
              <a:chOff x="0" y="0"/>
              <a:chExt cx="7648117" cy="671065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7648117" cy="671065"/>
              </a:xfrm>
              <a:custGeom>
                <a:avLst/>
                <a:gdLst/>
                <a:ahLst/>
                <a:cxnLst/>
                <a:rect r="r" b="b" t="t" l="l"/>
                <a:pathLst>
                  <a:path h="671065" w="7648117">
                    <a:moveTo>
                      <a:pt x="7523657" y="671065"/>
                    </a:moveTo>
                    <a:lnTo>
                      <a:pt x="124460" y="671065"/>
                    </a:lnTo>
                    <a:cubicBezTo>
                      <a:pt x="55880" y="671065"/>
                      <a:pt x="0" y="615185"/>
                      <a:pt x="0" y="54660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523657" y="0"/>
                    </a:lnTo>
                    <a:cubicBezTo>
                      <a:pt x="7592237" y="0"/>
                      <a:pt x="7648117" y="55880"/>
                      <a:pt x="7648117" y="124460"/>
                    </a:cubicBezTo>
                    <a:lnTo>
                      <a:pt x="7648117" y="546605"/>
                    </a:lnTo>
                    <a:cubicBezTo>
                      <a:pt x="7648117" y="615185"/>
                      <a:pt x="7592237" y="671065"/>
                      <a:pt x="7523657" y="671065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5" id="15"/>
            <p:cNvSpPr txBox="true"/>
            <p:nvPr/>
          </p:nvSpPr>
          <p:spPr>
            <a:xfrm rot="0">
              <a:off x="0" y="148951"/>
              <a:ext cx="9126937" cy="5219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69"/>
                </a:lnSpc>
              </a:pPr>
              <a:r>
                <a:rPr lang="en-US" b="true" sz="26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ЧОМУ ЦЕ ЧУДОВО ДЛЯ ПОЧАТКІВЦІВ: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49065" y="2080466"/>
            <a:ext cx="6918972" cy="5860901"/>
            <a:chOff x="0" y="0"/>
            <a:chExt cx="1822281" cy="154361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822281" cy="1543612"/>
            </a:xfrm>
            <a:custGeom>
              <a:avLst/>
              <a:gdLst/>
              <a:ahLst/>
              <a:cxnLst/>
              <a:rect r="r" b="b" t="t" l="l"/>
              <a:pathLst>
                <a:path h="1543612" w="1822281">
                  <a:moveTo>
                    <a:pt x="104061" y="0"/>
                  </a:moveTo>
                  <a:lnTo>
                    <a:pt x="1718219" y="0"/>
                  </a:lnTo>
                  <a:cubicBezTo>
                    <a:pt x="1745818" y="0"/>
                    <a:pt x="1772287" y="10964"/>
                    <a:pt x="1791802" y="30479"/>
                  </a:cubicBezTo>
                  <a:cubicBezTo>
                    <a:pt x="1811317" y="49994"/>
                    <a:pt x="1822281" y="76463"/>
                    <a:pt x="1822281" y="104061"/>
                  </a:cubicBezTo>
                  <a:lnTo>
                    <a:pt x="1822281" y="1439550"/>
                  </a:lnTo>
                  <a:cubicBezTo>
                    <a:pt x="1822281" y="1467149"/>
                    <a:pt x="1811317" y="1493618"/>
                    <a:pt x="1791802" y="1513133"/>
                  </a:cubicBezTo>
                  <a:cubicBezTo>
                    <a:pt x="1772287" y="1532648"/>
                    <a:pt x="1745818" y="1543612"/>
                    <a:pt x="1718219" y="1543612"/>
                  </a:cubicBezTo>
                  <a:lnTo>
                    <a:pt x="104061" y="1543612"/>
                  </a:lnTo>
                  <a:cubicBezTo>
                    <a:pt x="76463" y="1543612"/>
                    <a:pt x="49994" y="1532648"/>
                    <a:pt x="30479" y="1513133"/>
                  </a:cubicBezTo>
                  <a:cubicBezTo>
                    <a:pt x="10964" y="1493618"/>
                    <a:pt x="0" y="1467149"/>
                    <a:pt x="0" y="1439550"/>
                  </a:cubicBezTo>
                  <a:lnTo>
                    <a:pt x="0" y="104061"/>
                  </a:lnTo>
                  <a:cubicBezTo>
                    <a:pt x="0" y="76463"/>
                    <a:pt x="10964" y="49994"/>
                    <a:pt x="30479" y="30479"/>
                  </a:cubicBezTo>
                  <a:cubicBezTo>
                    <a:pt x="49994" y="10964"/>
                    <a:pt x="76463" y="0"/>
                    <a:pt x="104061" y="0"/>
                  </a:cubicBezTo>
                  <a:close/>
                </a:path>
              </a:pathLst>
            </a:custGeom>
            <a:solidFill>
              <a:srgbClr val="7C0086">
                <a:alpha val="81961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1822281" cy="15436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110350" y="2452866"/>
            <a:ext cx="5936854" cy="1401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80"/>
              </a:lnSpc>
            </a:pPr>
            <a:r>
              <a:rPr lang="en-US" sz="820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ЗАВДАННЯ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10262" y="4080814"/>
            <a:ext cx="5936942" cy="32247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77"/>
              </a:lnSpc>
            </a:pPr>
            <a:r>
              <a:rPr lang="en-US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Встановіть один із представлених додатків на свій телефон.</a:t>
            </a:r>
          </a:p>
          <a:p>
            <a:pPr algn="just">
              <a:lnSpc>
                <a:spcPts val="4277"/>
              </a:lnSpc>
            </a:pPr>
          </a:p>
          <a:p>
            <a:pPr algn="just">
              <a:lnSpc>
                <a:spcPts val="4277"/>
              </a:lnSpc>
            </a:pPr>
            <a:r>
              <a:rPr lang="en-US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Протестуйте його функції протягом кількох хвилин.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47917" y="306160"/>
            <a:ext cx="10724902" cy="9238535"/>
          </a:xfrm>
          <a:custGeom>
            <a:avLst/>
            <a:gdLst/>
            <a:ahLst/>
            <a:cxnLst/>
            <a:rect r="r" b="b" t="t" l="l"/>
            <a:pathLst>
              <a:path h="9238535" w="10724902">
                <a:moveTo>
                  <a:pt x="0" y="0"/>
                </a:moveTo>
                <a:lnTo>
                  <a:pt x="10724901" y="0"/>
                </a:lnTo>
                <a:lnTo>
                  <a:pt x="10724901" y="9238535"/>
                </a:lnTo>
                <a:lnTo>
                  <a:pt x="0" y="92385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555" r="0" b="-22555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7048" y="4126280"/>
            <a:ext cx="6720580" cy="279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Редагування фотографій на смартфоні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47048" y="2948418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en-US" b="true" sz="3000" spc="-8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ЗАВДАННЯ 5.1.1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29214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5" y="0"/>
                </a:lnTo>
                <a:lnTo>
                  <a:pt x="1231645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083913" y="373335"/>
            <a:ext cx="4979395" cy="9852588"/>
            <a:chOff x="0" y="0"/>
            <a:chExt cx="2620010" cy="518414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l="-140090" t="0" r="-14009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354979" y="499745"/>
            <a:ext cx="5480392" cy="2689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140"/>
              </a:lnSpc>
            </a:pPr>
            <a:r>
              <a:rPr lang="en-US" b="true" sz="51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НЕОБХІДНЕ РЕДАГУВАННЯ</a:t>
            </a:r>
            <a:r>
              <a:rPr lang="en-US" b="true" sz="5100" strike="noStrike" u="non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ФОТОГРАФІЙ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5835371" y="604520"/>
            <a:ext cx="6703531" cy="3020313"/>
            <a:chOff x="0" y="0"/>
            <a:chExt cx="8938042" cy="4027084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-57150"/>
              <a:ext cx="8043187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3919"/>
                </a:lnSpc>
                <a:spcBef>
                  <a:spcPct val="0"/>
                </a:spcBef>
              </a:pPr>
              <a:r>
                <a:rPr lang="en-US" b="true" sz="2799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1. Світло та експозиція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389912" y="939290"/>
              <a:ext cx="8548129" cy="30877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1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Відрегулюйте яскравість,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щоб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освітлити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або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затемнити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фотографію.</a:t>
              </a:r>
            </a:p>
            <a:p>
              <a:pPr algn="just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Змініть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світлі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та темні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ділянки для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збалансованого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освітлення.</a:t>
              </a:r>
            </a:p>
            <a:p>
              <a:pPr algn="just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Використовуйте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контраст,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щоб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підкреслити деталі.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5835371" y="4032945"/>
            <a:ext cx="6703531" cy="3716408"/>
            <a:chOff x="0" y="0"/>
            <a:chExt cx="8938042" cy="4955211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-57150"/>
              <a:ext cx="8407557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3919"/>
                </a:lnSpc>
                <a:spcBef>
                  <a:spcPct val="0"/>
                </a:spcBef>
              </a:pPr>
              <a:r>
                <a:rPr lang="en-US" b="true" sz="2799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2. Колір і тон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265242" y="826017"/>
              <a:ext cx="8672799" cy="41291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1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Відрегулюйте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баланс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білого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для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базової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корекції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кольору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за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параметрами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TEMP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ERATURE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та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TINT,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а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також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насиченість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(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SATURATION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).</a:t>
              </a:r>
            </a:p>
            <a:p>
              <a:pPr algn="just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Потім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можна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перейти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до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«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Color MIX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»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(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у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Lightroom)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та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налаштувати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окремі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кольори.</a:t>
              </a:r>
            </a:p>
            <a:p>
              <a:pPr algn="just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Застосуйте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фільтри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для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швидкої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зміни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стилю.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5835371" y="8158928"/>
            <a:ext cx="6703531" cy="1862137"/>
            <a:chOff x="0" y="0"/>
            <a:chExt cx="8938042" cy="2482849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0" y="-57150"/>
              <a:ext cx="8354303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3919"/>
                </a:lnSpc>
                <a:spcBef>
                  <a:spcPct val="0"/>
                </a:spcBef>
              </a:pPr>
              <a:r>
                <a:rPr lang="en-US" b="true" sz="2799" strike="noStrike" u="non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3. </a:t>
              </a:r>
              <a:r>
                <a:rPr lang="en-US" b="true" sz="2799" strike="noStrike" u="non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Чіткість</a:t>
              </a:r>
              <a:r>
                <a:rPr lang="en-US" b="true" sz="2799" strike="noStrike" u="non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</a:t>
              </a:r>
              <a:r>
                <a:rPr lang="en-US" b="true" sz="2799" strike="noStrike" u="non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і</a:t>
              </a:r>
              <a:r>
                <a:rPr lang="en-US" b="true" sz="2799" strike="noStrike" u="non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</a:t>
              </a:r>
              <a:r>
                <a:rPr lang="en-US" b="true" sz="2799" strike="noStrike" u="non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деталізація 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291869" y="957155"/>
              <a:ext cx="8646172" cy="15256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Use Sharpening &amp; Clarity to enhance textures</a:t>
              </a:r>
            </a:p>
            <a:p>
              <a:pPr algn="just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Crop &amp; Straighten for better composition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87002" y="1000125"/>
            <a:ext cx="5480392" cy="8764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44"/>
              </a:lnSpc>
              <a:spcBef>
                <a:spcPct val="0"/>
              </a:spcBef>
            </a:pPr>
            <a:r>
              <a:rPr lang="en-US" b="true" sz="56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ДО/ПІСЛЯ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1324208" y="240856"/>
            <a:ext cx="4412380" cy="9805289"/>
          </a:xfrm>
          <a:custGeom>
            <a:avLst/>
            <a:gdLst/>
            <a:ahLst/>
            <a:cxnLst/>
            <a:rect r="r" b="b" t="t" l="l"/>
            <a:pathLst>
              <a:path h="9805289" w="4412380">
                <a:moveTo>
                  <a:pt x="0" y="0"/>
                </a:moveTo>
                <a:lnTo>
                  <a:pt x="4412380" y="0"/>
                </a:lnTo>
                <a:lnTo>
                  <a:pt x="4412380" y="9805288"/>
                </a:lnTo>
                <a:lnTo>
                  <a:pt x="0" y="9805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93831" y="240856"/>
            <a:ext cx="4412380" cy="9805289"/>
          </a:xfrm>
          <a:custGeom>
            <a:avLst/>
            <a:gdLst/>
            <a:ahLst/>
            <a:cxnLst/>
            <a:rect r="r" b="b" t="t" l="l"/>
            <a:pathLst>
              <a:path h="9805289" w="4412380">
                <a:moveTo>
                  <a:pt x="0" y="0"/>
                </a:moveTo>
                <a:lnTo>
                  <a:pt x="4412380" y="0"/>
                </a:lnTo>
                <a:lnTo>
                  <a:pt x="4412380" y="9805288"/>
                </a:lnTo>
                <a:lnTo>
                  <a:pt x="0" y="98052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643478" y="87601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87002" y="2155131"/>
            <a:ext cx="5480392" cy="1479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68"/>
              </a:lnSpc>
              <a:spcBef>
                <a:spcPct val="0"/>
              </a:spcBef>
            </a:pPr>
            <a:r>
              <a:rPr lang="en-US" sz="32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Відредаговано за допомогою Lightroom mobile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87002" y="540131"/>
            <a:ext cx="5480392" cy="983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68"/>
              </a:lnSpc>
            </a:pPr>
            <a:r>
              <a:rPr lang="en-US" sz="32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Приклад:</a:t>
            </a:r>
          </a:p>
          <a:p>
            <a:pPr algn="l" marL="0" indent="0" lvl="0">
              <a:lnSpc>
                <a:spcPts val="3968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49065" y="2080466"/>
            <a:ext cx="7660671" cy="6710242"/>
            <a:chOff x="0" y="0"/>
            <a:chExt cx="2017625" cy="176730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017625" cy="1767307"/>
            </a:xfrm>
            <a:custGeom>
              <a:avLst/>
              <a:gdLst/>
              <a:ahLst/>
              <a:cxnLst/>
              <a:rect r="r" b="b" t="t" l="l"/>
              <a:pathLst>
                <a:path h="1767307" w="2017625">
                  <a:moveTo>
                    <a:pt x="93986" y="0"/>
                  </a:moveTo>
                  <a:lnTo>
                    <a:pt x="1923639" y="0"/>
                  </a:lnTo>
                  <a:cubicBezTo>
                    <a:pt x="1948566" y="0"/>
                    <a:pt x="1972471" y="9902"/>
                    <a:pt x="1990097" y="27528"/>
                  </a:cubicBezTo>
                  <a:cubicBezTo>
                    <a:pt x="2007723" y="45154"/>
                    <a:pt x="2017625" y="69060"/>
                    <a:pt x="2017625" y="93986"/>
                  </a:cubicBezTo>
                  <a:lnTo>
                    <a:pt x="2017625" y="1673320"/>
                  </a:lnTo>
                  <a:cubicBezTo>
                    <a:pt x="2017625" y="1698247"/>
                    <a:pt x="2007723" y="1722153"/>
                    <a:pt x="1990097" y="1739779"/>
                  </a:cubicBezTo>
                  <a:cubicBezTo>
                    <a:pt x="1972471" y="1757405"/>
                    <a:pt x="1948566" y="1767307"/>
                    <a:pt x="1923639" y="1767307"/>
                  </a:cubicBezTo>
                  <a:lnTo>
                    <a:pt x="93986" y="1767307"/>
                  </a:lnTo>
                  <a:cubicBezTo>
                    <a:pt x="69060" y="1767307"/>
                    <a:pt x="45154" y="1757405"/>
                    <a:pt x="27528" y="1739779"/>
                  </a:cubicBezTo>
                  <a:cubicBezTo>
                    <a:pt x="9902" y="1722153"/>
                    <a:pt x="0" y="1698247"/>
                    <a:pt x="0" y="1673320"/>
                  </a:cubicBezTo>
                  <a:lnTo>
                    <a:pt x="0" y="93986"/>
                  </a:lnTo>
                  <a:cubicBezTo>
                    <a:pt x="0" y="69060"/>
                    <a:pt x="9902" y="45154"/>
                    <a:pt x="27528" y="27528"/>
                  </a:cubicBezTo>
                  <a:cubicBezTo>
                    <a:pt x="45154" y="9902"/>
                    <a:pt x="69060" y="0"/>
                    <a:pt x="93986" y="0"/>
                  </a:cubicBezTo>
                  <a:close/>
                </a:path>
              </a:pathLst>
            </a:custGeom>
            <a:solidFill>
              <a:srgbClr val="7C0086">
                <a:alpha val="81961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2017625" cy="17673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2814151"/>
            <a:ext cx="6936642" cy="1510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20"/>
              </a:lnSpc>
            </a:pPr>
            <a:r>
              <a:rPr lang="en-US" sz="880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ЗАВДАННЯ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4660787"/>
            <a:ext cx="6936642" cy="32247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77"/>
              </a:lnSpc>
            </a:pPr>
            <a:r>
              <a:rPr lang="en-US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Виберіть фотографію з галереї та виконайте:</a:t>
            </a:r>
          </a:p>
          <a:p>
            <a:pPr algn="just" marL="669286" indent="-334643" lvl="1">
              <a:lnSpc>
                <a:spcPts val="4277"/>
              </a:lnSpc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Базова корекція кольору</a:t>
            </a:r>
          </a:p>
          <a:p>
            <a:pPr algn="just" marL="669286" indent="-334643" lvl="1">
              <a:lnSpc>
                <a:spcPts val="4277"/>
              </a:lnSpc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Покращити концентрацію уваги</a:t>
            </a:r>
          </a:p>
          <a:p>
            <a:pPr algn="just" marL="669286" indent="-334643" lvl="1">
              <a:lnSpc>
                <a:spcPts val="4277"/>
              </a:lnSpc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Опціонально: видалення фону</a:t>
            </a:r>
          </a:p>
          <a:p>
            <a:pPr algn="just">
              <a:lnSpc>
                <a:spcPts val="4277"/>
              </a:lnSpc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964773" y="-64927"/>
            <a:ext cx="9323227" cy="9323227"/>
            <a:chOff x="0" y="0"/>
            <a:chExt cx="12700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2"/>
              <a:stretch>
                <a:fillRect l="-19525" t="0" r="-19526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39742" y="2451561"/>
            <a:ext cx="7379434" cy="884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7"/>
              </a:lnSpc>
            </a:pPr>
            <a:r>
              <a:rPr lang="en-US" b="true" sz="519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ПИТАННЯ: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979989" y="4196219"/>
            <a:ext cx="3592483" cy="5645330"/>
          </a:xfrm>
          <a:custGeom>
            <a:avLst/>
            <a:gdLst/>
            <a:ahLst/>
            <a:cxnLst/>
            <a:rect r="r" b="b" t="t" l="l"/>
            <a:pathLst>
              <a:path h="5645330" w="3592483">
                <a:moveTo>
                  <a:pt x="0" y="0"/>
                </a:moveTo>
                <a:lnTo>
                  <a:pt x="3592483" y="0"/>
                </a:lnTo>
                <a:lnTo>
                  <a:pt x="3592483" y="5645330"/>
                </a:lnTo>
                <a:lnTo>
                  <a:pt x="0" y="5645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8919" y="3973956"/>
            <a:ext cx="8695855" cy="52843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98826" indent="-399413" lvl="1">
              <a:lnSpc>
                <a:spcPts val="6030"/>
              </a:lnSpc>
              <a:buFont typeface="Arial"/>
              <a:buChar char="•"/>
            </a:pPr>
            <a:r>
              <a:rPr lang="en-US" sz="36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Як у вас вийшло?</a:t>
            </a:r>
          </a:p>
          <a:p>
            <a:pPr algn="l" marL="798826" indent="-399413" lvl="1">
              <a:lnSpc>
                <a:spcPts val="6030"/>
              </a:lnSpc>
              <a:buFont typeface="Arial"/>
              <a:buChar char="•"/>
            </a:pPr>
            <a:r>
              <a:rPr lang="en-US" sz="36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 Це було легко чи складно?</a:t>
            </a:r>
          </a:p>
          <a:p>
            <a:pPr algn="l" marL="798826" indent="-399413" lvl="1">
              <a:lnSpc>
                <a:spcPts val="6030"/>
              </a:lnSpc>
              <a:buFont typeface="Arial"/>
              <a:buChar char="•"/>
            </a:pPr>
            <a:r>
              <a:rPr lang="en-US" sz="36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 Що виявилося для вас найпростішим, а що — найважчим?</a:t>
            </a:r>
          </a:p>
          <a:p>
            <a:pPr algn="l" marL="798826" indent="-399413" lvl="1">
              <a:lnSpc>
                <a:spcPts val="6030"/>
              </a:lnSpc>
              <a:buFont typeface="Arial"/>
              <a:buChar char="•"/>
            </a:pPr>
            <a:r>
              <a:rPr lang="en-US" sz="36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 Чи відкрили ви для себе щось нове?</a:t>
            </a:r>
          </a:p>
        </p:txBody>
      </p:sp>
      <p:sp>
        <p:nvSpPr>
          <p:cNvPr name="AutoShape 7" id="7"/>
          <p:cNvSpPr/>
          <p:nvPr/>
        </p:nvSpPr>
        <p:spPr>
          <a:xfrm>
            <a:off x="-259642" y="3602435"/>
            <a:ext cx="7543183" cy="0"/>
          </a:xfrm>
          <a:prstGeom prst="line">
            <a:avLst/>
          </a:prstGeom>
          <a:ln cap="rnd" w="57150">
            <a:solidFill>
              <a:srgbClr val="01D5C7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47917" y="306160"/>
            <a:ext cx="10724902" cy="9238535"/>
          </a:xfrm>
          <a:custGeom>
            <a:avLst/>
            <a:gdLst/>
            <a:ahLst/>
            <a:cxnLst/>
            <a:rect r="r" b="b" t="t" l="l"/>
            <a:pathLst>
              <a:path h="9238535" w="10724902">
                <a:moveTo>
                  <a:pt x="0" y="0"/>
                </a:moveTo>
                <a:lnTo>
                  <a:pt x="10724901" y="0"/>
                </a:lnTo>
                <a:lnTo>
                  <a:pt x="10724901" y="9238535"/>
                </a:lnTo>
                <a:lnTo>
                  <a:pt x="0" y="92385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547" t="0" r="-14547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7048" y="4126280"/>
            <a:ext cx="6720580" cy="462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Вступ до мобільних додатків для редагування відео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47048" y="2948418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en-US" b="true" sz="3000" spc="-8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ЗАВДАННЯ 5.2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12878" y="699182"/>
            <a:ext cx="5480392" cy="4040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448"/>
              </a:lnSpc>
              <a:spcBef>
                <a:spcPct val="0"/>
              </a:spcBef>
            </a:pPr>
            <a:r>
              <a:rPr lang="en-US" b="true" sz="52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БЕЗКОШТОВНІ</a:t>
            </a:r>
            <a:r>
              <a:rPr lang="en-US" b="true" sz="5200" strike="noStrike" u="non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ДОДАТКИ</a:t>
            </a:r>
            <a:r>
              <a:rPr lang="en-US" b="true" sz="5200" strike="noStrike" u="non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ДЛЯ РЕДАГУВАННЯ ВІДЕО ДЛЯ ANDROID ТА IOS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762259" y="1641229"/>
            <a:ext cx="5056399" cy="2715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CapCut — це безкоштовний універсальний відеоредактор, розроблений компанією ByteDance, творцями TikTok. Він створений для швидкого та інтуїтивного редагування, а також для створення динамічного короткого контенту.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857649" y="1641229"/>
            <a:ext cx="5009371" cy="3106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</a:t>
            </a:r>
            <a:r>
              <a:rPr lang="en-US" sz="22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apCut — це безкоштовний універсальний відеоредактор, розроблений компанією ByteDa</a:t>
            </a:r>
            <a:r>
              <a:rPr lang="en-US" sz="22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nc</a:t>
            </a:r>
            <a:r>
              <a:rPr lang="en-US" sz="22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e, </a:t>
            </a:r>
            <a:r>
              <a:rPr lang="en-US" sz="22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творцями </a:t>
            </a:r>
            <a:r>
              <a:rPr lang="en-US" sz="22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TikTok. Він створений для швидкого та інтуїтивного редагування, а також для створення динамічного короткого контенту.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857649" y="6796822"/>
            <a:ext cx="5009371" cy="2715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Canva —</a:t>
            </a:r>
            <a:r>
              <a:rPr lang="en-US" sz="22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це </a:t>
            </a:r>
            <a:r>
              <a:rPr lang="en-US" sz="22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не</a:t>
            </a:r>
            <a:r>
              <a:rPr lang="en-US" sz="22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лише </a:t>
            </a:r>
            <a:r>
              <a:rPr lang="en-US" sz="22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інструмент</a:t>
            </a:r>
            <a:r>
              <a:rPr lang="en-US" sz="22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для графіки, а </a:t>
            </a:r>
            <a:r>
              <a:rPr lang="en-US" sz="22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й</a:t>
            </a:r>
            <a:r>
              <a:rPr lang="en-US" sz="22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потужний</a:t>
            </a:r>
            <a:r>
              <a:rPr lang="en-US" sz="22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відеоредактор. Він ідеально підходить для створення привабливих відео з використанням тексту, шаблонів та анімацій.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412878" y="8744054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6762259" y="718232"/>
            <a:ext cx="5056399" cy="620935"/>
            <a:chOff x="0" y="0"/>
            <a:chExt cx="6741866" cy="827914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6741866" cy="827914"/>
              <a:chOff x="0" y="0"/>
              <a:chExt cx="5649494" cy="693768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5649495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5649495">
                    <a:moveTo>
                      <a:pt x="5525034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525034" y="0"/>
                    </a:lnTo>
                    <a:cubicBezTo>
                      <a:pt x="5593614" y="0"/>
                      <a:pt x="5649495" y="55880"/>
                      <a:pt x="5649495" y="124460"/>
                    </a:cubicBezTo>
                    <a:lnTo>
                      <a:pt x="5649495" y="569309"/>
                    </a:lnTo>
                    <a:cubicBezTo>
                      <a:pt x="5649495" y="637889"/>
                      <a:pt x="5593614" y="693769"/>
                      <a:pt x="5525034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0" y="158476"/>
              <a:ext cx="6741866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CAPCUT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2857649" y="5671062"/>
            <a:ext cx="5009371" cy="620935"/>
            <a:chOff x="0" y="0"/>
            <a:chExt cx="6679161" cy="827914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6679161" cy="827914"/>
              <a:chOff x="0" y="0"/>
              <a:chExt cx="5596950" cy="693768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5596950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5596950">
                    <a:moveTo>
                      <a:pt x="5472490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472490" y="0"/>
                    </a:lnTo>
                    <a:cubicBezTo>
                      <a:pt x="5541070" y="0"/>
                      <a:pt x="5596950" y="55880"/>
                      <a:pt x="5596950" y="124460"/>
                    </a:cubicBezTo>
                    <a:lnTo>
                      <a:pt x="5596950" y="569309"/>
                    </a:lnTo>
                    <a:cubicBezTo>
                      <a:pt x="5596950" y="637889"/>
                      <a:pt x="5541070" y="693769"/>
                      <a:pt x="5472490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4" id="14"/>
            <p:cNvSpPr txBox="true"/>
            <p:nvPr/>
          </p:nvSpPr>
          <p:spPr>
            <a:xfrm rot="0">
              <a:off x="0" y="158476"/>
              <a:ext cx="6679161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CANVA (РЕДАКТОР ВІДЕО</a:t>
              </a: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)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2857649" y="718232"/>
            <a:ext cx="5009371" cy="620935"/>
            <a:chOff x="0" y="0"/>
            <a:chExt cx="6679161" cy="827914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0"/>
              <a:ext cx="6679161" cy="827914"/>
              <a:chOff x="0" y="0"/>
              <a:chExt cx="5596950" cy="693768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5596950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5596950">
                    <a:moveTo>
                      <a:pt x="5472490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472490" y="0"/>
                    </a:lnTo>
                    <a:cubicBezTo>
                      <a:pt x="5541070" y="0"/>
                      <a:pt x="5596950" y="55880"/>
                      <a:pt x="5596950" y="124460"/>
                    </a:cubicBezTo>
                    <a:lnTo>
                      <a:pt x="5596950" y="569309"/>
                    </a:lnTo>
                    <a:cubicBezTo>
                      <a:pt x="5596950" y="637889"/>
                      <a:pt x="5541070" y="693769"/>
                      <a:pt x="5472490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8" id="18"/>
            <p:cNvSpPr txBox="true"/>
            <p:nvPr/>
          </p:nvSpPr>
          <p:spPr>
            <a:xfrm rot="0">
              <a:off x="0" y="158476"/>
              <a:ext cx="6679161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INSHOT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6762259" y="5535489"/>
            <a:ext cx="5056399" cy="951770"/>
            <a:chOff x="0" y="0"/>
            <a:chExt cx="6741866" cy="1269027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0" y="0"/>
              <a:ext cx="6741866" cy="1269027"/>
              <a:chOff x="0" y="0"/>
              <a:chExt cx="5649494" cy="1063409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5649495" cy="1063409"/>
              </a:xfrm>
              <a:custGeom>
                <a:avLst/>
                <a:gdLst/>
                <a:ahLst/>
                <a:cxnLst/>
                <a:rect r="r" b="b" t="t" l="l"/>
                <a:pathLst>
                  <a:path h="1063409" w="5649495">
                    <a:moveTo>
                      <a:pt x="5525034" y="1063409"/>
                    </a:moveTo>
                    <a:lnTo>
                      <a:pt x="124460" y="1063409"/>
                    </a:lnTo>
                    <a:cubicBezTo>
                      <a:pt x="55880" y="1063409"/>
                      <a:pt x="0" y="1007529"/>
                      <a:pt x="0" y="93894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525034" y="0"/>
                    </a:lnTo>
                    <a:cubicBezTo>
                      <a:pt x="5593614" y="0"/>
                      <a:pt x="5649495" y="55880"/>
                      <a:pt x="5649495" y="124460"/>
                    </a:cubicBezTo>
                    <a:lnTo>
                      <a:pt x="5649495" y="938949"/>
                    </a:lnTo>
                    <a:cubicBezTo>
                      <a:pt x="5649495" y="1007529"/>
                      <a:pt x="5593614" y="1063409"/>
                      <a:pt x="5525034" y="106340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22" id="22"/>
            <p:cNvSpPr txBox="true"/>
            <p:nvPr/>
          </p:nvSpPr>
          <p:spPr>
            <a:xfrm rot="0">
              <a:off x="0" y="148951"/>
              <a:ext cx="6741866" cy="9901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2859"/>
                </a:lnSpc>
                <a:spcBef>
                  <a:spcPct val="0"/>
                </a:spcBef>
              </a:pPr>
              <a:r>
                <a:rPr lang="en-US" b="true" sz="25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ВБУДОВАНИЙ ВІДЕОРЕДАКТОР INSTAGRAM</a:t>
              </a: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6762259" y="6792059"/>
            <a:ext cx="5056399" cy="2715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Instagram має вбудований відеоредактор для публікацій, Stories та Reels. Він простий у використанні, але оптимізований під платформу, що дозволяє легко створювати привабливий контент, не виходячи з додатку.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18272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5" y="0"/>
                </a:lnTo>
                <a:lnTo>
                  <a:pt x="1231645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13043" y="2932080"/>
            <a:ext cx="2371843" cy="1808530"/>
          </a:xfrm>
          <a:custGeom>
            <a:avLst/>
            <a:gdLst/>
            <a:ahLst/>
            <a:cxnLst/>
            <a:rect r="r" b="b" t="t" l="l"/>
            <a:pathLst>
              <a:path h="1808530" w="2371843">
                <a:moveTo>
                  <a:pt x="0" y="0"/>
                </a:moveTo>
                <a:lnTo>
                  <a:pt x="2371843" y="0"/>
                </a:lnTo>
                <a:lnTo>
                  <a:pt x="2371843" y="1808531"/>
                </a:lnTo>
                <a:lnTo>
                  <a:pt x="0" y="18085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406193" y="232755"/>
            <a:ext cx="4563961" cy="9641367"/>
          </a:xfrm>
          <a:custGeom>
            <a:avLst/>
            <a:gdLst/>
            <a:ahLst/>
            <a:cxnLst/>
            <a:rect r="r" b="b" t="t" l="l"/>
            <a:pathLst>
              <a:path h="9641367" w="4563961">
                <a:moveTo>
                  <a:pt x="0" y="0"/>
                </a:moveTo>
                <a:lnTo>
                  <a:pt x="4563961" y="0"/>
                </a:lnTo>
                <a:lnTo>
                  <a:pt x="4563961" y="9641367"/>
                </a:lnTo>
                <a:lnTo>
                  <a:pt x="0" y="96413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609929" y="1335679"/>
            <a:ext cx="6845203" cy="457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Багатодоріжкове редагування: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накладання відео, аудіо, стікерів та тексту.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Переходи</a:t>
            </a: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та ефекти: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плавні переходи, фільтри й кінематографічні ефекти.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Текст і субтитри: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додавання титрів із настроюваними шрифтами та анімаціями.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Музика та звукові ефекти</a:t>
            </a: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вбудована бібліотека безкоштовної музики й ефектів.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Параметри</a:t>
            </a: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експорту: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зручний експорт, оптимізований для TikTok, Instagram та інших платформ.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596627" y="7697747"/>
            <a:ext cx="6858504" cy="2065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Проста часова шкала у стилі «перетягни та кинь» робить редагування доступним для початківців, </a:t>
            </a:r>
          </a:p>
          <a:p>
            <a:pPr algn="l">
              <a:lnSpc>
                <a:spcPts val="3360"/>
              </a:lnSpc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а розширені функції (такі як ключові кадри та контроль швидкості) забезпечують достатню потужність для більш досвідчених творців.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18272" y="1516654"/>
            <a:ext cx="4361384" cy="739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44"/>
              </a:lnSpc>
              <a:spcBef>
                <a:spcPct val="0"/>
              </a:spcBef>
            </a:pPr>
            <a:r>
              <a:rPr lang="en-US" b="true" sz="56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</a:t>
            </a:r>
            <a:r>
              <a:rPr lang="en-US" b="true" sz="56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PCUT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5596627" y="428993"/>
            <a:ext cx="6858504" cy="620935"/>
            <a:chOff x="0" y="0"/>
            <a:chExt cx="9144672" cy="827914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9144672" cy="827914"/>
              <a:chOff x="0" y="0"/>
              <a:chExt cx="7662979" cy="693768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7662979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7662979">
                    <a:moveTo>
                      <a:pt x="7538519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538519" y="0"/>
                    </a:lnTo>
                    <a:cubicBezTo>
                      <a:pt x="7607098" y="0"/>
                      <a:pt x="7662979" y="55880"/>
                      <a:pt x="7662979" y="124460"/>
                    </a:cubicBezTo>
                    <a:lnTo>
                      <a:pt x="7662979" y="569309"/>
                    </a:lnTo>
                    <a:cubicBezTo>
                      <a:pt x="7662979" y="637889"/>
                      <a:pt x="7607098" y="693769"/>
                      <a:pt x="7538519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1" id="11"/>
            <p:cNvSpPr txBox="true"/>
            <p:nvPr/>
          </p:nvSpPr>
          <p:spPr>
            <a:xfrm rot="0">
              <a:off x="0" y="158476"/>
              <a:ext cx="9144672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КЛЮЧОВІ ОСОБЛИВОСТІ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5596627" y="6811382"/>
            <a:ext cx="6858504" cy="600615"/>
            <a:chOff x="0" y="0"/>
            <a:chExt cx="9144672" cy="800820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9144672" cy="800820"/>
              <a:chOff x="0" y="0"/>
              <a:chExt cx="7662979" cy="671065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7662979" cy="671065"/>
              </a:xfrm>
              <a:custGeom>
                <a:avLst/>
                <a:gdLst/>
                <a:ahLst/>
                <a:cxnLst/>
                <a:rect r="r" b="b" t="t" l="l"/>
                <a:pathLst>
                  <a:path h="671065" w="7662979">
                    <a:moveTo>
                      <a:pt x="7538519" y="671065"/>
                    </a:moveTo>
                    <a:lnTo>
                      <a:pt x="124460" y="671065"/>
                    </a:lnTo>
                    <a:cubicBezTo>
                      <a:pt x="55880" y="671065"/>
                      <a:pt x="0" y="615185"/>
                      <a:pt x="0" y="54660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538519" y="0"/>
                    </a:lnTo>
                    <a:cubicBezTo>
                      <a:pt x="7607098" y="0"/>
                      <a:pt x="7662979" y="55880"/>
                      <a:pt x="7662979" y="124460"/>
                    </a:cubicBezTo>
                    <a:lnTo>
                      <a:pt x="7662979" y="546605"/>
                    </a:lnTo>
                    <a:cubicBezTo>
                      <a:pt x="7662979" y="615185"/>
                      <a:pt x="7607098" y="671065"/>
                      <a:pt x="7538519" y="671065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5" id="15"/>
            <p:cNvSpPr txBox="true"/>
            <p:nvPr/>
          </p:nvSpPr>
          <p:spPr>
            <a:xfrm rot="0">
              <a:off x="0" y="148951"/>
              <a:ext cx="9144672" cy="5219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69"/>
                </a:lnSpc>
              </a:pPr>
              <a:r>
                <a:rPr lang="en-US" b="true" sz="26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ЧОМУ ЦЕ ЧУДОВО ДЛЯ ПОЧАТКІВЦІВ: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-10800000">
            <a:off x="156700" y="4206494"/>
            <a:ext cx="9357691" cy="1231644"/>
            <a:chOff x="0" y="0"/>
            <a:chExt cx="2464577" cy="32438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64577" cy="324384"/>
            </a:xfrm>
            <a:custGeom>
              <a:avLst/>
              <a:gdLst/>
              <a:ahLst/>
              <a:cxnLst/>
              <a:rect r="r" b="b" t="t" l="l"/>
              <a:pathLst>
                <a:path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2464577" cy="324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10800000">
            <a:off x="105503" y="5560308"/>
            <a:ext cx="9357691" cy="1231644"/>
            <a:chOff x="0" y="0"/>
            <a:chExt cx="2464577" cy="32438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64577" cy="324384"/>
            </a:xfrm>
            <a:custGeom>
              <a:avLst/>
              <a:gdLst/>
              <a:ahLst/>
              <a:cxnLst/>
              <a:rect r="r" b="b" t="t" l="l"/>
              <a:pathLst>
                <a:path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0" y="0"/>
              <a:ext cx="2464577" cy="324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-10800000">
            <a:off x="105503" y="6915777"/>
            <a:ext cx="9357691" cy="1231644"/>
            <a:chOff x="0" y="0"/>
            <a:chExt cx="2464577" cy="32438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464577" cy="324384"/>
            </a:xfrm>
            <a:custGeom>
              <a:avLst/>
              <a:gdLst/>
              <a:ahLst/>
              <a:cxnLst/>
              <a:rect r="r" b="b" t="t" l="l"/>
              <a:pathLst>
                <a:path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0"/>
              <a:ext cx="2464577" cy="324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-10800000">
            <a:off x="105503" y="8271247"/>
            <a:ext cx="9357691" cy="1231644"/>
            <a:chOff x="0" y="0"/>
            <a:chExt cx="2464577" cy="32438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464577" cy="324384"/>
            </a:xfrm>
            <a:custGeom>
              <a:avLst/>
              <a:gdLst/>
              <a:ahLst/>
              <a:cxnLst/>
              <a:rect r="r" b="b" t="t" l="l"/>
              <a:pathLst>
                <a:path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0"/>
              <a:ext cx="2464577" cy="324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465837" y="4406391"/>
            <a:ext cx="8719302" cy="831850"/>
            <a:chOff x="0" y="0"/>
            <a:chExt cx="11625736" cy="1109133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3195619" y="56727"/>
              <a:ext cx="8430117" cy="9575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1D1D1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Як користуватися мобільними додатками для редагування як фото, так і відео.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-104775"/>
              <a:ext cx="1302789" cy="12139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700"/>
                </a:lnSpc>
              </a:pPr>
              <a:r>
                <a:rPr lang="en-US" b="true" sz="5500" spc="-110">
                  <a:solidFill>
                    <a:srgbClr val="F7F7F7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01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465837" y="5801588"/>
            <a:ext cx="8719302" cy="831850"/>
            <a:chOff x="0" y="0"/>
            <a:chExt cx="11625736" cy="1109133"/>
          </a:xfrm>
        </p:grpSpPr>
        <p:sp>
          <p:nvSpPr>
            <p:cNvPr name="TextBox 19" id="19"/>
            <p:cNvSpPr txBox="true"/>
            <p:nvPr/>
          </p:nvSpPr>
          <p:spPr>
            <a:xfrm rot="0">
              <a:off x="3195619" y="56727"/>
              <a:ext cx="8430117" cy="9575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1D1D1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Базові та просунуті техніки редагування для покращення візуального контенту.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0" y="-104775"/>
              <a:ext cx="1302789" cy="12139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700"/>
                </a:lnSpc>
                <a:spcBef>
                  <a:spcPct val="0"/>
                </a:spcBef>
              </a:pPr>
              <a:r>
                <a:rPr lang="en-US" b="true" sz="5500" spc="-110" u="none">
                  <a:solidFill>
                    <a:srgbClr val="F7F7F7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02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424698" y="7114019"/>
            <a:ext cx="8719302" cy="831850"/>
            <a:chOff x="0" y="0"/>
            <a:chExt cx="11625736" cy="1109133"/>
          </a:xfrm>
        </p:grpSpPr>
        <p:sp>
          <p:nvSpPr>
            <p:cNvPr name="TextBox 22" id="22"/>
            <p:cNvSpPr txBox="true"/>
            <p:nvPr/>
          </p:nvSpPr>
          <p:spPr>
            <a:xfrm rot="0">
              <a:off x="3195619" y="56727"/>
              <a:ext cx="8430117" cy="9575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1D1D1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Створення робочого процесу редагування для підвищення ефективності та послідовності.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0" y="-104775"/>
              <a:ext cx="1302789" cy="12139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700"/>
                </a:lnSpc>
                <a:spcBef>
                  <a:spcPct val="0"/>
                </a:spcBef>
              </a:pPr>
              <a:r>
                <a:rPr lang="en-US" b="true" sz="5500" spc="-110" u="none">
                  <a:solidFill>
                    <a:srgbClr val="F7F7F7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03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424698" y="8471144"/>
            <a:ext cx="8719302" cy="831850"/>
            <a:chOff x="0" y="0"/>
            <a:chExt cx="11625736" cy="1109133"/>
          </a:xfrm>
        </p:grpSpPr>
        <p:sp>
          <p:nvSpPr>
            <p:cNvPr name="TextBox 25" id="25"/>
            <p:cNvSpPr txBox="true"/>
            <p:nvPr/>
          </p:nvSpPr>
          <p:spPr>
            <a:xfrm rot="0">
              <a:off x="3195619" y="56727"/>
              <a:ext cx="8430117" cy="9575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1D1D1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Оптимізація контенту для поширення на різних платформах соціальних мереж.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0" y="-104775"/>
              <a:ext cx="1302789" cy="12139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700"/>
                </a:lnSpc>
                <a:spcBef>
                  <a:spcPct val="0"/>
                </a:spcBef>
              </a:pPr>
              <a:r>
                <a:rPr lang="en-US" b="true" sz="5500" spc="-110" u="none">
                  <a:solidFill>
                    <a:srgbClr val="F7F7F7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04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814859" y="4600885"/>
            <a:ext cx="512788" cy="442862"/>
            <a:chOff x="0" y="0"/>
            <a:chExt cx="812800" cy="701964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701964"/>
            </a:xfrm>
            <a:custGeom>
              <a:avLst/>
              <a:gdLst/>
              <a:ahLst/>
              <a:cxnLst/>
              <a:rect r="r" b="b" t="t" l="l"/>
              <a:pathLst>
                <a:path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203200"/>
              <a:ext cx="711200" cy="2955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814859" y="5996082"/>
            <a:ext cx="512788" cy="442862"/>
            <a:chOff x="0" y="0"/>
            <a:chExt cx="812800" cy="701964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701964"/>
            </a:xfrm>
            <a:custGeom>
              <a:avLst/>
              <a:gdLst/>
              <a:ahLst/>
              <a:cxnLst/>
              <a:rect r="r" b="b" t="t" l="l"/>
              <a:pathLst>
                <a:path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203200"/>
              <a:ext cx="711200" cy="2955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814859" y="7310168"/>
            <a:ext cx="512788" cy="442862"/>
            <a:chOff x="0" y="0"/>
            <a:chExt cx="812800" cy="701964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701964"/>
            </a:xfrm>
            <a:custGeom>
              <a:avLst/>
              <a:gdLst/>
              <a:ahLst/>
              <a:cxnLst/>
              <a:rect r="r" b="b" t="t" l="l"/>
              <a:pathLst>
                <a:path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0" y="203200"/>
              <a:ext cx="711200" cy="2955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814859" y="8709397"/>
            <a:ext cx="512788" cy="442862"/>
            <a:chOff x="0" y="0"/>
            <a:chExt cx="812800" cy="701964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701964"/>
            </a:xfrm>
            <a:custGeom>
              <a:avLst/>
              <a:gdLst/>
              <a:ahLst/>
              <a:cxnLst/>
              <a:rect r="r" b="b" t="t" l="l"/>
              <a:pathLst>
                <a:path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203200"/>
              <a:ext cx="711200" cy="2955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10003572" y="1773744"/>
            <a:ext cx="9825550" cy="9825550"/>
            <a:chOff x="0" y="0"/>
            <a:chExt cx="812800" cy="8128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50093" t="0" r="0" b="0"/>
              </a:stretch>
            </a:blipFill>
          </p:spPr>
        </p:sp>
      </p:grpSp>
      <p:sp>
        <p:nvSpPr>
          <p:cNvPr name="TextBox 41" id="41"/>
          <p:cNvSpPr txBox="true"/>
          <p:nvPr/>
        </p:nvSpPr>
        <p:spPr>
          <a:xfrm rot="0">
            <a:off x="268919" y="2123364"/>
            <a:ext cx="7227822" cy="1536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У ЦЬОМУ СЕМІНАРІ</a:t>
            </a:r>
          </a:p>
          <a:p>
            <a:pPr algn="l">
              <a:lnSpc>
                <a:spcPts val="6160"/>
              </a:lnSpc>
            </a:pPr>
            <a:r>
              <a:rPr lang="en-US" sz="44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ВИ ДІЗНАЄТЕСЯ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18272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5" y="0"/>
                </a:lnTo>
                <a:lnTo>
                  <a:pt x="1231645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49845" y="2011835"/>
            <a:ext cx="2483702" cy="2483702"/>
          </a:xfrm>
          <a:custGeom>
            <a:avLst/>
            <a:gdLst/>
            <a:ahLst/>
            <a:cxnLst/>
            <a:rect r="r" b="b" t="t" l="l"/>
            <a:pathLst>
              <a:path h="2483702" w="2483702">
                <a:moveTo>
                  <a:pt x="0" y="0"/>
                </a:moveTo>
                <a:lnTo>
                  <a:pt x="2483702" y="0"/>
                </a:lnTo>
                <a:lnTo>
                  <a:pt x="2483702" y="2483702"/>
                </a:lnTo>
                <a:lnTo>
                  <a:pt x="0" y="2483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210706" y="148759"/>
            <a:ext cx="4495267" cy="9989482"/>
          </a:xfrm>
          <a:custGeom>
            <a:avLst/>
            <a:gdLst/>
            <a:ahLst/>
            <a:cxnLst/>
            <a:rect r="r" b="b" t="t" l="l"/>
            <a:pathLst>
              <a:path h="9989482" w="4495267">
                <a:moveTo>
                  <a:pt x="0" y="0"/>
                </a:moveTo>
                <a:lnTo>
                  <a:pt x="4495267" y="0"/>
                </a:lnTo>
                <a:lnTo>
                  <a:pt x="4495267" y="9989482"/>
                </a:lnTo>
                <a:lnTo>
                  <a:pt x="0" y="9989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177387" y="1184101"/>
            <a:ext cx="6969114" cy="5417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Обрізання та поділ: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швидке вирізання, розділення та об’єднання кліпів.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Попередньо встановлені</a:t>
            </a: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співвідношення сторін: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готові формати полотна для Instagram, TikTok, YouTube та інших платформ.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Фільтри</a:t>
            </a: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та ефекти: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додавання фільтрів, переходів і зміни швидкості.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Текст і стікери: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вставка текстових підписів, емодзі та анімованих стікерів.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Синхронізація музики</a:t>
            </a: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додавання та узгодження музичних треків або озвучення.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Безкоштовна версія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містить рекламу та водяні знаки під час експорту.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177387" y="8071338"/>
            <a:ext cx="7277744" cy="1645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Інтуїтивний інтерфейс InShot та інструменти, орієнтовані на соціальні мережі, дозволяють легко створювати якісні відео, адаптовані до вимог платформ, усього за кілька натискань.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11004" y="1133475"/>
            <a:ext cx="4361384" cy="739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44"/>
              </a:lnSpc>
              <a:spcBef>
                <a:spcPct val="0"/>
              </a:spcBef>
            </a:pPr>
            <a:r>
              <a:rPr lang="en-US" b="true" sz="56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INSHO</a:t>
            </a:r>
            <a:r>
              <a:rPr lang="en-US" b="true" sz="56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5177387" y="425321"/>
            <a:ext cx="7277744" cy="620935"/>
            <a:chOff x="0" y="0"/>
            <a:chExt cx="9703659" cy="827914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9703659" cy="827914"/>
              <a:chOff x="0" y="0"/>
              <a:chExt cx="8131394" cy="693768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131394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8131394">
                    <a:moveTo>
                      <a:pt x="8006935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006935" y="0"/>
                    </a:lnTo>
                    <a:cubicBezTo>
                      <a:pt x="8075514" y="0"/>
                      <a:pt x="8131394" y="55880"/>
                      <a:pt x="8131394" y="124460"/>
                    </a:cubicBezTo>
                    <a:lnTo>
                      <a:pt x="8131394" y="569309"/>
                    </a:lnTo>
                    <a:cubicBezTo>
                      <a:pt x="8131394" y="637889"/>
                      <a:pt x="8075514" y="693769"/>
                      <a:pt x="8006935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1" id="11"/>
            <p:cNvSpPr txBox="true"/>
            <p:nvPr/>
          </p:nvSpPr>
          <p:spPr>
            <a:xfrm rot="0">
              <a:off x="0" y="158476"/>
              <a:ext cx="9703659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КЛЮЧОВІ ОСОБЛИВОСТІ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5177387" y="7099814"/>
            <a:ext cx="7277744" cy="620935"/>
            <a:chOff x="0" y="0"/>
            <a:chExt cx="9703659" cy="827914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9703659" cy="827914"/>
              <a:chOff x="0" y="0"/>
              <a:chExt cx="8131394" cy="693768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8131394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8131394">
                    <a:moveTo>
                      <a:pt x="8006935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006935" y="0"/>
                    </a:lnTo>
                    <a:cubicBezTo>
                      <a:pt x="8075514" y="0"/>
                      <a:pt x="8131394" y="55880"/>
                      <a:pt x="8131394" y="124460"/>
                    </a:cubicBezTo>
                    <a:lnTo>
                      <a:pt x="8131394" y="569309"/>
                    </a:lnTo>
                    <a:cubicBezTo>
                      <a:pt x="8131394" y="637889"/>
                      <a:pt x="8075514" y="693769"/>
                      <a:pt x="8006935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5" id="15"/>
            <p:cNvSpPr txBox="true"/>
            <p:nvPr/>
          </p:nvSpPr>
          <p:spPr>
            <a:xfrm rot="0">
              <a:off x="0" y="158476"/>
              <a:ext cx="9703659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ЧОМУ ЦЕ ЧУДОВО ДЛЯ ПОЧАТКІВЦІВ: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18272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5" y="0"/>
                </a:lnTo>
                <a:lnTo>
                  <a:pt x="1231645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286870" y="4199505"/>
            <a:ext cx="1887990" cy="1887990"/>
          </a:xfrm>
          <a:custGeom>
            <a:avLst/>
            <a:gdLst/>
            <a:ahLst/>
            <a:cxnLst/>
            <a:rect r="r" b="b" t="t" l="l"/>
            <a:pathLst>
              <a:path h="1887990" w="1887990">
                <a:moveTo>
                  <a:pt x="0" y="0"/>
                </a:moveTo>
                <a:lnTo>
                  <a:pt x="1887990" y="0"/>
                </a:lnTo>
                <a:lnTo>
                  <a:pt x="1887990" y="1887990"/>
                </a:lnTo>
                <a:lnTo>
                  <a:pt x="0" y="18879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618479" y="175594"/>
            <a:ext cx="4391289" cy="9698528"/>
          </a:xfrm>
          <a:custGeom>
            <a:avLst/>
            <a:gdLst/>
            <a:ahLst/>
            <a:cxnLst/>
            <a:rect r="r" b="b" t="t" l="l"/>
            <a:pathLst>
              <a:path h="9698528" w="4391289">
                <a:moveTo>
                  <a:pt x="0" y="0"/>
                </a:moveTo>
                <a:lnTo>
                  <a:pt x="4391289" y="0"/>
                </a:lnTo>
                <a:lnTo>
                  <a:pt x="4391289" y="9698528"/>
                </a:lnTo>
                <a:lnTo>
                  <a:pt x="0" y="96985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17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711036" y="1652133"/>
            <a:ext cx="6008986" cy="5417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Розумний редактор: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оберіть свої відео, і додаток автоматично синхронізує їх із музикою.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Інструменти редагування Reels: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керування швидкістю, таймер, вирівнювання та переходи.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Фільтри</a:t>
            </a: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та ефекти: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застосування фірмових фільтрів Instagram та AR-ефектів.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Текст і стікери: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додавання тексту, стікерів, опитувань і GIF-анімацій.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Музична інтеграція</a:t>
            </a: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вибір треків із великої музичної бібліотеки Instagram.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752688" y="8404654"/>
            <a:ext cx="7486394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Це найзручніший варіант, особливо завдяки «розумному» редактору, якщо ви хочете швидко створити відео та відразу опублікувати його в Instagram.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22926" y="989421"/>
            <a:ext cx="5529762" cy="23870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304"/>
              </a:lnSpc>
            </a:pPr>
            <a:r>
              <a:rPr lang="en-US" b="true" sz="5043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ВБУДОВАНИЙ ВІДЕОРЕДАКТОР INSTAGRAM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6711036" y="608668"/>
            <a:ext cx="6008986" cy="620935"/>
            <a:chOff x="0" y="0"/>
            <a:chExt cx="8011982" cy="827914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8011982" cy="827914"/>
              <a:chOff x="0" y="0"/>
              <a:chExt cx="6713816" cy="693768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713816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6713816">
                    <a:moveTo>
                      <a:pt x="6589356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6589356" y="0"/>
                    </a:lnTo>
                    <a:cubicBezTo>
                      <a:pt x="6657936" y="0"/>
                      <a:pt x="6713816" y="55880"/>
                      <a:pt x="6713816" y="124460"/>
                    </a:cubicBezTo>
                    <a:lnTo>
                      <a:pt x="6713816" y="569309"/>
                    </a:lnTo>
                    <a:cubicBezTo>
                      <a:pt x="6713816" y="637889"/>
                      <a:pt x="6657936" y="693769"/>
                      <a:pt x="6589356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1" id="11"/>
            <p:cNvSpPr txBox="true"/>
            <p:nvPr/>
          </p:nvSpPr>
          <p:spPr>
            <a:xfrm rot="0">
              <a:off x="0" y="158476"/>
              <a:ext cx="8011982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КЛЮЧОВІ ОСОБЛИВОСТІ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5752688" y="7653482"/>
            <a:ext cx="6967334" cy="600615"/>
            <a:chOff x="0" y="0"/>
            <a:chExt cx="9289779" cy="800820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9289779" cy="800820"/>
              <a:chOff x="0" y="0"/>
              <a:chExt cx="7784574" cy="671065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7784574" cy="671065"/>
              </a:xfrm>
              <a:custGeom>
                <a:avLst/>
                <a:gdLst/>
                <a:ahLst/>
                <a:cxnLst/>
                <a:rect r="r" b="b" t="t" l="l"/>
                <a:pathLst>
                  <a:path h="671065" w="7784574">
                    <a:moveTo>
                      <a:pt x="7660115" y="671065"/>
                    </a:moveTo>
                    <a:lnTo>
                      <a:pt x="124460" y="671065"/>
                    </a:lnTo>
                    <a:cubicBezTo>
                      <a:pt x="55880" y="671065"/>
                      <a:pt x="0" y="615185"/>
                      <a:pt x="0" y="54660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660115" y="0"/>
                    </a:lnTo>
                    <a:cubicBezTo>
                      <a:pt x="7728694" y="0"/>
                      <a:pt x="7784574" y="55880"/>
                      <a:pt x="7784574" y="124460"/>
                    </a:cubicBezTo>
                    <a:lnTo>
                      <a:pt x="7784574" y="546605"/>
                    </a:lnTo>
                    <a:cubicBezTo>
                      <a:pt x="7784574" y="615185"/>
                      <a:pt x="7728694" y="671065"/>
                      <a:pt x="7660115" y="671065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5" id="15"/>
            <p:cNvSpPr txBox="true"/>
            <p:nvPr/>
          </p:nvSpPr>
          <p:spPr>
            <a:xfrm rot="0">
              <a:off x="0" y="148951"/>
              <a:ext cx="9289779" cy="5219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69"/>
                </a:lnSpc>
              </a:pPr>
              <a:r>
                <a:rPr lang="en-US" b="true" sz="26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ЧОМУ ЦЕ ЧУДОВО ДЛЯ ПОЧАТКІВЦІВ: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18272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5" y="0"/>
                </a:lnTo>
                <a:lnTo>
                  <a:pt x="1231645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35271" y="3989037"/>
            <a:ext cx="2308926" cy="2308926"/>
          </a:xfrm>
          <a:custGeom>
            <a:avLst/>
            <a:gdLst/>
            <a:ahLst/>
            <a:cxnLst/>
            <a:rect r="r" b="b" t="t" l="l"/>
            <a:pathLst>
              <a:path h="2308926" w="2308926">
                <a:moveTo>
                  <a:pt x="0" y="0"/>
                </a:moveTo>
                <a:lnTo>
                  <a:pt x="2308926" y="0"/>
                </a:lnTo>
                <a:lnTo>
                  <a:pt x="2308926" y="2308926"/>
                </a:lnTo>
                <a:lnTo>
                  <a:pt x="0" y="23089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561698" y="106947"/>
            <a:ext cx="4395229" cy="9767175"/>
          </a:xfrm>
          <a:custGeom>
            <a:avLst/>
            <a:gdLst/>
            <a:ahLst/>
            <a:cxnLst/>
            <a:rect r="r" b="b" t="t" l="l"/>
            <a:pathLst>
              <a:path h="9767175" w="4395229">
                <a:moveTo>
                  <a:pt x="0" y="0"/>
                </a:moveTo>
                <a:lnTo>
                  <a:pt x="4395229" y="0"/>
                </a:lnTo>
                <a:lnTo>
                  <a:pt x="4395229" y="9767175"/>
                </a:lnTo>
                <a:lnTo>
                  <a:pt x="0" y="9767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190601" y="1495361"/>
            <a:ext cx="6250922" cy="457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Шаблони: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тисячі готових відеошаблонів для соціальних мереж.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Редактор «перетягни та</a:t>
            </a: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розмісти»: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легке додавання відео, зображень, графіки та тексту.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Бібліотека стоків: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доступ до безкоштовних відео, зображень і аудіотреків.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Анімації</a:t>
            </a: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:</a:t>
            </a: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додавання переходів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 та анімованого тексту чи графіки.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Спільна робота</a:t>
            </a: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: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 створення відео разом у режимі реального часу з різних пристроїв.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447606" y="7788998"/>
            <a:ext cx="7018215" cy="1645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Редагування в Canva на основі шаблонів дозволяє навіть повним новачкам створювати відео професійного вигляду — ідеальні для публікацій, історій чи рілс у соціальних мережах.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09042" y="1332072"/>
            <a:ext cx="4361384" cy="2130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44"/>
              </a:lnSpc>
              <a:spcBef>
                <a:spcPct val="0"/>
              </a:spcBef>
            </a:pPr>
            <a:r>
              <a:rPr lang="en-US" b="true" sz="56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CANVA (РЕДАКТОР ВІДЕО)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6166304" y="531603"/>
            <a:ext cx="6299517" cy="620935"/>
            <a:chOff x="0" y="0"/>
            <a:chExt cx="8399356" cy="827914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8399356" cy="827914"/>
              <a:chOff x="0" y="0"/>
              <a:chExt cx="7038425" cy="693768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7038425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7038425">
                    <a:moveTo>
                      <a:pt x="6913965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6913965" y="0"/>
                    </a:lnTo>
                    <a:cubicBezTo>
                      <a:pt x="6982544" y="0"/>
                      <a:pt x="7038425" y="55880"/>
                      <a:pt x="7038425" y="124460"/>
                    </a:cubicBezTo>
                    <a:lnTo>
                      <a:pt x="7038425" y="569309"/>
                    </a:lnTo>
                    <a:cubicBezTo>
                      <a:pt x="7038425" y="637889"/>
                      <a:pt x="6982544" y="693769"/>
                      <a:pt x="6913965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1" id="11"/>
            <p:cNvSpPr txBox="true"/>
            <p:nvPr/>
          </p:nvSpPr>
          <p:spPr>
            <a:xfrm rot="0">
              <a:off x="0" y="158476"/>
              <a:ext cx="8399356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КЛЮЧОВІ ОСОБЛИВОСТІ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5447606" y="6912822"/>
            <a:ext cx="7018215" cy="620935"/>
            <a:chOff x="0" y="0"/>
            <a:chExt cx="9357620" cy="827914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9357620" cy="827914"/>
              <a:chOff x="0" y="0"/>
              <a:chExt cx="7841423" cy="693768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7841423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7841423">
                    <a:moveTo>
                      <a:pt x="7716962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716963" y="0"/>
                    </a:lnTo>
                    <a:cubicBezTo>
                      <a:pt x="7785543" y="0"/>
                      <a:pt x="7841423" y="55880"/>
                      <a:pt x="7841423" y="124460"/>
                    </a:cubicBezTo>
                    <a:lnTo>
                      <a:pt x="7841423" y="569309"/>
                    </a:lnTo>
                    <a:cubicBezTo>
                      <a:pt x="7841423" y="637889"/>
                      <a:pt x="7785543" y="693769"/>
                      <a:pt x="7716963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5" id="15"/>
            <p:cNvSpPr txBox="true"/>
            <p:nvPr/>
          </p:nvSpPr>
          <p:spPr>
            <a:xfrm rot="0">
              <a:off x="0" y="158476"/>
              <a:ext cx="9357620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ЧОМУ ЦЕ ЧУДОВО ДЛЯ ПОЧАТКІВЦІВ: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49065" y="2080466"/>
            <a:ext cx="6918972" cy="5860901"/>
            <a:chOff x="0" y="0"/>
            <a:chExt cx="1822281" cy="154361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822281" cy="1543612"/>
            </a:xfrm>
            <a:custGeom>
              <a:avLst/>
              <a:gdLst/>
              <a:ahLst/>
              <a:cxnLst/>
              <a:rect r="r" b="b" t="t" l="l"/>
              <a:pathLst>
                <a:path h="1543612" w="1822281">
                  <a:moveTo>
                    <a:pt x="104061" y="0"/>
                  </a:moveTo>
                  <a:lnTo>
                    <a:pt x="1718219" y="0"/>
                  </a:lnTo>
                  <a:cubicBezTo>
                    <a:pt x="1745818" y="0"/>
                    <a:pt x="1772287" y="10964"/>
                    <a:pt x="1791802" y="30479"/>
                  </a:cubicBezTo>
                  <a:cubicBezTo>
                    <a:pt x="1811317" y="49994"/>
                    <a:pt x="1822281" y="76463"/>
                    <a:pt x="1822281" y="104061"/>
                  </a:cubicBezTo>
                  <a:lnTo>
                    <a:pt x="1822281" y="1439550"/>
                  </a:lnTo>
                  <a:cubicBezTo>
                    <a:pt x="1822281" y="1467149"/>
                    <a:pt x="1811317" y="1493618"/>
                    <a:pt x="1791802" y="1513133"/>
                  </a:cubicBezTo>
                  <a:cubicBezTo>
                    <a:pt x="1772287" y="1532648"/>
                    <a:pt x="1745818" y="1543612"/>
                    <a:pt x="1718219" y="1543612"/>
                  </a:cubicBezTo>
                  <a:lnTo>
                    <a:pt x="104061" y="1543612"/>
                  </a:lnTo>
                  <a:cubicBezTo>
                    <a:pt x="76463" y="1543612"/>
                    <a:pt x="49994" y="1532648"/>
                    <a:pt x="30479" y="1513133"/>
                  </a:cubicBezTo>
                  <a:cubicBezTo>
                    <a:pt x="10964" y="1493618"/>
                    <a:pt x="0" y="1467149"/>
                    <a:pt x="0" y="1439550"/>
                  </a:cubicBezTo>
                  <a:lnTo>
                    <a:pt x="0" y="104061"/>
                  </a:lnTo>
                  <a:cubicBezTo>
                    <a:pt x="0" y="76463"/>
                    <a:pt x="10964" y="49994"/>
                    <a:pt x="30479" y="30479"/>
                  </a:cubicBezTo>
                  <a:cubicBezTo>
                    <a:pt x="49994" y="10964"/>
                    <a:pt x="76463" y="0"/>
                    <a:pt x="104061" y="0"/>
                  </a:cubicBezTo>
                  <a:close/>
                </a:path>
              </a:pathLst>
            </a:custGeom>
            <a:solidFill>
              <a:srgbClr val="7C0086">
                <a:alpha val="81961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1822281" cy="15436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142822" y="2452866"/>
            <a:ext cx="5904383" cy="1401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80"/>
              </a:lnSpc>
            </a:pPr>
            <a:r>
              <a:rPr lang="en-US" sz="820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ЗАВДАННЯ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10262" y="4040886"/>
            <a:ext cx="5936942" cy="32247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77"/>
              </a:lnSpc>
            </a:pPr>
            <a:r>
              <a:rPr lang="en-US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Встановіть один із представлених додатків на свій телефон.</a:t>
            </a:r>
          </a:p>
          <a:p>
            <a:pPr algn="just">
              <a:lnSpc>
                <a:spcPts val="4277"/>
              </a:lnSpc>
            </a:pPr>
            <a:r>
              <a:rPr lang="en-US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Ознайомтеся з його функціями протягом кількох хвилин.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47917" y="306160"/>
            <a:ext cx="10724902" cy="9238535"/>
          </a:xfrm>
          <a:custGeom>
            <a:avLst/>
            <a:gdLst/>
            <a:ahLst/>
            <a:cxnLst/>
            <a:rect r="r" b="b" t="t" l="l"/>
            <a:pathLst>
              <a:path h="9238535" w="10724902">
                <a:moveTo>
                  <a:pt x="0" y="0"/>
                </a:moveTo>
                <a:lnTo>
                  <a:pt x="10724901" y="0"/>
                </a:lnTo>
                <a:lnTo>
                  <a:pt x="10724901" y="9238535"/>
                </a:lnTo>
                <a:lnTo>
                  <a:pt x="0" y="92385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2550" t="0" r="-18378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7048" y="4126280"/>
            <a:ext cx="6720580" cy="279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Редагування відео на смартфоні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47048" y="2948418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en-US" b="true" sz="3000" spc="-8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ЗАВДАННЯ</a:t>
            </a:r>
            <a:r>
              <a:rPr lang="en-US" b="true" sz="3000" spc="-8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5.2.1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29214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5" y="0"/>
                </a:lnTo>
                <a:lnTo>
                  <a:pt x="1231645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88886" y="771604"/>
            <a:ext cx="5067061" cy="24029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324"/>
              </a:lnSpc>
              <a:spcBef>
                <a:spcPct val="0"/>
              </a:spcBef>
            </a:pPr>
            <a:r>
              <a:rPr lang="en-US" b="true" sz="51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НЕОБХІДНЕ</a:t>
            </a:r>
            <a:r>
              <a:rPr lang="en-US" b="true" sz="5100" strike="noStrike" u="non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b="true" sz="5100" strike="noStrike" u="non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РЕДАГУВАННЯ ВІДЕО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579241" y="251490"/>
            <a:ext cx="5553259" cy="905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b="true" sz="25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1. Обрізання, розрізання та налаштування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579241" y="1332435"/>
            <a:ext cx="6900176" cy="1842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53388" indent="-226694" lvl="1">
              <a:lnSpc>
                <a:spcPts val="2939"/>
              </a:lnSpc>
              <a:spcBef>
                <a:spcPct val="0"/>
              </a:spcBef>
              <a:buFont typeface="Arial"/>
              <a:buChar char="•"/>
            </a:pP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Обріжте</a:t>
            </a: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кліпи, щоб видалити небажані фрагменти.</a:t>
            </a:r>
          </a:p>
          <a:p>
            <a:pPr algn="just" marL="453388" indent="-226694" lvl="1">
              <a:lnSpc>
                <a:spcPts val="2939"/>
              </a:lnSpc>
              <a:spcBef>
                <a:spcPct val="0"/>
              </a:spcBef>
              <a:buFont typeface="Arial"/>
              <a:buChar char="•"/>
            </a:pP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Розділіть довгі відео на </a:t>
            </a: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коротші</a:t>
            </a: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сегменти.</a:t>
            </a:r>
          </a:p>
          <a:p>
            <a:pPr algn="just" marL="453388" indent="-226694" lvl="1">
              <a:lnSpc>
                <a:spcPts val="2939"/>
              </a:lnSpc>
              <a:spcBef>
                <a:spcPct val="0"/>
              </a:spcBef>
              <a:buFont typeface="Arial"/>
              <a:buChar char="•"/>
            </a:pP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Переставте кліпи</a:t>
            </a: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для кращого </a:t>
            </a: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розкриття</a:t>
            </a: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сюжету.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579241" y="3326971"/>
            <a:ext cx="5933335" cy="905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639"/>
              </a:lnSpc>
              <a:spcBef>
                <a:spcPct val="0"/>
              </a:spcBef>
            </a:pPr>
            <a:r>
              <a:rPr lang="en-US" b="true" sz="25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2.   Додайте музику або голос за кадром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579241" y="4417901"/>
            <a:ext cx="6900176" cy="2585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53388" indent="-226694" lvl="1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Додайте</a:t>
            </a: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музику, щоб створити настрій; </a:t>
            </a: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оберіть</a:t>
            </a: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треки з доступної у додатку бібліотеки для кращої інтеграції (деякі додатки можуть видаляти вашу музику, якщо вона недоступна на їхній платформі).</a:t>
            </a:r>
          </a:p>
          <a:p>
            <a:pPr algn="just" marL="453388" indent="-226694" lvl="1">
              <a:lnSpc>
                <a:spcPts val="2939"/>
              </a:lnSpc>
              <a:buFont typeface="Arial"/>
              <a:buChar char="•"/>
            </a:pP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Додайте озвучення, щоб підсилити розповідь і надати їй особистого звучання.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564425" y="7195121"/>
            <a:ext cx="5948151" cy="905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639"/>
              </a:lnSpc>
              <a:spcBef>
                <a:spcPct val="0"/>
              </a:spcBef>
            </a:pPr>
            <a:r>
              <a:rPr lang="en-US" b="true" sz="25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3. Покращення вигляду</a:t>
            </a:r>
            <a:r>
              <a:rPr lang="en-US" b="true" sz="2599" strike="noStrike" u="non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та атмосфери відео.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564425" y="8311816"/>
            <a:ext cx="6900176" cy="1842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53388" indent="-226694" lvl="1">
              <a:lnSpc>
                <a:spcPts val="2939"/>
              </a:lnSpc>
              <a:spcBef>
                <a:spcPct val="0"/>
              </a:spcBef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Застосуйте</a:t>
            </a: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фільтри для збереження єдиного стилю.</a:t>
            </a:r>
          </a:p>
          <a:p>
            <a:pPr algn="just" marL="453388" indent="-226694" lvl="1">
              <a:lnSpc>
                <a:spcPts val="2939"/>
              </a:lnSpc>
              <a:spcBef>
                <a:spcPct val="0"/>
              </a:spcBef>
              <a:buFont typeface="Arial"/>
              <a:buChar char="•"/>
            </a:pP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Обирайте</a:t>
            </a: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правильне</a:t>
            </a: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співвідношення </a:t>
            </a: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сторін</a:t>
            </a: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(9:16 </a:t>
            </a: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для</a:t>
            </a: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Stories/Reels, 1:1 </a:t>
            </a: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для</a:t>
            </a: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стрічки</a:t>
            </a: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Instagram</a:t>
            </a: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)</a:t>
            </a: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3030141" y="191209"/>
            <a:ext cx="5005672" cy="9904581"/>
            <a:chOff x="0" y="0"/>
            <a:chExt cx="2620010" cy="518414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l="-11760" t="0" r="-1176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49065" y="2080466"/>
            <a:ext cx="8208882" cy="7871161"/>
            <a:chOff x="0" y="0"/>
            <a:chExt cx="2162010" cy="20730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162010" cy="2073063"/>
            </a:xfrm>
            <a:custGeom>
              <a:avLst/>
              <a:gdLst/>
              <a:ahLst/>
              <a:cxnLst/>
              <a:rect r="r" b="b" t="t" l="l"/>
              <a:pathLst>
                <a:path h="2073063" w="2162010">
                  <a:moveTo>
                    <a:pt x="87710" y="0"/>
                  </a:moveTo>
                  <a:lnTo>
                    <a:pt x="2074300" y="0"/>
                  </a:lnTo>
                  <a:cubicBezTo>
                    <a:pt x="2122741" y="0"/>
                    <a:pt x="2162010" y="39269"/>
                    <a:pt x="2162010" y="87710"/>
                  </a:cubicBezTo>
                  <a:lnTo>
                    <a:pt x="2162010" y="1985353"/>
                  </a:lnTo>
                  <a:cubicBezTo>
                    <a:pt x="2162010" y="2033794"/>
                    <a:pt x="2122741" y="2073063"/>
                    <a:pt x="2074300" y="2073063"/>
                  </a:cubicBezTo>
                  <a:lnTo>
                    <a:pt x="87710" y="2073063"/>
                  </a:lnTo>
                  <a:cubicBezTo>
                    <a:pt x="39269" y="2073063"/>
                    <a:pt x="0" y="2033794"/>
                    <a:pt x="0" y="1985353"/>
                  </a:cubicBezTo>
                  <a:lnTo>
                    <a:pt x="0" y="87710"/>
                  </a:lnTo>
                  <a:cubicBezTo>
                    <a:pt x="0" y="39269"/>
                    <a:pt x="39269" y="0"/>
                    <a:pt x="87710" y="0"/>
                  </a:cubicBezTo>
                  <a:close/>
                </a:path>
              </a:pathLst>
            </a:custGeom>
            <a:solidFill>
              <a:srgbClr val="7C0086">
                <a:alpha val="81961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2162010" cy="20730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110262" y="2214214"/>
            <a:ext cx="7199473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ЗАВДАННЯ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53769" y="4040886"/>
            <a:ext cx="7199473" cy="539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77"/>
              </a:lnSpc>
            </a:pPr>
            <a:r>
              <a:rPr lang="en-US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Поділіть учасників на 4 групи та закріпіть за кожною певний додаток.</a:t>
            </a:r>
          </a:p>
          <a:p>
            <a:pPr algn="just">
              <a:lnSpc>
                <a:spcPts val="4277"/>
              </a:lnSpc>
            </a:pPr>
            <a:r>
              <a:rPr lang="en-US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Учасники обирають кілька відео та виконують такі завдання:</a:t>
            </a:r>
          </a:p>
          <a:p>
            <a:pPr algn="just" marL="669286" indent="-334643" lvl="1">
              <a:lnSpc>
                <a:spcPts val="4277"/>
              </a:lnSpc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створити коротке відео (10–15 секунд),</a:t>
            </a:r>
          </a:p>
          <a:p>
            <a:pPr algn="just" marL="669286" indent="-334643" lvl="1">
              <a:lnSpc>
                <a:spcPts val="4277"/>
              </a:lnSpc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додати переходи та застосувати один фільтр,</a:t>
            </a:r>
          </a:p>
          <a:p>
            <a:pPr algn="just" marL="669286" indent="-334643" lvl="1">
              <a:lnSpc>
                <a:spcPts val="4277"/>
              </a:lnSpc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додати музику або озвучення та експортувати проєкт.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364050" y="-64927"/>
            <a:ext cx="8923950" cy="9023769"/>
            <a:chOff x="0" y="0"/>
            <a:chExt cx="12156110" cy="122920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1430" y="829715"/>
              <a:ext cx="12465990" cy="11270611"/>
            </a:xfrm>
            <a:custGeom>
              <a:avLst/>
              <a:gdLst/>
              <a:ahLst/>
              <a:cxnLst/>
              <a:rect r="r" b="b" t="t" l="l"/>
              <a:pathLst>
                <a:path h="11270611" w="12465990">
                  <a:moveTo>
                    <a:pt x="9718083" y="908385"/>
                  </a:moveTo>
                  <a:cubicBezTo>
                    <a:pt x="8579056" y="183153"/>
                    <a:pt x="8273938" y="149964"/>
                    <a:pt x="6935551" y="0"/>
                  </a:cubicBezTo>
                  <a:cubicBezTo>
                    <a:pt x="3867348" y="36877"/>
                    <a:pt x="1380208" y="1829062"/>
                    <a:pt x="417444" y="4775475"/>
                  </a:cubicBezTo>
                  <a:cubicBezTo>
                    <a:pt x="88013" y="5783426"/>
                    <a:pt x="0" y="6910609"/>
                    <a:pt x="387054" y="7897663"/>
                  </a:cubicBezTo>
                  <a:cubicBezTo>
                    <a:pt x="895179" y="9194478"/>
                    <a:pt x="2158199" y="10073362"/>
                    <a:pt x="3492940" y="10427374"/>
                  </a:cubicBezTo>
                  <a:cubicBezTo>
                    <a:pt x="4827681" y="10782615"/>
                    <a:pt x="6297354" y="11270612"/>
                    <a:pt x="7666133" y="11102209"/>
                  </a:cubicBezTo>
                  <a:cubicBezTo>
                    <a:pt x="8733439" y="10970684"/>
                    <a:pt x="9799529" y="10181532"/>
                    <a:pt x="10598185" y="9453841"/>
                  </a:cubicBezTo>
                  <a:cubicBezTo>
                    <a:pt x="11128193" y="8970762"/>
                    <a:pt x="11458839" y="8300844"/>
                    <a:pt x="11680079" y="7614946"/>
                  </a:cubicBezTo>
                  <a:cubicBezTo>
                    <a:pt x="12465990" y="5227823"/>
                    <a:pt x="11819875" y="2248222"/>
                    <a:pt x="9718083" y="908385"/>
                  </a:cubicBezTo>
                  <a:close/>
                </a:path>
              </a:pathLst>
            </a:custGeom>
            <a:blipFill>
              <a:blip r:embed="rId2"/>
              <a:stretch>
                <a:fillRect l="-32405" t="-7450" r="-32742" b="-10059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39742" y="2778117"/>
            <a:ext cx="7379434" cy="884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7"/>
              </a:lnSpc>
            </a:pPr>
            <a:r>
              <a:rPr lang="en-US" b="true" sz="519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ПИТАННЯ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979989" y="4196219"/>
            <a:ext cx="3592483" cy="5645330"/>
          </a:xfrm>
          <a:custGeom>
            <a:avLst/>
            <a:gdLst/>
            <a:ahLst/>
            <a:cxnLst/>
            <a:rect r="r" b="b" t="t" l="l"/>
            <a:pathLst>
              <a:path h="5645330" w="3592483">
                <a:moveTo>
                  <a:pt x="0" y="0"/>
                </a:moveTo>
                <a:lnTo>
                  <a:pt x="3592483" y="0"/>
                </a:lnTo>
                <a:lnTo>
                  <a:pt x="3592483" y="5645330"/>
                </a:lnTo>
                <a:lnTo>
                  <a:pt x="0" y="5645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0" y="4294558"/>
            <a:ext cx="9514371" cy="37603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98826" indent="-399413" lvl="1">
              <a:lnSpc>
                <a:spcPts val="6030"/>
              </a:lnSpc>
              <a:buFont typeface="Arial"/>
              <a:buChar char="•"/>
            </a:pPr>
            <a:r>
              <a:rPr lang="en-US" sz="36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Як у вас вийшло?</a:t>
            </a:r>
          </a:p>
          <a:p>
            <a:pPr algn="l" marL="798826" indent="-399413" lvl="1">
              <a:lnSpc>
                <a:spcPts val="6030"/>
              </a:lnSpc>
              <a:buFont typeface="Arial"/>
              <a:buChar char="•"/>
            </a:pPr>
            <a:r>
              <a:rPr lang="en-US" sz="36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 Що здалося цікавим?</a:t>
            </a:r>
          </a:p>
          <a:p>
            <a:pPr algn="l" marL="798826" indent="-399413" lvl="1">
              <a:lnSpc>
                <a:spcPts val="6030"/>
              </a:lnSpc>
              <a:buFont typeface="Arial"/>
              <a:buChar char="•"/>
            </a:pPr>
            <a:r>
              <a:rPr lang="en-US" sz="36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 Чи відкрили ви для себе щось нове?</a:t>
            </a:r>
          </a:p>
          <a:p>
            <a:pPr algn="l" marL="798826" indent="-399413" lvl="1">
              <a:lnSpc>
                <a:spcPts val="6030"/>
              </a:lnSpc>
              <a:buFont typeface="Arial"/>
              <a:buChar char="•"/>
            </a:pPr>
            <a:r>
              <a:rPr lang="en-US" sz="36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 Чи було зручно користуватися додатком?</a:t>
            </a:r>
          </a:p>
        </p:txBody>
      </p:sp>
      <p:sp>
        <p:nvSpPr>
          <p:cNvPr name="AutoShape 7" id="7"/>
          <p:cNvSpPr/>
          <p:nvPr/>
        </p:nvSpPr>
        <p:spPr>
          <a:xfrm>
            <a:off x="-259642" y="3928992"/>
            <a:ext cx="7543183" cy="0"/>
          </a:xfrm>
          <a:prstGeom prst="line">
            <a:avLst/>
          </a:prstGeom>
          <a:ln cap="rnd" w="57150">
            <a:solidFill>
              <a:srgbClr val="01D5C7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47917" y="306160"/>
            <a:ext cx="10724902" cy="9238535"/>
          </a:xfrm>
          <a:custGeom>
            <a:avLst/>
            <a:gdLst/>
            <a:ahLst/>
            <a:cxnLst/>
            <a:rect r="r" b="b" t="t" l="l"/>
            <a:pathLst>
              <a:path h="9238535" w="10724902">
                <a:moveTo>
                  <a:pt x="0" y="0"/>
                </a:moveTo>
                <a:lnTo>
                  <a:pt x="10724901" y="0"/>
                </a:lnTo>
                <a:lnTo>
                  <a:pt x="10724901" y="9238535"/>
                </a:lnTo>
                <a:lnTo>
                  <a:pt x="0" y="92385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6957" r="0" b="-36957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68919" y="4166208"/>
            <a:ext cx="6720580" cy="279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Розширені техніки редагування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47048" y="2948418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en-US" b="true" sz="3000" spc="-8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ЗАВДАННЯ 5.3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29214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5" y="0"/>
                </a:lnTo>
                <a:lnTo>
                  <a:pt x="1231645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67621" y="864535"/>
            <a:ext cx="5480392" cy="24215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8"/>
              </a:lnSpc>
            </a:pPr>
            <a:r>
              <a:rPr lang="en-US" sz="52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РОЗШИРЕНЕ</a:t>
            </a:r>
          </a:p>
          <a:p>
            <a:pPr algn="l">
              <a:lnSpc>
                <a:spcPts val="6448"/>
              </a:lnSpc>
            </a:pPr>
            <a:r>
              <a:rPr lang="en-US" sz="52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РЕДАГУВАННЯ</a:t>
            </a:r>
          </a:p>
          <a:p>
            <a:pPr algn="l" marL="0" indent="0" lvl="0">
              <a:lnSpc>
                <a:spcPts val="6448"/>
              </a:lnSpc>
              <a:spcBef>
                <a:spcPct val="0"/>
              </a:spcBef>
            </a:pPr>
            <a:r>
              <a:rPr lang="en-US" b="true" sz="52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ФОТО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5848013" y="454062"/>
            <a:ext cx="6620861" cy="9378877"/>
            <a:chOff x="0" y="0"/>
            <a:chExt cx="8827814" cy="12505169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980" y="-57150"/>
              <a:ext cx="7398785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3919"/>
                </a:lnSpc>
                <a:spcBef>
                  <a:spcPct val="0"/>
                </a:spcBef>
              </a:pPr>
              <a:r>
                <a:rPr lang="en-US" b="true" sz="2799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1. Кольорокорекція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980" y="660843"/>
              <a:ext cx="8826835" cy="30877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1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Регулюйте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відтінок, насиченість і температуру, щоб передати настрій.</a:t>
              </a:r>
            </a:p>
            <a:p>
              <a:pPr algn="just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Використовуйте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пресети (VSCO, Lightroom) для збереження послідовності стилю.</a:t>
              </a:r>
            </a:p>
            <a:p>
              <a:pPr algn="just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Зберігайте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природність кольорів — уникайте надмірного редагування.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980" y="4069296"/>
              <a:ext cx="6537649" cy="12831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3919"/>
                </a:lnSpc>
                <a:spcBef>
                  <a:spcPct val="0"/>
                </a:spcBef>
              </a:pPr>
              <a:r>
                <a:rPr lang="en-US" b="true" sz="2799" strike="noStrike" u="non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2. </a:t>
              </a:r>
              <a:r>
                <a:rPr lang="en-US" b="true" sz="2799" strike="noStrike" u="non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Точкове</a:t>
              </a:r>
              <a:r>
                <a:rPr lang="en-US" b="true" sz="2799" strike="noStrike" u="non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відновлення та видалення об'єктів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980" y="5560807"/>
              <a:ext cx="8826835" cy="20463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474978" indent="-237489" lvl="1">
                <a:lnSpc>
                  <a:spcPts val="3079"/>
                </a:lnSpc>
                <a:buFont typeface="Arial"/>
                <a:buChar char="•"/>
              </a:pPr>
              <a:r>
                <a:rPr lang="en-US" sz="21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Видаляйте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плями або відволікаючі об’єкти (інструмент Healing у Snapseed).</a:t>
              </a:r>
            </a:p>
            <a:p>
              <a:pPr algn="just" marL="474978" indent="-237489" lvl="1">
                <a:lnSpc>
                  <a:spcPts val="3079"/>
                </a:lnSpc>
                <a:buFont typeface="Arial"/>
                <a:buChar char="•"/>
              </a:pP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Ідеально підходить для зйомки продуктів або портретів, коли фон має бути чистим.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980" y="7931051"/>
              <a:ext cx="8354303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3919"/>
                </a:lnSpc>
                <a:spcBef>
                  <a:spcPct val="0"/>
                </a:spcBef>
              </a:pPr>
              <a:r>
                <a:rPr lang="en-US" b="true" sz="2799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3.  Sele</a:t>
              </a:r>
              <a:r>
                <a:rPr lang="en-US" b="true" sz="2799" strike="noStrike" u="non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ctive Adjustments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8896675"/>
              <a:ext cx="8827814" cy="36084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1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Освітлюйте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або затемнюйте лише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окремі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ділянки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(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обличчя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, продукти, небо).</a:t>
              </a:r>
            </a:p>
            <a:p>
              <a:pPr algn="just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Snap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seed: Інструмент «Вибірково» → оберіть ділянку →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відрегулюйте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яскравість, контраст або насиченість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.</a:t>
              </a:r>
            </a:p>
            <a:p>
              <a:pPr algn="just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Допомагає направити 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увагу</a:t>
              </a:r>
              <a:r>
                <a:rPr lang="en-US" sz="2199" strike="noStrike" u="non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глядача на головний об’єкт.</a:t>
              </a:r>
            </a:p>
          </p:txBody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3010177" y="191209"/>
            <a:ext cx="5005672" cy="9904581"/>
            <a:chOff x="0" y="0"/>
            <a:chExt cx="2620010" cy="518414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l="-11760" t="0" r="-1176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813316" y="3976801"/>
            <a:ext cx="2067230" cy="1211914"/>
          </a:xfrm>
          <a:custGeom>
            <a:avLst/>
            <a:gdLst/>
            <a:ahLst/>
            <a:cxnLst/>
            <a:rect r="r" b="b" t="t" l="l"/>
            <a:pathLst>
              <a:path h="1211914" w="2067230">
                <a:moveTo>
                  <a:pt x="0" y="0"/>
                </a:moveTo>
                <a:lnTo>
                  <a:pt x="2067230" y="0"/>
                </a:lnTo>
                <a:lnTo>
                  <a:pt x="2067230" y="1211914"/>
                </a:lnTo>
                <a:lnTo>
                  <a:pt x="0" y="12119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84888" y="4194471"/>
            <a:ext cx="1200172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400"/>
              </a:lnSpc>
            </a:pPr>
            <a:r>
              <a:rPr lang="en-US" b="true" sz="6000" spc="-120">
                <a:solidFill>
                  <a:srgbClr val="FD1C62"/>
                </a:solidFill>
                <a:latin typeface="Helveticish Bold"/>
                <a:ea typeface="Helveticish Bold"/>
                <a:cs typeface="Helveticish Bold"/>
                <a:sym typeface="Helveticish Bold"/>
              </a:rPr>
              <a:t>01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7813316" y="1028700"/>
            <a:ext cx="2067230" cy="1211914"/>
          </a:xfrm>
          <a:custGeom>
            <a:avLst/>
            <a:gdLst/>
            <a:ahLst/>
            <a:cxnLst/>
            <a:rect r="r" b="b" t="t" l="l"/>
            <a:pathLst>
              <a:path h="1211914" w="2067230">
                <a:moveTo>
                  <a:pt x="0" y="0"/>
                </a:moveTo>
                <a:lnTo>
                  <a:pt x="2067230" y="0"/>
                </a:lnTo>
                <a:lnTo>
                  <a:pt x="2067230" y="1211914"/>
                </a:lnTo>
                <a:lnTo>
                  <a:pt x="0" y="12119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539549" y="7079800"/>
            <a:ext cx="1488373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400"/>
              </a:lnSpc>
            </a:pPr>
            <a:r>
              <a:rPr lang="en-US" b="true" sz="6000" spc="-120">
                <a:solidFill>
                  <a:srgbClr val="FD1C62"/>
                </a:solidFill>
                <a:latin typeface="Helveticish Bold"/>
                <a:ea typeface="Helveticish Bold"/>
                <a:cs typeface="Helveticish Bold"/>
                <a:sym typeface="Helveticish Bold"/>
              </a:rPr>
              <a:t>02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60692" y="7011146"/>
            <a:ext cx="2067230" cy="1211914"/>
          </a:xfrm>
          <a:custGeom>
            <a:avLst/>
            <a:gdLst/>
            <a:ahLst/>
            <a:cxnLst/>
            <a:rect r="r" b="b" t="t" l="l"/>
            <a:pathLst>
              <a:path h="1211914" w="2067230">
                <a:moveTo>
                  <a:pt x="0" y="0"/>
                </a:moveTo>
                <a:lnTo>
                  <a:pt x="2067231" y="0"/>
                </a:lnTo>
                <a:lnTo>
                  <a:pt x="2067231" y="1211913"/>
                </a:lnTo>
                <a:lnTo>
                  <a:pt x="0" y="1211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06031" y="4125817"/>
            <a:ext cx="2067230" cy="1211914"/>
          </a:xfrm>
          <a:custGeom>
            <a:avLst/>
            <a:gdLst/>
            <a:ahLst/>
            <a:cxnLst/>
            <a:rect r="r" b="b" t="t" l="l"/>
            <a:pathLst>
              <a:path h="1211914" w="2067230">
                <a:moveTo>
                  <a:pt x="0" y="0"/>
                </a:moveTo>
                <a:lnTo>
                  <a:pt x="2067230" y="0"/>
                </a:lnTo>
                <a:lnTo>
                  <a:pt x="2067230" y="1211913"/>
                </a:lnTo>
                <a:lnTo>
                  <a:pt x="0" y="1211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690890" y="-1621312"/>
            <a:ext cx="7385554" cy="7385554"/>
          </a:xfrm>
          <a:custGeom>
            <a:avLst/>
            <a:gdLst/>
            <a:ahLst/>
            <a:cxnLst/>
            <a:rect r="r" b="b" t="t" l="l"/>
            <a:pathLst>
              <a:path h="7385554" w="7385554">
                <a:moveTo>
                  <a:pt x="0" y="0"/>
                </a:moveTo>
                <a:lnTo>
                  <a:pt x="7385553" y="0"/>
                </a:lnTo>
                <a:lnTo>
                  <a:pt x="7385553" y="7385553"/>
                </a:lnTo>
                <a:lnTo>
                  <a:pt x="0" y="73855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607557" y="1780221"/>
            <a:ext cx="4753241" cy="1101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b="true" sz="649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ЗМІСТ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84888" y="5363321"/>
            <a:ext cx="5422774" cy="1476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en-US" b="true" sz="3000" spc="-8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ВСТУП ДО ДОДАТКІВ ДЛЯ РЕДАГУВАННЯ НА СМАРТФОНІ</a:t>
            </a:r>
            <a:r>
              <a:rPr lang="en-US" b="true" sz="3000" spc="-8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84888" y="8243169"/>
            <a:ext cx="5422774" cy="1476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en-US" b="true" sz="3000" spc="-8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РЕДАГУВАННЯ ФОТОГРАФІЙ/ВІДЕО НА СМАРТФОНІ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392173" y="1097354"/>
            <a:ext cx="1200172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400"/>
              </a:lnSpc>
            </a:pPr>
            <a:r>
              <a:rPr lang="en-US" b="true" sz="6000" spc="-120">
                <a:solidFill>
                  <a:srgbClr val="FD1C62"/>
                </a:solidFill>
                <a:latin typeface="Helveticish Bold"/>
                <a:ea typeface="Helveticish Bold"/>
                <a:cs typeface="Helveticish Bold"/>
                <a:sym typeface="Helveticish Bold"/>
              </a:rPr>
              <a:t>03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392173" y="1799479"/>
            <a:ext cx="5422774" cy="197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00"/>
              </a:lnSpc>
            </a:pPr>
          </a:p>
          <a:p>
            <a:pPr algn="l">
              <a:lnSpc>
                <a:spcPts val="3900"/>
              </a:lnSpc>
            </a:pPr>
            <a:r>
              <a:rPr lang="en-US" b="true" sz="3000" spc="-8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РОЗШИРЕНІ ТЕХНІКИ РЕДАГУВАННЯ</a:t>
            </a:r>
          </a:p>
          <a:p>
            <a:pPr algn="l" marL="0" indent="0" lvl="0">
              <a:lnSpc>
                <a:spcPts val="3900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8392173" y="4045456"/>
            <a:ext cx="1200172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400"/>
              </a:lnSpc>
            </a:pPr>
            <a:r>
              <a:rPr lang="en-US" b="true" sz="6000" spc="-120">
                <a:solidFill>
                  <a:srgbClr val="FD1C62"/>
                </a:solidFill>
                <a:latin typeface="Helveticish Bold"/>
                <a:ea typeface="Helveticish Bold"/>
                <a:cs typeface="Helveticish Bold"/>
                <a:sym typeface="Helveticish Bold"/>
              </a:rPr>
              <a:t>04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846931" y="5074156"/>
            <a:ext cx="5422774" cy="1476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en-US" b="true" sz="3000" spc="-8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ПОРАДИ ЩОДО ЕФЕКТИВНОГО РОБОЧОГО ПРОЦЕСУ РЕДАГУВАННЯ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7813316" y="7253932"/>
            <a:ext cx="2067230" cy="1211914"/>
          </a:xfrm>
          <a:custGeom>
            <a:avLst/>
            <a:gdLst/>
            <a:ahLst/>
            <a:cxnLst/>
            <a:rect r="r" b="b" t="t" l="l"/>
            <a:pathLst>
              <a:path h="1211914" w="2067230">
                <a:moveTo>
                  <a:pt x="0" y="0"/>
                </a:moveTo>
                <a:lnTo>
                  <a:pt x="2067230" y="0"/>
                </a:lnTo>
                <a:lnTo>
                  <a:pt x="2067230" y="1211913"/>
                </a:lnTo>
                <a:lnTo>
                  <a:pt x="0" y="1211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8392173" y="7322586"/>
            <a:ext cx="1200172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400"/>
              </a:lnSpc>
            </a:pPr>
            <a:r>
              <a:rPr lang="en-US" b="true" sz="6000" spc="-120">
                <a:solidFill>
                  <a:srgbClr val="FD1C62"/>
                </a:solidFill>
                <a:latin typeface="Helveticish Bold"/>
                <a:ea typeface="Helveticish Bold"/>
                <a:cs typeface="Helveticish Bold"/>
                <a:sym typeface="Helveticish Bold"/>
              </a:rPr>
              <a:t>05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587801" y="8284611"/>
            <a:ext cx="5422774" cy="1476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en-US" b="true" sz="3000" spc="-8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ОБМІН</a:t>
            </a:r>
            <a:r>
              <a:rPr lang="en-US" b="true" sz="3000" spc="-8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та експорт відредагованого контенту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29214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5" y="0"/>
                </a:lnTo>
                <a:lnTo>
                  <a:pt x="1231645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86899" y="826435"/>
            <a:ext cx="7205552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19"/>
              </a:lnSpc>
              <a:spcBef>
                <a:spcPct val="0"/>
              </a:spcBef>
            </a:pPr>
            <a:r>
              <a:rPr lang="en-US" b="true" sz="27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4. Корекція перспективи та геометрії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245215" y="1522936"/>
            <a:ext cx="7163024" cy="1934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74978" indent="-237489" lvl="1">
              <a:lnSpc>
                <a:spcPts val="3079"/>
              </a:lnSpc>
              <a:spcBef>
                <a:spcPct val="0"/>
              </a:spcBef>
              <a:buFont typeface="Arial"/>
              <a:buChar char="•"/>
            </a:pP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Виправляйте</a:t>
            </a: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нахилені горизонти або спотворені будівлі (Lightroom → </a:t>
            </a: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інструмент «</a:t>
            </a: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Geometry</a:t>
            </a: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»</a:t>
            </a: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).</a:t>
            </a:r>
          </a:p>
          <a:p>
            <a:pPr algn="just" marL="474978" indent="-237489" lvl="1">
              <a:lnSpc>
                <a:spcPts val="3079"/>
              </a:lnSpc>
              <a:spcBef>
                <a:spcPct val="0"/>
              </a:spcBef>
              <a:buFont typeface="Arial"/>
              <a:buChar char="•"/>
            </a:pP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Корисно</a:t>
            </a: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для архітектурних знімків або </a:t>
            </a: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композицій</a:t>
            </a: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«flat lay</a:t>
            </a: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»,</a:t>
            </a: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які виглядають криво.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386899" y="4021395"/>
            <a:ext cx="6620126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919"/>
              </a:lnSpc>
              <a:spcBef>
                <a:spcPct val="0"/>
              </a:spcBef>
            </a:pPr>
            <a:r>
              <a:rPr lang="en-US" b="true" sz="27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5.Креативні ефекти та стилізація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386899" y="4597557"/>
            <a:ext cx="7205552" cy="2715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74978" indent="-237489" lvl="1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Додайте віньєтку</a:t>
            </a: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для драматичного акценту на об’єкті.</a:t>
            </a:r>
          </a:p>
          <a:p>
            <a:pPr algn="just" marL="474978" indent="-237489" lvl="1">
              <a:lnSpc>
                <a:spcPts val="3079"/>
              </a:lnSpc>
              <a:buFont typeface="Arial"/>
              <a:buChar char="•"/>
            </a:pP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Експериментуйте з подвійною експозицією (Snapseed) для створення сюжетних образів.</a:t>
            </a:r>
          </a:p>
          <a:p>
            <a:pPr algn="just" marL="474978" indent="-237489" lvl="1">
              <a:lnSpc>
                <a:spcPts val="3079"/>
              </a:lnSpc>
              <a:buFont typeface="Arial"/>
              <a:buChar char="•"/>
            </a:pP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Перетворюйте фотографії на чорно-білі та вибірково залишайте один колір (ефект «color splash»).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027100" y="8258620"/>
            <a:ext cx="10232200" cy="1153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Поєднуйте тонкі налаштування з креативними ефектами замість того, щоб робити все одразу — менше значить більше для професійного вигляду.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107817" y="8239570"/>
            <a:ext cx="3731743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919"/>
              </a:lnSpc>
              <a:spcBef>
                <a:spcPct val="0"/>
              </a:spcBef>
            </a:pPr>
            <a:r>
              <a:rPr lang="en-US" b="true" sz="27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Професійна порада: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67621" y="864535"/>
            <a:ext cx="5480392" cy="24215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8"/>
              </a:lnSpc>
            </a:pPr>
            <a:r>
              <a:rPr lang="en-US" sz="52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РОЗШИРЕНЕ</a:t>
            </a:r>
          </a:p>
          <a:p>
            <a:pPr algn="l">
              <a:lnSpc>
                <a:spcPts val="6448"/>
              </a:lnSpc>
            </a:pPr>
            <a:r>
              <a:rPr lang="en-US" sz="52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РЕДАГУВАННЯ</a:t>
            </a:r>
          </a:p>
          <a:p>
            <a:pPr algn="l" marL="0" indent="0" lvl="0">
              <a:lnSpc>
                <a:spcPts val="6448"/>
              </a:lnSpc>
              <a:spcBef>
                <a:spcPct val="0"/>
              </a:spcBef>
            </a:pPr>
            <a:r>
              <a:rPr lang="en-US" b="true" sz="52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ФОТО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632" r="0" b="-988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49065" y="2080466"/>
            <a:ext cx="8987472" cy="7871161"/>
            <a:chOff x="0" y="0"/>
            <a:chExt cx="2367071" cy="20730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67071" cy="2073063"/>
            </a:xfrm>
            <a:custGeom>
              <a:avLst/>
              <a:gdLst/>
              <a:ahLst/>
              <a:cxnLst/>
              <a:rect r="r" b="b" t="t" l="l"/>
              <a:pathLst>
                <a:path h="2073063" w="2367071">
                  <a:moveTo>
                    <a:pt x="80111" y="0"/>
                  </a:moveTo>
                  <a:lnTo>
                    <a:pt x="2286959" y="0"/>
                  </a:lnTo>
                  <a:cubicBezTo>
                    <a:pt x="2331204" y="0"/>
                    <a:pt x="2367071" y="35867"/>
                    <a:pt x="2367071" y="80111"/>
                  </a:cubicBezTo>
                  <a:lnTo>
                    <a:pt x="2367071" y="1992952"/>
                  </a:lnTo>
                  <a:cubicBezTo>
                    <a:pt x="2367071" y="2037196"/>
                    <a:pt x="2331204" y="2073063"/>
                    <a:pt x="2286959" y="2073063"/>
                  </a:cubicBezTo>
                  <a:lnTo>
                    <a:pt x="80111" y="2073063"/>
                  </a:lnTo>
                  <a:cubicBezTo>
                    <a:pt x="35867" y="2073063"/>
                    <a:pt x="0" y="2037196"/>
                    <a:pt x="0" y="1992952"/>
                  </a:cubicBezTo>
                  <a:lnTo>
                    <a:pt x="0" y="80111"/>
                  </a:lnTo>
                  <a:cubicBezTo>
                    <a:pt x="0" y="35867"/>
                    <a:pt x="35867" y="0"/>
                    <a:pt x="80111" y="0"/>
                  </a:cubicBezTo>
                  <a:close/>
                </a:path>
              </a:pathLst>
            </a:custGeom>
            <a:solidFill>
              <a:srgbClr val="7C0086">
                <a:alpha val="81961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2367071" cy="20730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527395" y="2214214"/>
            <a:ext cx="7199473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ЗАВДАННЯ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25932" y="4029612"/>
            <a:ext cx="8033738" cy="539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77"/>
              </a:lnSpc>
            </a:pPr>
            <a:r>
              <a:rPr lang="en-US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Запропонуйте учасникам використати фотографії з попереднього завдання та покращити їх за допомогою</a:t>
            </a:r>
            <a:r>
              <a:rPr lang="en-US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розширених функцій. Рекомендовані завдання:</a:t>
            </a:r>
          </a:p>
          <a:p>
            <a:pPr algn="just" marL="669286" indent="-334643" lvl="1">
              <a:lnSpc>
                <a:spcPts val="4277"/>
              </a:lnSpc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Застосувати кольорове коригування для створення певного настрою.</a:t>
            </a:r>
          </a:p>
          <a:p>
            <a:pPr algn="just" marL="669286" indent="-334643" lvl="1">
              <a:lnSpc>
                <a:spcPts val="4277"/>
              </a:lnSpc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Освітлити або затемнити лише окремі ділянки (обличчя, продукти, небо).</a:t>
            </a:r>
          </a:p>
          <a:p>
            <a:pPr algn="just" marL="669286" indent="-334643" lvl="1">
              <a:lnSpc>
                <a:spcPts val="4277"/>
              </a:lnSpc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Видалити певні плями або об’єкти.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29214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5" y="0"/>
                </a:lnTo>
                <a:lnTo>
                  <a:pt x="1231645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67621" y="855010"/>
            <a:ext cx="5480392" cy="2629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44"/>
              </a:lnSpc>
            </a:pPr>
            <a:r>
              <a:rPr lang="en-US" sz="56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РОЗШИРЕНЕ</a:t>
            </a:r>
          </a:p>
          <a:p>
            <a:pPr algn="l">
              <a:lnSpc>
                <a:spcPts val="6944"/>
              </a:lnSpc>
            </a:pPr>
            <a:r>
              <a:rPr lang="en-US" sz="56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РЕДАГУВАННЯ</a:t>
            </a:r>
          </a:p>
          <a:p>
            <a:pPr algn="l" marL="0" indent="0" lvl="0">
              <a:lnSpc>
                <a:spcPts val="6944"/>
              </a:lnSpc>
              <a:spcBef>
                <a:spcPct val="0"/>
              </a:spcBef>
            </a:pPr>
            <a:r>
              <a:rPr lang="en-US" b="true" sz="56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ВІДЕО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102911" y="292780"/>
            <a:ext cx="5147438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19"/>
              </a:lnSpc>
              <a:spcBef>
                <a:spcPct val="0"/>
              </a:spcBef>
            </a:pPr>
            <a:r>
              <a:rPr lang="en-US" b="true" sz="27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1. Кольорокорекція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102911" y="1001258"/>
            <a:ext cx="6425123" cy="5059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74978" indent="-237489" lvl="1">
              <a:lnSpc>
                <a:spcPts val="3079"/>
              </a:lnSpc>
              <a:spcBef>
                <a:spcPct val="0"/>
              </a:spcBef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Відрегулюйте</a:t>
            </a: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яскравість/експозицію, щоб уникнути надмірно світлого або темного відео.</a:t>
            </a:r>
          </a:p>
          <a:p>
            <a:pPr algn="just" marL="474978" indent="-237489" lvl="1">
              <a:lnSpc>
                <a:spcPts val="3079"/>
              </a:lnSpc>
              <a:spcBef>
                <a:spcPct val="0"/>
              </a:spcBef>
              <a:buFont typeface="Arial"/>
              <a:buChar char="•"/>
            </a:pP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Використовуйте контраст, </a:t>
            </a: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щоб</a:t>
            </a: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підкреслити деталі.</a:t>
            </a:r>
          </a:p>
          <a:p>
            <a:pPr algn="just" marL="474978" indent="-237489" lvl="1">
              <a:lnSpc>
                <a:spcPts val="3079"/>
              </a:lnSpc>
              <a:spcBef>
                <a:spcPct val="0"/>
              </a:spcBef>
              <a:buFont typeface="Arial"/>
              <a:buChar char="•"/>
            </a:pP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Виправте баланс білого (</a:t>
            </a: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занадто</a:t>
            </a: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теплий</a:t>
            </a: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= </a:t>
            </a: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жовтий</a:t>
            </a: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занадто холодний = синій) для природних тонів.</a:t>
            </a:r>
          </a:p>
          <a:p>
            <a:pPr algn="just" marL="474978" indent="-237489" lvl="1">
              <a:lnSpc>
                <a:spcPts val="3079"/>
              </a:lnSpc>
              <a:spcBef>
                <a:spcPct val="0"/>
              </a:spcBef>
              <a:buFont typeface="Arial"/>
              <a:buChar char="•"/>
            </a:pP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CapCut/InShot: оберіть фільтри для створення настрою (теплий, вінтажний, холодний).</a:t>
            </a:r>
          </a:p>
          <a:p>
            <a:pPr algn="just" marL="474978" indent="-237489" lvl="1">
              <a:lnSpc>
                <a:spcPts val="3079"/>
              </a:lnSpc>
              <a:spcBef>
                <a:spcPct val="0"/>
              </a:spcBef>
              <a:buFont typeface="Arial"/>
              <a:buChar char="•"/>
            </a:pP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Зменшіть насиченість для м’якого, кінематографічного вигляду.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102911" y="6448296"/>
            <a:ext cx="6140952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919"/>
              </a:lnSpc>
              <a:spcBef>
                <a:spcPct val="0"/>
              </a:spcBef>
            </a:pPr>
            <a:r>
              <a:rPr lang="en-US" b="true" sz="27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2. Анімація тексту та підписи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102911" y="7158227"/>
            <a:ext cx="6425123" cy="2715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74978" indent="-237489" lvl="1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Додайте анімований</a:t>
            </a: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текст для вступу або ключових моментів (CapCut, InShot, Canva).</a:t>
            </a:r>
          </a:p>
          <a:p>
            <a:pPr algn="just" marL="474978" indent="-237489" lvl="1">
              <a:lnSpc>
                <a:spcPts val="3079"/>
              </a:lnSpc>
              <a:buFont typeface="Arial"/>
              <a:buChar char="•"/>
            </a:pP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Використовуйте субтитри для доступності та залучення аудиторії.</a:t>
            </a:r>
          </a:p>
          <a:p>
            <a:pPr algn="just" marL="474978" indent="-237489" lvl="1">
              <a:lnSpc>
                <a:spcPts val="3079"/>
              </a:lnSpc>
              <a:buFont typeface="Arial"/>
              <a:buChar char="•"/>
            </a:pP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Поєднуйте стиль шрифту та кольори з вашим брендом або темою.</a:t>
            </a:r>
          </a:p>
        </p:txBody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2970249" y="191209"/>
            <a:ext cx="5005672" cy="9904581"/>
            <a:chOff x="0" y="0"/>
            <a:chExt cx="2620010" cy="518414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l="-22189" t="0" r="-22189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29214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5" y="0"/>
                </a:lnTo>
                <a:lnTo>
                  <a:pt x="1231645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176574" y="825572"/>
            <a:ext cx="5549089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19"/>
              </a:lnSpc>
              <a:spcBef>
                <a:spcPct val="0"/>
              </a:spcBef>
            </a:pPr>
            <a:r>
              <a:rPr lang="en-US" b="true" sz="27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3. Спеціальні ефекти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176574" y="1493292"/>
            <a:ext cx="5934852" cy="3106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74978" indent="-237489" lvl="1">
              <a:lnSpc>
                <a:spcPts val="3079"/>
              </a:lnSpc>
              <a:spcBef>
                <a:spcPct val="0"/>
              </a:spcBef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Сповільнене відтворення: виділіть ключові</a:t>
            </a: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дії або емоційні моменти.</a:t>
            </a:r>
          </a:p>
          <a:p>
            <a:pPr algn="just" marL="474978" indent="-237489" lvl="1">
              <a:lnSpc>
                <a:spcPts val="3079"/>
              </a:lnSpc>
              <a:spcBef>
                <a:spcPct val="0"/>
              </a:spcBef>
              <a:buFont typeface="Arial"/>
              <a:buChar char="•"/>
            </a:pP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Прискорене</a:t>
            </a: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відтворення: зробіть навчальні відео або процеси більш динамічними.</a:t>
            </a:r>
          </a:p>
          <a:p>
            <a:pPr algn="just" marL="474978" indent="-237489" lvl="1">
              <a:lnSpc>
                <a:spcPts val="3079"/>
              </a:lnSpc>
              <a:spcBef>
                <a:spcPct val="0"/>
              </a:spcBef>
              <a:buFont typeface="Arial"/>
              <a:buChar char="•"/>
            </a:pP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Маскування / Накладення: поєднуйте </a:t>
            </a: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кліпи</a:t>
            </a: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або додавайте креативні вирізи (</a:t>
            </a: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розширена функція </a:t>
            </a: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CapCut).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176574" y="5907333"/>
            <a:ext cx="5934852" cy="3496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74978" indent="-237489" lvl="1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Завжди</a:t>
            </a: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виконуйте кольорову корекцію (</a:t>
            </a: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виправлення</a:t>
            </a: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експозиції та балансу білого) перед творчим кольоровим градуванням.</a:t>
            </a:r>
          </a:p>
          <a:p>
            <a:pPr algn="just" marL="474978" indent="-237489" lvl="1">
              <a:lnSpc>
                <a:spcPts val="3079"/>
              </a:lnSpc>
              <a:buFont typeface="Arial"/>
              <a:buChar char="•"/>
            </a:pP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Зберігайте послідовний вигляд між кліпами для більш плавного викладу історії.</a:t>
            </a:r>
          </a:p>
          <a:p>
            <a:pPr algn="just" marL="474978" indent="-237489" lvl="1">
              <a:lnSpc>
                <a:spcPts val="3079"/>
              </a:lnSpc>
              <a:buFont typeface="Arial"/>
              <a:buChar char="•"/>
            </a:pPr>
            <a:r>
              <a:rPr lang="en-US" sz="21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Використовуйте ефекти помірно — їх надлишок відволікає від сюжету.</a:t>
            </a:r>
          </a:p>
        </p:txBody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2910358" y="191209"/>
            <a:ext cx="5005672" cy="9904581"/>
            <a:chOff x="0" y="0"/>
            <a:chExt cx="2620010" cy="51841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l="-10947" t="0" r="-10947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6176574" y="5086350"/>
            <a:ext cx="3731743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919"/>
              </a:lnSpc>
              <a:spcBef>
                <a:spcPct val="0"/>
              </a:spcBef>
            </a:pPr>
            <a:r>
              <a:rPr lang="en-US" b="true" sz="27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Професійна</a:t>
            </a:r>
            <a:r>
              <a:rPr lang="en-US" b="true" sz="2799" strike="noStrike" u="non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b="true" sz="2799" strike="noStrike" u="non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порада</a:t>
            </a:r>
            <a:r>
              <a:rPr lang="en-US" b="true" sz="2799" strike="noStrike" u="non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: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67621" y="855010"/>
            <a:ext cx="5480392" cy="2629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44"/>
              </a:lnSpc>
            </a:pPr>
            <a:r>
              <a:rPr lang="en-US" sz="56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РОЗШИРЕНЕ</a:t>
            </a:r>
          </a:p>
          <a:p>
            <a:pPr algn="l">
              <a:lnSpc>
                <a:spcPts val="6944"/>
              </a:lnSpc>
            </a:pPr>
            <a:r>
              <a:rPr lang="en-US" sz="56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РЕДАГУВАННЯ</a:t>
            </a:r>
          </a:p>
          <a:p>
            <a:pPr algn="l" marL="0" indent="0" lvl="0">
              <a:lnSpc>
                <a:spcPts val="6944"/>
              </a:lnSpc>
              <a:spcBef>
                <a:spcPct val="0"/>
              </a:spcBef>
            </a:pPr>
            <a:r>
              <a:rPr lang="en-US" b="true" sz="56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ВІДЕО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49065" y="2080466"/>
            <a:ext cx="8847725" cy="7871161"/>
            <a:chOff x="0" y="0"/>
            <a:chExt cx="2330265" cy="20730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30265" cy="2073063"/>
            </a:xfrm>
            <a:custGeom>
              <a:avLst/>
              <a:gdLst/>
              <a:ahLst/>
              <a:cxnLst/>
              <a:rect r="r" b="b" t="t" l="l"/>
              <a:pathLst>
                <a:path h="2073063" w="2330265">
                  <a:moveTo>
                    <a:pt x="81377" y="0"/>
                  </a:moveTo>
                  <a:lnTo>
                    <a:pt x="2248888" y="0"/>
                  </a:lnTo>
                  <a:cubicBezTo>
                    <a:pt x="2270471" y="0"/>
                    <a:pt x="2291169" y="8574"/>
                    <a:pt x="2306430" y="23835"/>
                  </a:cubicBezTo>
                  <a:cubicBezTo>
                    <a:pt x="2321691" y="39096"/>
                    <a:pt x="2330265" y="59794"/>
                    <a:pt x="2330265" y="81377"/>
                  </a:cubicBezTo>
                  <a:lnTo>
                    <a:pt x="2330265" y="1991686"/>
                  </a:lnTo>
                  <a:cubicBezTo>
                    <a:pt x="2330265" y="2036629"/>
                    <a:pt x="2293831" y="2073063"/>
                    <a:pt x="2248888" y="2073063"/>
                  </a:cubicBezTo>
                  <a:lnTo>
                    <a:pt x="81377" y="2073063"/>
                  </a:lnTo>
                  <a:cubicBezTo>
                    <a:pt x="59794" y="2073063"/>
                    <a:pt x="39096" y="2064489"/>
                    <a:pt x="23835" y="2049228"/>
                  </a:cubicBezTo>
                  <a:cubicBezTo>
                    <a:pt x="8574" y="2033967"/>
                    <a:pt x="0" y="2013269"/>
                    <a:pt x="0" y="1991686"/>
                  </a:cubicBezTo>
                  <a:lnTo>
                    <a:pt x="0" y="81377"/>
                  </a:lnTo>
                  <a:cubicBezTo>
                    <a:pt x="0" y="59794"/>
                    <a:pt x="8574" y="39096"/>
                    <a:pt x="23835" y="23835"/>
                  </a:cubicBezTo>
                  <a:cubicBezTo>
                    <a:pt x="39096" y="8574"/>
                    <a:pt x="59794" y="0"/>
                    <a:pt x="81377" y="0"/>
                  </a:cubicBezTo>
                  <a:close/>
                </a:path>
              </a:pathLst>
            </a:custGeom>
            <a:solidFill>
              <a:srgbClr val="7C0086">
                <a:alpha val="81961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2330265" cy="20730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473191" y="2194250"/>
            <a:ext cx="7199473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ЗАВДАННЯ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56058" y="3952735"/>
            <a:ext cx="8033738" cy="5327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863"/>
              </a:lnSpc>
            </a:pPr>
            <a:r>
              <a:rPr lang="en-US" sz="27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Запропонуйте учасникам використати відео з попереднього завдання та створити довше відео, застосовуючи</a:t>
            </a:r>
            <a:r>
              <a:rPr lang="en-US" sz="27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розширені функції. Рекомендовані завдання:</a:t>
            </a:r>
          </a:p>
          <a:p>
            <a:pPr algn="just" marL="604518" indent="-302259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Відрегулювати баланс білого, експозицію та яскравість.</a:t>
            </a:r>
          </a:p>
          <a:p>
            <a:pPr algn="just" marL="604518" indent="-302259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Додати анімований текст для ключових моментів.</a:t>
            </a:r>
          </a:p>
          <a:p>
            <a:pPr algn="just" marL="604518" indent="-302259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Використати ефекти сповільненого або прискореного відтворення.</a:t>
            </a:r>
          </a:p>
          <a:p>
            <a:pPr algn="just" marL="604518" indent="-302259" lvl="1">
              <a:lnSpc>
                <a:spcPts val="386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Застосувати маскування або накладення.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453235" y="1288439"/>
            <a:ext cx="11688503" cy="7787465"/>
          </a:xfrm>
          <a:custGeom>
            <a:avLst/>
            <a:gdLst/>
            <a:ahLst/>
            <a:cxnLst/>
            <a:rect r="r" b="b" t="t" l="l"/>
            <a:pathLst>
              <a:path h="7787465" w="11688503">
                <a:moveTo>
                  <a:pt x="0" y="0"/>
                </a:moveTo>
                <a:lnTo>
                  <a:pt x="11688503" y="0"/>
                </a:lnTo>
                <a:lnTo>
                  <a:pt x="11688503" y="7787465"/>
                </a:lnTo>
                <a:lnTo>
                  <a:pt x="0" y="77874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76" r="0" b="-76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7048" y="3937080"/>
            <a:ext cx="6720580" cy="4137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65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Поради для ефективного робочого процесу редагування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47048" y="2948418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en-US" b="true" sz="3000" spc="-8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ЗАВДАННЯ 5.4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29214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5" y="0"/>
                </a:lnTo>
                <a:lnTo>
                  <a:pt x="1231645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2990213" y="191209"/>
            <a:ext cx="5005672" cy="9904581"/>
            <a:chOff x="0" y="0"/>
            <a:chExt cx="2620010" cy="518414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l="-180312" t="0" r="-128561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174135" y="512951"/>
            <a:ext cx="4761694" cy="1953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840"/>
              </a:lnSpc>
            </a:pPr>
            <a:r>
              <a:rPr lang="en-US" b="true" sz="56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ПОРАДИ ТА ПІДКАЗКИ: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155431" y="4584008"/>
            <a:ext cx="7338782" cy="2213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53388" indent="-226694" lvl="1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Відео: Canva та CapCut → готові</a:t>
            </a: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шаблони для IG Reels, Stories, TikTok.</a:t>
            </a:r>
          </a:p>
          <a:p>
            <a:pPr algn="just" marL="453388" indent="-226694" lvl="1">
              <a:lnSpc>
                <a:spcPts val="2939"/>
              </a:lnSpc>
              <a:buFont typeface="Arial"/>
              <a:buChar char="•"/>
            </a:pP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Фото: Lightroom, VSCO → застосування пресетів для збереження послідовного стилю.</a:t>
            </a:r>
          </a:p>
          <a:p>
            <a:pPr algn="just" marL="453388" indent="-226694" lvl="1">
              <a:lnSpc>
                <a:spcPts val="2939"/>
              </a:lnSpc>
              <a:buFont typeface="Arial"/>
              <a:buChar char="•"/>
            </a:pP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Зберігайте улюблені стилі для повторного використання.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155431" y="366266"/>
            <a:ext cx="5758356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b="true" sz="26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1. Впорядкуйте свої файли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155431" y="990600"/>
            <a:ext cx="7222840" cy="2213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53388" indent="-226694" lvl="1">
              <a:lnSpc>
                <a:spcPts val="2939"/>
              </a:lnSpc>
              <a:spcBef>
                <a:spcPct val="0"/>
              </a:spcBef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Створюйте</a:t>
            </a: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окремі альбоми/папки для проєктів на телефоні.</a:t>
            </a:r>
          </a:p>
          <a:p>
            <a:pPr algn="just" marL="453388" indent="-226694" lvl="1">
              <a:lnSpc>
                <a:spcPts val="2939"/>
              </a:lnSpc>
              <a:spcBef>
                <a:spcPct val="0"/>
              </a:spcBef>
              <a:buFont typeface="Arial"/>
              <a:buChar char="•"/>
            </a:pP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Чітко називайте файли (наприклад, IGreel_food1, FB_eventphoto2).</a:t>
            </a:r>
          </a:p>
          <a:p>
            <a:pPr algn="just" marL="453388" indent="-226694" lvl="1">
              <a:lnSpc>
                <a:spcPts val="2939"/>
              </a:lnSpc>
              <a:spcBef>
                <a:spcPct val="0"/>
              </a:spcBef>
              <a:buFont typeface="Arial"/>
              <a:buChar char="•"/>
            </a:pP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Видаляйте дублікати для економії місця на пристрої.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271372" y="3481012"/>
            <a:ext cx="5807971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6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2. Використовуйте шаблони та пресети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271372" y="7073843"/>
            <a:ext cx="6140952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6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3. Пакетне редагування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155431" y="7764723"/>
            <a:ext cx="7338782" cy="2213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53388" indent="-226694" lvl="1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Редагуйте одну фотографію → застосуйте ті</a:t>
            </a: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самі налаштування до кількох знімків (Lightroom, VSCO).</a:t>
            </a:r>
          </a:p>
          <a:p>
            <a:pPr algn="just" marL="453388" indent="-226694" lvl="1">
              <a:lnSpc>
                <a:spcPts val="2939"/>
              </a:lnSpc>
              <a:buFont typeface="Arial"/>
              <a:buChar char="•"/>
            </a:pP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Використовуйте шаблони CapCut, щоб надати однаковий вигляд кільком відео.</a:t>
            </a:r>
          </a:p>
          <a:p>
            <a:pPr algn="just" marL="453388" indent="-226694" lvl="1">
              <a:lnSpc>
                <a:spcPts val="2939"/>
              </a:lnSpc>
              <a:buFont typeface="Arial"/>
              <a:buChar char="•"/>
            </a:pPr>
            <a:r>
              <a:rPr lang="en-US" sz="2099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Це економить час і зберігає послідовність візуальної ідентичності.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964773" y="-64927"/>
            <a:ext cx="9323227" cy="9323227"/>
            <a:chOff x="0" y="0"/>
            <a:chExt cx="12700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2"/>
              <a:stretch>
                <a:fillRect l="0" t="-30854" r="0" b="-30854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36205" y="1899709"/>
            <a:ext cx="7379434" cy="884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7"/>
              </a:lnSpc>
            </a:pPr>
            <a:r>
              <a:rPr lang="en-US" b="true" sz="519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ОБГОВОРЕННЯ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979989" y="4196219"/>
            <a:ext cx="3592483" cy="5645330"/>
          </a:xfrm>
          <a:custGeom>
            <a:avLst/>
            <a:gdLst/>
            <a:ahLst/>
            <a:cxnLst/>
            <a:rect r="r" b="b" t="t" l="l"/>
            <a:pathLst>
              <a:path h="5645330" w="3592483">
                <a:moveTo>
                  <a:pt x="0" y="0"/>
                </a:moveTo>
                <a:lnTo>
                  <a:pt x="3592483" y="0"/>
                </a:lnTo>
                <a:lnTo>
                  <a:pt x="3592483" y="5645330"/>
                </a:lnTo>
                <a:lnTo>
                  <a:pt x="0" y="5645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8919" y="3183933"/>
            <a:ext cx="8396397" cy="6715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12468" indent="-356234" lvl="1">
              <a:lnSpc>
                <a:spcPts val="5378"/>
              </a:lnSpc>
              <a:buFont typeface="Arial"/>
              <a:buChar char="•"/>
            </a:pPr>
            <a:r>
              <a:rPr lang="en-US" sz="32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Обговоріть важливість постановки чіткої мети перед початком редагування, щоб уникнути марної витрати часу.</a:t>
            </a:r>
          </a:p>
          <a:p>
            <a:pPr algn="l" marL="712468" indent="-356234" lvl="1">
              <a:lnSpc>
                <a:spcPts val="5378"/>
              </a:lnSpc>
              <a:buFont typeface="Arial"/>
              <a:buChar char="•"/>
            </a:pPr>
            <a:r>
              <a:rPr lang="en-US" sz="32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 Запропонуйте учасникам поділитися своїми найбільшими складнощами у робочому процесі редагування.</a:t>
            </a:r>
          </a:p>
          <a:p>
            <a:pPr algn="l" marL="712468" indent="-356234" lvl="1">
              <a:lnSpc>
                <a:spcPts val="5378"/>
              </a:lnSpc>
              <a:buFont typeface="Arial"/>
              <a:buChar char="•"/>
            </a:pPr>
            <a:r>
              <a:rPr lang="en-US" sz="32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 Разом обговоріть можливі шляхи вирішення цих проблем.</a:t>
            </a:r>
          </a:p>
        </p:txBody>
      </p:sp>
      <p:sp>
        <p:nvSpPr>
          <p:cNvPr name="AutoShape 7" id="7"/>
          <p:cNvSpPr/>
          <p:nvPr/>
        </p:nvSpPr>
        <p:spPr>
          <a:xfrm>
            <a:off x="-263178" y="3050583"/>
            <a:ext cx="7543183" cy="0"/>
          </a:xfrm>
          <a:prstGeom prst="line">
            <a:avLst/>
          </a:prstGeom>
          <a:ln cap="rnd" w="57150">
            <a:solidFill>
              <a:srgbClr val="01D5C7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47917" y="306160"/>
            <a:ext cx="10724902" cy="9238535"/>
          </a:xfrm>
          <a:custGeom>
            <a:avLst/>
            <a:gdLst/>
            <a:ahLst/>
            <a:cxnLst/>
            <a:rect r="r" b="b" t="t" l="l"/>
            <a:pathLst>
              <a:path h="9238535" w="10724902">
                <a:moveTo>
                  <a:pt x="0" y="0"/>
                </a:moveTo>
                <a:lnTo>
                  <a:pt x="10724901" y="0"/>
                </a:lnTo>
                <a:lnTo>
                  <a:pt x="10724901" y="9238535"/>
                </a:lnTo>
                <a:lnTo>
                  <a:pt x="0" y="92385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94" t="0" r="-17694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7048" y="4107230"/>
            <a:ext cx="6720580" cy="30861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0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Поширення та експорт відредагованого контенту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47048" y="2948418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en-US" b="true" sz="3000" spc="-8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ЗАВДАННЯ 5.5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29214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5" y="0"/>
                </a:lnTo>
                <a:lnTo>
                  <a:pt x="1231645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29785" y="1725432"/>
            <a:ext cx="8048409" cy="620935"/>
            <a:chOff x="0" y="0"/>
            <a:chExt cx="10731212" cy="82791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731212" cy="827914"/>
              <a:chOff x="0" y="0"/>
              <a:chExt cx="8992455" cy="69376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8992455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8992455">
                    <a:moveTo>
                      <a:pt x="8867994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867994" y="0"/>
                    </a:lnTo>
                    <a:cubicBezTo>
                      <a:pt x="8936575" y="0"/>
                      <a:pt x="8992455" y="55880"/>
                      <a:pt x="8992455" y="124460"/>
                    </a:cubicBezTo>
                    <a:lnTo>
                      <a:pt x="8992455" y="569309"/>
                    </a:lnTo>
                    <a:cubicBezTo>
                      <a:pt x="8992455" y="637889"/>
                      <a:pt x="8936575" y="693769"/>
                      <a:pt x="8867994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158476"/>
              <a:ext cx="10731212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ВІДЕО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9948017" y="1725432"/>
            <a:ext cx="7750488" cy="620935"/>
            <a:chOff x="0" y="0"/>
            <a:chExt cx="10333983" cy="827914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10333983" cy="827914"/>
              <a:chOff x="0" y="0"/>
              <a:chExt cx="8659588" cy="693768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8659588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8659588">
                    <a:moveTo>
                      <a:pt x="8535128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535129" y="0"/>
                    </a:lnTo>
                    <a:cubicBezTo>
                      <a:pt x="8603708" y="0"/>
                      <a:pt x="8659588" y="55880"/>
                      <a:pt x="8659588" y="124460"/>
                    </a:cubicBezTo>
                    <a:lnTo>
                      <a:pt x="8659588" y="569309"/>
                    </a:lnTo>
                    <a:cubicBezTo>
                      <a:pt x="8659588" y="637889"/>
                      <a:pt x="8603708" y="693769"/>
                      <a:pt x="8535129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0" y="158476"/>
              <a:ext cx="10333983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ФОТОГРАФІЇ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4188630" y="6172200"/>
            <a:ext cx="4099369" cy="4114800"/>
          </a:xfrm>
          <a:custGeom>
            <a:avLst/>
            <a:gdLst/>
            <a:ahLst/>
            <a:cxnLst/>
            <a:rect r="r" b="b" t="t" l="l"/>
            <a:pathLst>
              <a:path h="4114800" w="4099369">
                <a:moveTo>
                  <a:pt x="0" y="0"/>
                </a:moveTo>
                <a:lnTo>
                  <a:pt x="4099370" y="0"/>
                </a:lnTo>
                <a:lnTo>
                  <a:pt x="4099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29785" y="2670218"/>
            <a:ext cx="8048409" cy="4442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53388" indent="-226694" lvl="1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Експортуйте у 1080p (Full HD) → оптимальний баланс якості та швидкості завантаження.</a:t>
            </a:r>
          </a:p>
          <a:p>
            <a:pPr algn="just" marL="453388" indent="-226694" lvl="1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Використовуйте 60 fps для плавного відтворення (рекомендовано для TikTok та Reels).</a:t>
            </a:r>
          </a:p>
          <a:p>
            <a:pPr algn="just" marL="453388" indent="-226694" lvl="1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Тримайте розмір файлу менше 100 МБ на хвилину для швидкого завантаження.</a:t>
            </a:r>
          </a:p>
          <a:p>
            <a:pPr algn="just" marL="453388" indent="-226694" lvl="1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Обирайте формат MP4 (кодек H.264) → більшість соціальних платформ віддають перевагу цьому формату.</a:t>
            </a:r>
          </a:p>
          <a:p>
            <a:pPr algn="just" marL="453388" indent="-226694" lvl="1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Перевірте співвідношення сторін:</a:t>
            </a:r>
          </a:p>
          <a:p>
            <a:pPr algn="just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IG Reels / TikTok / Stories → 9:16 (вертикальне)</a:t>
            </a:r>
          </a:p>
          <a:p>
            <a:pPr algn="just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IG Feed → 1:1 (квадрат) або 4:5 (портрет)</a:t>
            </a:r>
          </a:p>
          <a:p>
            <a:pPr algn="just">
              <a:lnSpc>
                <a:spcPts val="2939"/>
              </a:lnSpc>
              <a:spcBef>
                <a:spcPct val="0"/>
              </a:spcBef>
            </a:pPr>
            <a:r>
              <a:rPr lang="en-US" sz="2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Facebook → 16:9 (горизонтальне) або 1:1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29785" y="353706"/>
            <a:ext cx="8674604" cy="8764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44"/>
              </a:lnSpc>
              <a:spcBef>
                <a:spcPct val="0"/>
              </a:spcBef>
            </a:pPr>
            <a:r>
              <a:rPr lang="en-US" b="true" sz="56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ПОРАДИ ТА ПІДКАЗКИ: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818860" y="2670218"/>
            <a:ext cx="7879644" cy="3328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53388" indent="-226694" lvl="1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Експортуйте у форматі JPEG або PNG (обидва підходять для соціальних мереж).</a:t>
            </a:r>
          </a:p>
          <a:p>
            <a:pPr algn="just" marL="453388" indent="-226694" lvl="1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Роздільна здатність: щонайменше 1080×566 px для стрічки IG, 1080×1920 px для Stories/Reels.</a:t>
            </a:r>
          </a:p>
          <a:p>
            <a:pPr algn="just" marL="453388" indent="-226694" lvl="1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Тримайте розмір файлу менше 2 МБ (налаштування Snapseed/Lightroom дозволяють зменшити розмір без втрати якості).</a:t>
            </a:r>
          </a:p>
          <a:p>
            <a:pPr algn="just" marL="453388" indent="-226694" lvl="1">
              <a:lnSpc>
                <a:spcPts val="2939"/>
              </a:lnSpc>
              <a:spcBef>
                <a:spcPct val="0"/>
              </a:spcBef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Зберігайте однаковий колірний профіль (sRGB), щоб уникнути зміщення кольорів онлайн.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938096" y="7663502"/>
            <a:ext cx="3750577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b="true" sz="27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Професійні поради:</a:t>
            </a:r>
            <a:r>
              <a:rPr lang="en-US" b="true" sz="27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688673" y="7682552"/>
            <a:ext cx="8260373" cy="2213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53388" indent="-226694" lvl="1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Експортуйте та завантажуйте безпосередньо на обрану платформу (уникайте пересилання через WhatsApp або електронну пошту, оскільки вони стискають файли).</a:t>
            </a:r>
          </a:p>
          <a:p>
            <a:pPr algn="just" marL="453388" indent="-226694" lvl="1">
              <a:lnSpc>
                <a:spcPts val="2939"/>
              </a:lnSpc>
              <a:spcBef>
                <a:spcPct val="0"/>
              </a:spcBef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При завантаженні відео/фото високої роздільної здатності використовуйте Wi-Fi, щоб уникнути автоматичного стиснення платформою.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47917" y="306160"/>
            <a:ext cx="10724902" cy="9238535"/>
          </a:xfrm>
          <a:custGeom>
            <a:avLst/>
            <a:gdLst/>
            <a:ahLst/>
            <a:cxnLst/>
            <a:rect r="r" b="b" t="t" l="l"/>
            <a:pathLst>
              <a:path h="9238535" w="10724902">
                <a:moveTo>
                  <a:pt x="0" y="0"/>
                </a:moveTo>
                <a:lnTo>
                  <a:pt x="10724901" y="0"/>
                </a:lnTo>
                <a:lnTo>
                  <a:pt x="10724901" y="9238535"/>
                </a:lnTo>
                <a:lnTo>
                  <a:pt x="0" y="92385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646" t="0" r="-14646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7048" y="3757523"/>
            <a:ext cx="6720580" cy="5132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00"/>
              </a:lnSpc>
            </a:pPr>
            <a:r>
              <a:rPr lang="en-US" sz="67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Вступ до мобільних додатків для редагування фотографій на смартфонах</a:t>
            </a:r>
            <a:r>
              <a:rPr lang="en-US" sz="67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47048" y="2606390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en-US" b="true" sz="3000" spc="-8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ЗАВДАННЯ</a:t>
            </a:r>
            <a:r>
              <a:rPr lang="en-US" b="true" sz="3000" spc="-8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5.1</a:t>
            </a:r>
          </a:p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498363" y="4128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75764" y="2088473"/>
            <a:ext cx="6127733" cy="620935"/>
            <a:chOff x="0" y="0"/>
            <a:chExt cx="8170311" cy="82791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8170311" cy="827914"/>
              <a:chOff x="0" y="0"/>
              <a:chExt cx="6846491" cy="69376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846491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6846491">
                    <a:moveTo>
                      <a:pt x="6722031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6722032" y="0"/>
                    </a:lnTo>
                    <a:cubicBezTo>
                      <a:pt x="6790611" y="0"/>
                      <a:pt x="6846491" y="55880"/>
                      <a:pt x="6846491" y="124460"/>
                    </a:cubicBezTo>
                    <a:lnTo>
                      <a:pt x="6846491" y="569309"/>
                    </a:lnTo>
                    <a:cubicBezTo>
                      <a:pt x="6846491" y="637889"/>
                      <a:pt x="6790611" y="693769"/>
                      <a:pt x="6722032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158476"/>
              <a:ext cx="8170311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INSTAGRAM &amp; FACEBOOK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0136282" y="2088473"/>
            <a:ext cx="6127733" cy="620935"/>
            <a:chOff x="0" y="0"/>
            <a:chExt cx="8170311" cy="827914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8170311" cy="827914"/>
              <a:chOff x="0" y="0"/>
              <a:chExt cx="6846491" cy="693768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846491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6846491">
                    <a:moveTo>
                      <a:pt x="6722031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6722032" y="0"/>
                    </a:lnTo>
                    <a:cubicBezTo>
                      <a:pt x="6790611" y="0"/>
                      <a:pt x="6846491" y="55880"/>
                      <a:pt x="6846491" y="124460"/>
                    </a:cubicBezTo>
                    <a:lnTo>
                      <a:pt x="6846491" y="569309"/>
                    </a:lnTo>
                    <a:cubicBezTo>
                      <a:pt x="6846491" y="637889"/>
                      <a:pt x="6790611" y="693769"/>
                      <a:pt x="6722032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0" y="158476"/>
              <a:ext cx="8170311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TIK-TOK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3200148" y="6172200"/>
            <a:ext cx="5087852" cy="4114800"/>
          </a:xfrm>
          <a:custGeom>
            <a:avLst/>
            <a:gdLst/>
            <a:ahLst/>
            <a:cxnLst/>
            <a:rect r="r" b="b" t="t" l="l"/>
            <a:pathLst>
              <a:path h="4114800" w="5087852">
                <a:moveTo>
                  <a:pt x="0" y="0"/>
                </a:moveTo>
                <a:lnTo>
                  <a:pt x="5087852" y="0"/>
                </a:lnTo>
                <a:lnTo>
                  <a:pt x="50878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875764" y="3283952"/>
            <a:ext cx="6127733" cy="2715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74978" indent="-237489" lvl="1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Фотографії: Горизонтальне: 1080x566/ </a:t>
            </a:r>
          </a:p>
          <a:p>
            <a:pPr algn="just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Вертикальне: 1080x1350 (1012x1350 у режимі сітки)</a:t>
            </a:r>
          </a:p>
          <a:p>
            <a:pPr algn="just" marL="474978" indent="-237489" lvl="1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Історії</a:t>
            </a: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/Reels: 1080x1920px (1082x1440 співвідношення 3:4 у режимі сітки)</a:t>
            </a:r>
          </a:p>
          <a:p>
            <a:pPr algn="just" marL="474978" indent="-237489" lvl="1">
              <a:lnSpc>
                <a:spcPts val="307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1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Рекомендовано 30 fps, переважно вертикальний формат.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136282" y="3283952"/>
            <a:ext cx="6127733" cy="1934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74978" indent="-237489" lvl="1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Фотографії: Горизонтальне: 1920x1080/ </a:t>
            </a:r>
          </a:p>
          <a:p>
            <a:pPr algn="just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Вертикальне: 1080x1920</a:t>
            </a:r>
          </a:p>
          <a:p>
            <a:pPr algn="just" marL="474978" indent="-237489" lvl="1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Історії</a:t>
            </a: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/Reels: 1080x1920px </a:t>
            </a:r>
          </a:p>
          <a:p>
            <a:pPr algn="just" marL="474978" indent="-237489" lvl="1">
              <a:lnSpc>
                <a:spcPts val="307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1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Рекомендовано 30 fps, переважно вертикальний формат.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75764" y="6484937"/>
            <a:ext cx="12273378" cy="3432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b="true" sz="27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Поради для конкретних</a:t>
            </a:r>
            <a:r>
              <a:rPr lang="en-US" b="true" sz="27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додатків:</a:t>
            </a:r>
          </a:p>
          <a:p>
            <a:pPr algn="l">
              <a:lnSpc>
                <a:spcPts val="1680"/>
              </a:lnSpc>
              <a:spcBef>
                <a:spcPct val="0"/>
              </a:spcBef>
            </a:pPr>
          </a:p>
          <a:p>
            <a:pPr algn="l" marL="474979" indent="-237490" lvl="1">
              <a:lnSpc>
                <a:spcPts val="3079"/>
              </a:lnSpc>
              <a:buFont typeface="Arial"/>
              <a:buChar char="•"/>
            </a:pPr>
            <a:r>
              <a:rPr lang="en-US" b="true" sz="21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CapCut/InShot: </a:t>
            </a: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завжди обирайте 1080p, 60 fps, високу якість перед експортом.</a:t>
            </a:r>
          </a:p>
          <a:p>
            <a:pPr algn="l" marL="474979" indent="-237490" lvl="1">
              <a:lnSpc>
                <a:spcPts val="3079"/>
              </a:lnSpc>
              <a:buFont typeface="Arial"/>
              <a:buChar char="•"/>
            </a:pPr>
            <a:r>
              <a:rPr lang="en-US" b="true" sz="21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Canva: </a:t>
            </a: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завантажуйте у форматі MP4 (відео) або PNG/JPEG (фото), відзначивши опцію «Висока якість».</a:t>
            </a:r>
          </a:p>
          <a:p>
            <a:pPr algn="l" marL="474979" indent="-237490" lvl="1">
              <a:lnSpc>
                <a:spcPts val="3079"/>
              </a:lnSpc>
              <a:buFont typeface="Arial"/>
              <a:buChar char="•"/>
            </a:pPr>
            <a:r>
              <a:rPr lang="en-US" b="true" sz="21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Snapseed/Lightroom: </a:t>
            </a: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експортуйте фото у найвищій роздільній здатності → змінюйте розмір файлу лише якщо завантаження відбувається занадто повільно.</a:t>
            </a:r>
          </a:p>
          <a:p>
            <a:pPr algn="l" marL="474979" indent="-237490" lvl="1">
              <a:lnSpc>
                <a:spcPts val="3079"/>
              </a:lnSpc>
              <a:buFont typeface="Arial"/>
              <a:buChar char="•"/>
            </a:pPr>
            <a:r>
              <a:rPr lang="en-US" b="true" sz="21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Instagram Editor: </a:t>
            </a: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уникайте сильного стиснення → спочатку редагуйте поза додатком, потім завантажуйте на платформу.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29785" y="353706"/>
            <a:ext cx="8674604" cy="8764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44"/>
              </a:lnSpc>
              <a:spcBef>
                <a:spcPct val="0"/>
              </a:spcBef>
            </a:pPr>
            <a:r>
              <a:rPr lang="en-US" b="true" sz="56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ПОРАДИ ТА ПІДКАЗКИ:</a:t>
            </a: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964773" y="-64927"/>
            <a:ext cx="9323227" cy="9323227"/>
            <a:chOff x="0" y="0"/>
            <a:chExt cx="12700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2"/>
              <a:stretch>
                <a:fillRect l="-31418" t="0" r="-31418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39742" y="1863717"/>
            <a:ext cx="8257842" cy="1798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7"/>
              </a:lnSpc>
            </a:pPr>
            <a:r>
              <a:rPr lang="en-US" b="true" sz="519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ФІНАЛЬНЕ ЗАВДАННЯ ТА ОБГОВОРЕННЯ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20735" y="4444287"/>
            <a:ext cx="8695855" cy="52843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98826" indent="-399413" lvl="1">
              <a:lnSpc>
                <a:spcPts val="6030"/>
              </a:lnSpc>
              <a:buFont typeface="Arial"/>
              <a:buChar char="•"/>
            </a:pPr>
            <a:r>
              <a:rPr lang="en-US" sz="36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Учасників поділяють на невеликі групи, і їм потрібно створити коротке відео тривалістю 30 секунд або серію з 3–5 фотографій. Тематика контенту може бути різною та обирається самими учасниками.</a:t>
            </a:r>
          </a:p>
        </p:txBody>
      </p:sp>
      <p:sp>
        <p:nvSpPr>
          <p:cNvPr name="AutoShape 6" id="6"/>
          <p:cNvSpPr/>
          <p:nvPr/>
        </p:nvSpPr>
        <p:spPr>
          <a:xfrm>
            <a:off x="-259642" y="3928992"/>
            <a:ext cx="7543183" cy="0"/>
          </a:xfrm>
          <a:prstGeom prst="line">
            <a:avLst/>
          </a:prstGeom>
          <a:ln cap="rnd" w="57150">
            <a:solidFill>
              <a:srgbClr val="01D5C7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964773" y="-64927"/>
            <a:ext cx="9323227" cy="9323227"/>
            <a:chOff x="0" y="0"/>
            <a:chExt cx="12700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2"/>
              <a:stretch>
                <a:fillRect l="-19549" t="0" r="-19549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268919" y="4667522"/>
            <a:ext cx="8695855" cy="37603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98826" indent="-399413" lvl="1">
              <a:lnSpc>
                <a:spcPts val="6030"/>
              </a:lnSpc>
              <a:buFont typeface="Arial"/>
              <a:buChar char="•"/>
            </a:pPr>
            <a:r>
              <a:rPr lang="en-US" sz="36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Що вас сьогодні здивувало?</a:t>
            </a:r>
          </a:p>
          <a:p>
            <a:pPr algn="l" marL="798826" indent="-399413" lvl="1">
              <a:lnSpc>
                <a:spcPts val="6030"/>
              </a:lnSpc>
              <a:buFont typeface="Arial"/>
              <a:buChar char="•"/>
            </a:pPr>
            <a:r>
              <a:rPr lang="en-US" sz="36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Що нового ви берете з собою після заняття?</a:t>
            </a:r>
          </a:p>
          <a:p>
            <a:pPr algn="l" marL="798826" indent="-399413" lvl="1">
              <a:lnSpc>
                <a:spcPts val="6030"/>
              </a:lnSpc>
              <a:buFont typeface="Arial"/>
              <a:buChar char="•"/>
            </a:pPr>
            <a:r>
              <a:rPr lang="en-US" sz="36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Чи залишилися у вас фінальні запитання?</a:t>
            </a:r>
          </a:p>
        </p:txBody>
      </p:sp>
      <p:sp>
        <p:nvSpPr>
          <p:cNvPr name="AutoShape 5" id="5"/>
          <p:cNvSpPr/>
          <p:nvPr/>
        </p:nvSpPr>
        <p:spPr>
          <a:xfrm>
            <a:off x="-259642" y="3928992"/>
            <a:ext cx="7543183" cy="0"/>
          </a:xfrm>
          <a:prstGeom prst="line">
            <a:avLst/>
          </a:prstGeom>
          <a:ln cap="rnd" w="57150">
            <a:solidFill>
              <a:srgbClr val="01D5C7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39742" y="1863717"/>
            <a:ext cx="8257842" cy="1798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7"/>
              </a:lnSpc>
            </a:pPr>
            <a:r>
              <a:rPr lang="en-US" b="true" sz="519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ФІНАЛЬНЕ ЗАВДАННЯ ТА ОБГОВОРЕННЯ</a:t>
            </a:r>
          </a:p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CB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414775" y="102054"/>
            <a:ext cx="9873225" cy="10082893"/>
            <a:chOff x="0" y="0"/>
            <a:chExt cx="5513070" cy="56301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2540" y="-15240"/>
              <a:ext cx="5515610" cy="5645385"/>
            </a:xfrm>
            <a:custGeom>
              <a:avLst/>
              <a:gdLst/>
              <a:ahLst/>
              <a:cxnLst/>
              <a:rect r="r" b="b" t="t" l="l"/>
              <a:pathLst>
                <a:path h="5645385" w="5515610">
                  <a:moveTo>
                    <a:pt x="4991100" y="2465582"/>
                  </a:moveTo>
                  <a:cubicBezTo>
                    <a:pt x="5048250" y="2431326"/>
                    <a:pt x="5124450" y="2447447"/>
                    <a:pt x="5189220" y="2413190"/>
                  </a:cubicBezTo>
                  <a:cubicBezTo>
                    <a:pt x="5326380" y="2338632"/>
                    <a:pt x="5435600" y="2219742"/>
                    <a:pt x="5515610" y="2084732"/>
                  </a:cubicBezTo>
                  <a:cubicBezTo>
                    <a:pt x="5499100" y="1945691"/>
                    <a:pt x="5494020" y="1869118"/>
                    <a:pt x="5505450" y="1752243"/>
                  </a:cubicBezTo>
                  <a:cubicBezTo>
                    <a:pt x="5495290" y="1744182"/>
                    <a:pt x="5473700" y="1766348"/>
                    <a:pt x="5472430" y="1734107"/>
                  </a:cubicBezTo>
                  <a:cubicBezTo>
                    <a:pt x="5469890" y="1641413"/>
                    <a:pt x="5441950" y="1607157"/>
                    <a:pt x="5415280" y="1528568"/>
                  </a:cubicBezTo>
                  <a:cubicBezTo>
                    <a:pt x="5210810" y="1574915"/>
                    <a:pt x="4838700" y="1828816"/>
                    <a:pt x="4617720" y="1806650"/>
                  </a:cubicBezTo>
                  <a:cubicBezTo>
                    <a:pt x="4753610" y="1653504"/>
                    <a:pt x="4851400" y="1482221"/>
                    <a:pt x="4853940" y="1256532"/>
                  </a:cubicBezTo>
                  <a:cubicBezTo>
                    <a:pt x="4842510" y="1238396"/>
                    <a:pt x="4777740" y="1226306"/>
                    <a:pt x="4762500" y="1234366"/>
                  </a:cubicBezTo>
                  <a:cubicBezTo>
                    <a:pt x="4710430" y="1218245"/>
                    <a:pt x="4657090" y="1143687"/>
                    <a:pt x="4634230" y="1097340"/>
                  </a:cubicBezTo>
                  <a:cubicBezTo>
                    <a:pt x="4612640" y="1119506"/>
                    <a:pt x="4608830" y="1095325"/>
                    <a:pt x="4589780" y="1111446"/>
                  </a:cubicBezTo>
                  <a:cubicBezTo>
                    <a:pt x="4508500" y="1012707"/>
                    <a:pt x="4337050" y="1161823"/>
                    <a:pt x="4254500" y="1069129"/>
                  </a:cubicBezTo>
                  <a:cubicBezTo>
                    <a:pt x="4292600" y="909937"/>
                    <a:pt x="4215130" y="873666"/>
                    <a:pt x="4163060" y="797093"/>
                  </a:cubicBezTo>
                  <a:cubicBezTo>
                    <a:pt x="4182110" y="672158"/>
                    <a:pt x="4135120" y="605660"/>
                    <a:pt x="4091940" y="488785"/>
                  </a:cubicBezTo>
                  <a:cubicBezTo>
                    <a:pt x="4038600" y="529086"/>
                    <a:pt x="4042410" y="466619"/>
                    <a:pt x="4048760" y="426317"/>
                  </a:cubicBezTo>
                  <a:cubicBezTo>
                    <a:pt x="4009390" y="444453"/>
                    <a:pt x="3985260" y="420272"/>
                    <a:pt x="3963670" y="388031"/>
                  </a:cubicBezTo>
                  <a:cubicBezTo>
                    <a:pt x="3887470" y="434378"/>
                    <a:pt x="3817620" y="436393"/>
                    <a:pt x="3756660" y="446468"/>
                  </a:cubicBezTo>
                  <a:cubicBezTo>
                    <a:pt x="3445510" y="498860"/>
                    <a:pt x="3059430" y="631856"/>
                    <a:pt x="2780030" y="654022"/>
                  </a:cubicBezTo>
                  <a:cubicBezTo>
                    <a:pt x="3036570" y="480724"/>
                    <a:pt x="3333750" y="369895"/>
                    <a:pt x="3522980" y="220779"/>
                  </a:cubicBezTo>
                  <a:cubicBezTo>
                    <a:pt x="3529330" y="136145"/>
                    <a:pt x="3528060" y="97858"/>
                    <a:pt x="3524250" y="19270"/>
                  </a:cubicBezTo>
                  <a:cubicBezTo>
                    <a:pt x="3319780" y="0"/>
                    <a:pt x="3006090" y="146220"/>
                    <a:pt x="2715260" y="291307"/>
                  </a:cubicBezTo>
                  <a:cubicBezTo>
                    <a:pt x="2040890" y="627826"/>
                    <a:pt x="1228090" y="1010692"/>
                    <a:pt x="845820" y="1607157"/>
                  </a:cubicBezTo>
                  <a:cubicBezTo>
                    <a:pt x="855980" y="1695820"/>
                    <a:pt x="839470" y="1810680"/>
                    <a:pt x="881380" y="1887253"/>
                  </a:cubicBezTo>
                  <a:cubicBezTo>
                    <a:pt x="741680" y="2008158"/>
                    <a:pt x="581660" y="2116973"/>
                    <a:pt x="445770" y="2241908"/>
                  </a:cubicBezTo>
                  <a:cubicBezTo>
                    <a:pt x="450850" y="2346692"/>
                    <a:pt x="485140" y="2455507"/>
                    <a:pt x="499110" y="2473643"/>
                  </a:cubicBezTo>
                  <a:cubicBezTo>
                    <a:pt x="454660" y="2511929"/>
                    <a:pt x="523240" y="2483718"/>
                    <a:pt x="520700" y="2524020"/>
                  </a:cubicBezTo>
                  <a:cubicBezTo>
                    <a:pt x="501650" y="2538126"/>
                    <a:pt x="514350" y="2572382"/>
                    <a:pt x="486410" y="2582457"/>
                  </a:cubicBezTo>
                  <a:cubicBezTo>
                    <a:pt x="383540" y="2556261"/>
                    <a:pt x="269240" y="2683211"/>
                    <a:pt x="163830" y="2721498"/>
                  </a:cubicBezTo>
                  <a:cubicBezTo>
                    <a:pt x="160020" y="2747694"/>
                    <a:pt x="198120" y="2743664"/>
                    <a:pt x="173990" y="2765830"/>
                  </a:cubicBezTo>
                  <a:cubicBezTo>
                    <a:pt x="104140" y="2792026"/>
                    <a:pt x="96520" y="2850463"/>
                    <a:pt x="26670" y="2876660"/>
                  </a:cubicBezTo>
                  <a:cubicBezTo>
                    <a:pt x="24130" y="2900841"/>
                    <a:pt x="21590" y="2925021"/>
                    <a:pt x="25400" y="2953233"/>
                  </a:cubicBezTo>
                  <a:cubicBezTo>
                    <a:pt x="35560" y="2973384"/>
                    <a:pt x="96520" y="2949203"/>
                    <a:pt x="80010" y="2983459"/>
                  </a:cubicBezTo>
                  <a:cubicBezTo>
                    <a:pt x="43180" y="3003610"/>
                    <a:pt x="0" y="2997565"/>
                    <a:pt x="1270" y="3053987"/>
                  </a:cubicBezTo>
                  <a:cubicBezTo>
                    <a:pt x="21590" y="3090259"/>
                    <a:pt x="63500" y="3066077"/>
                    <a:pt x="74930" y="3124515"/>
                  </a:cubicBezTo>
                  <a:cubicBezTo>
                    <a:pt x="66040" y="3152726"/>
                    <a:pt x="38100" y="3168847"/>
                    <a:pt x="45720" y="3205119"/>
                  </a:cubicBezTo>
                  <a:cubicBezTo>
                    <a:pt x="105410" y="3203103"/>
                    <a:pt x="158750" y="3221239"/>
                    <a:pt x="220980" y="3215194"/>
                  </a:cubicBezTo>
                  <a:cubicBezTo>
                    <a:pt x="201930" y="3231315"/>
                    <a:pt x="236220" y="3267586"/>
                    <a:pt x="287020" y="3251466"/>
                  </a:cubicBezTo>
                  <a:cubicBezTo>
                    <a:pt x="284480" y="3279676"/>
                    <a:pt x="240030" y="3283707"/>
                    <a:pt x="243840" y="3313933"/>
                  </a:cubicBezTo>
                  <a:cubicBezTo>
                    <a:pt x="317500" y="3291767"/>
                    <a:pt x="337820" y="3247435"/>
                    <a:pt x="406400" y="3231315"/>
                  </a:cubicBezTo>
                  <a:cubicBezTo>
                    <a:pt x="360680" y="3289752"/>
                    <a:pt x="302260" y="3380431"/>
                    <a:pt x="245110" y="3400581"/>
                  </a:cubicBezTo>
                  <a:cubicBezTo>
                    <a:pt x="228600" y="3436853"/>
                    <a:pt x="234950" y="3485215"/>
                    <a:pt x="226060" y="3523502"/>
                  </a:cubicBezTo>
                  <a:cubicBezTo>
                    <a:pt x="210820" y="3515441"/>
                    <a:pt x="212090" y="3642392"/>
                    <a:pt x="251460" y="3672618"/>
                  </a:cubicBezTo>
                  <a:cubicBezTo>
                    <a:pt x="300990" y="3652467"/>
                    <a:pt x="412750" y="3662543"/>
                    <a:pt x="485140" y="3686724"/>
                  </a:cubicBezTo>
                  <a:cubicBezTo>
                    <a:pt x="480060" y="3708890"/>
                    <a:pt x="463550" y="3725010"/>
                    <a:pt x="472440" y="3757252"/>
                  </a:cubicBezTo>
                  <a:cubicBezTo>
                    <a:pt x="496570" y="3771357"/>
                    <a:pt x="554990" y="3690754"/>
                    <a:pt x="579120" y="3720980"/>
                  </a:cubicBezTo>
                  <a:cubicBezTo>
                    <a:pt x="614680" y="3741131"/>
                    <a:pt x="551180" y="3761282"/>
                    <a:pt x="568960" y="3801583"/>
                  </a:cubicBezTo>
                  <a:cubicBezTo>
                    <a:pt x="805180" y="3614181"/>
                    <a:pt x="994410" y="3579924"/>
                    <a:pt x="1234440" y="3489245"/>
                  </a:cubicBezTo>
                  <a:cubicBezTo>
                    <a:pt x="966470" y="3674633"/>
                    <a:pt x="604520" y="4174374"/>
                    <a:pt x="598170" y="4337596"/>
                  </a:cubicBezTo>
                  <a:cubicBezTo>
                    <a:pt x="631190" y="4337596"/>
                    <a:pt x="659130" y="4349686"/>
                    <a:pt x="689610" y="4359762"/>
                  </a:cubicBezTo>
                  <a:cubicBezTo>
                    <a:pt x="679450" y="4402078"/>
                    <a:pt x="664210" y="4442380"/>
                    <a:pt x="661670" y="4488727"/>
                  </a:cubicBezTo>
                  <a:cubicBezTo>
                    <a:pt x="678180" y="4442380"/>
                    <a:pt x="736600" y="4420215"/>
                    <a:pt x="741680" y="4504848"/>
                  </a:cubicBezTo>
                  <a:cubicBezTo>
                    <a:pt x="701040" y="4510893"/>
                    <a:pt x="701040" y="4531044"/>
                    <a:pt x="701040" y="4579406"/>
                  </a:cubicBezTo>
                  <a:cubicBezTo>
                    <a:pt x="742950" y="4587466"/>
                    <a:pt x="807720" y="4529029"/>
                    <a:pt x="828040" y="4591497"/>
                  </a:cubicBezTo>
                  <a:cubicBezTo>
                    <a:pt x="801370" y="4617692"/>
                    <a:pt x="791210" y="4593511"/>
                    <a:pt x="765810" y="4615677"/>
                  </a:cubicBezTo>
                  <a:cubicBezTo>
                    <a:pt x="767080" y="4655979"/>
                    <a:pt x="792480" y="4625753"/>
                    <a:pt x="801370" y="4645904"/>
                  </a:cubicBezTo>
                  <a:cubicBezTo>
                    <a:pt x="727710" y="4694266"/>
                    <a:pt x="731520" y="4712402"/>
                    <a:pt x="707390" y="4776884"/>
                  </a:cubicBezTo>
                  <a:cubicBezTo>
                    <a:pt x="687070" y="4724492"/>
                    <a:pt x="633730" y="5061011"/>
                    <a:pt x="676910" y="5056981"/>
                  </a:cubicBezTo>
                  <a:cubicBezTo>
                    <a:pt x="641350" y="5115419"/>
                    <a:pt x="709930" y="5081162"/>
                    <a:pt x="726440" y="5103328"/>
                  </a:cubicBezTo>
                  <a:cubicBezTo>
                    <a:pt x="711200" y="5145644"/>
                    <a:pt x="745490" y="5157735"/>
                    <a:pt x="749300" y="5202067"/>
                  </a:cubicBezTo>
                  <a:cubicBezTo>
                    <a:pt x="768350" y="5210127"/>
                    <a:pt x="805180" y="5167810"/>
                    <a:pt x="803910" y="5232293"/>
                  </a:cubicBezTo>
                  <a:cubicBezTo>
                    <a:pt x="767080" y="5238339"/>
                    <a:pt x="778510" y="5222218"/>
                    <a:pt x="753110" y="5262519"/>
                  </a:cubicBezTo>
                  <a:cubicBezTo>
                    <a:pt x="744220" y="5248414"/>
                    <a:pt x="725170" y="5234308"/>
                    <a:pt x="706120" y="5264535"/>
                  </a:cubicBezTo>
                  <a:cubicBezTo>
                    <a:pt x="720090" y="5306852"/>
                    <a:pt x="715010" y="5339093"/>
                    <a:pt x="712470" y="5373349"/>
                  </a:cubicBezTo>
                  <a:cubicBezTo>
                    <a:pt x="779780" y="5355213"/>
                    <a:pt x="732790" y="5391485"/>
                    <a:pt x="795020" y="5399545"/>
                  </a:cubicBezTo>
                  <a:cubicBezTo>
                    <a:pt x="814070" y="5435817"/>
                    <a:pt x="786130" y="5445892"/>
                    <a:pt x="782320" y="5470073"/>
                  </a:cubicBezTo>
                  <a:cubicBezTo>
                    <a:pt x="904240" y="5476118"/>
                    <a:pt x="967740" y="5556722"/>
                    <a:pt x="1071880" y="5595008"/>
                  </a:cubicBezTo>
                  <a:cubicBezTo>
                    <a:pt x="1071880" y="5631280"/>
                    <a:pt x="1090930" y="5617174"/>
                    <a:pt x="1093470" y="5645385"/>
                  </a:cubicBezTo>
                  <a:cubicBezTo>
                    <a:pt x="1291590" y="5609114"/>
                    <a:pt x="1422400" y="5643370"/>
                    <a:pt x="1651000" y="5532540"/>
                  </a:cubicBezTo>
                  <a:cubicBezTo>
                    <a:pt x="1623060" y="5492239"/>
                    <a:pt x="1544320" y="5524480"/>
                    <a:pt x="1529080" y="5504329"/>
                  </a:cubicBezTo>
                  <a:cubicBezTo>
                    <a:pt x="1684020" y="5401560"/>
                    <a:pt x="1873250" y="5365289"/>
                    <a:pt x="2058670" y="5306852"/>
                  </a:cubicBezTo>
                  <a:cubicBezTo>
                    <a:pt x="2236470" y="5252444"/>
                    <a:pt x="2411730" y="5270580"/>
                    <a:pt x="2586990" y="5147660"/>
                  </a:cubicBezTo>
                  <a:cubicBezTo>
                    <a:pt x="2628900" y="5173856"/>
                    <a:pt x="2661920" y="5123479"/>
                    <a:pt x="2701290" y="5105343"/>
                  </a:cubicBezTo>
                  <a:cubicBezTo>
                    <a:pt x="2907030" y="5006604"/>
                    <a:pt x="3168650" y="4928016"/>
                    <a:pt x="3371850" y="4901819"/>
                  </a:cubicBezTo>
                  <a:cubicBezTo>
                    <a:pt x="3407410" y="4897789"/>
                    <a:pt x="3448050" y="4865548"/>
                    <a:pt x="3464560" y="4847412"/>
                  </a:cubicBezTo>
                  <a:cubicBezTo>
                    <a:pt x="3530600" y="4863532"/>
                    <a:pt x="3644900" y="4795020"/>
                    <a:pt x="3704590" y="4768824"/>
                  </a:cubicBezTo>
                  <a:cubicBezTo>
                    <a:pt x="3702050" y="4750688"/>
                    <a:pt x="3691890" y="4730537"/>
                    <a:pt x="3703320" y="4720462"/>
                  </a:cubicBezTo>
                  <a:cubicBezTo>
                    <a:pt x="3785870" y="4690236"/>
                    <a:pt x="3902710" y="4657994"/>
                    <a:pt x="3978910" y="4585451"/>
                  </a:cubicBezTo>
                  <a:cubicBezTo>
                    <a:pt x="3968750" y="4577391"/>
                    <a:pt x="3947160" y="4599557"/>
                    <a:pt x="3945890" y="4567315"/>
                  </a:cubicBezTo>
                  <a:cubicBezTo>
                    <a:pt x="4018280" y="4539104"/>
                    <a:pt x="4107180" y="4527013"/>
                    <a:pt x="4175760" y="4482682"/>
                  </a:cubicBezTo>
                  <a:cubicBezTo>
                    <a:pt x="4161790" y="4478652"/>
                    <a:pt x="4146550" y="4478652"/>
                    <a:pt x="4133850" y="4468576"/>
                  </a:cubicBezTo>
                  <a:cubicBezTo>
                    <a:pt x="4218940" y="4365807"/>
                    <a:pt x="4254500" y="4315430"/>
                    <a:pt x="4371340" y="4293264"/>
                  </a:cubicBezTo>
                  <a:cubicBezTo>
                    <a:pt x="4362450" y="4232812"/>
                    <a:pt x="4389120" y="4194525"/>
                    <a:pt x="4448810" y="4172359"/>
                  </a:cubicBezTo>
                  <a:cubicBezTo>
                    <a:pt x="4465320" y="4136087"/>
                    <a:pt x="4414520" y="4150193"/>
                    <a:pt x="4433570" y="4105861"/>
                  </a:cubicBezTo>
                  <a:cubicBezTo>
                    <a:pt x="4645660" y="4061529"/>
                    <a:pt x="4704080" y="3759267"/>
                    <a:pt x="4801870" y="3589999"/>
                  </a:cubicBezTo>
                  <a:cubicBezTo>
                    <a:pt x="4805680" y="3583954"/>
                    <a:pt x="4822190" y="3567834"/>
                    <a:pt x="4824730" y="3563803"/>
                  </a:cubicBezTo>
                  <a:cubicBezTo>
                    <a:pt x="4959350" y="3434838"/>
                    <a:pt x="5125720" y="3416702"/>
                    <a:pt x="5228590" y="3239375"/>
                  </a:cubicBezTo>
                  <a:cubicBezTo>
                    <a:pt x="5267960" y="3104364"/>
                    <a:pt x="5372100" y="2933082"/>
                    <a:pt x="5256530" y="2822252"/>
                  </a:cubicBezTo>
                  <a:cubicBezTo>
                    <a:pt x="5269230" y="2794041"/>
                    <a:pt x="5262880" y="2755755"/>
                    <a:pt x="5250180" y="2713438"/>
                  </a:cubicBezTo>
                  <a:cubicBezTo>
                    <a:pt x="5198110" y="2735604"/>
                    <a:pt x="4958080" y="2661046"/>
                    <a:pt x="4904740" y="2626789"/>
                  </a:cubicBezTo>
                  <a:cubicBezTo>
                    <a:pt x="4916170" y="2584473"/>
                    <a:pt x="4892040" y="2542156"/>
                    <a:pt x="4898390" y="2517975"/>
                  </a:cubicBezTo>
                  <a:cubicBezTo>
                    <a:pt x="4947920" y="2513944"/>
                    <a:pt x="4961890" y="2483718"/>
                    <a:pt x="4991100" y="2465582"/>
                  </a:cubicBezTo>
                  <a:close/>
                </a:path>
              </a:pathLst>
            </a:custGeom>
            <a:blipFill>
              <a:blip r:embed="rId2"/>
              <a:stretch>
                <a:fillRect l="-39381" t="0" r="-39381" b="0"/>
              </a:stretch>
            </a:blipFill>
            <a:ln w="38100" cap="sq">
              <a:solidFill>
                <a:srgbClr val="FFFFFF"/>
              </a:solidFill>
              <a:prstDash val="sysDot"/>
              <a:miter/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01316" y="409719"/>
            <a:ext cx="4953965" cy="3405328"/>
          </a:xfrm>
          <a:custGeom>
            <a:avLst/>
            <a:gdLst/>
            <a:ahLst/>
            <a:cxnLst/>
            <a:rect r="r" b="b" t="t" l="l"/>
            <a:pathLst>
              <a:path h="3405328" w="4953965">
                <a:moveTo>
                  <a:pt x="0" y="0"/>
                </a:moveTo>
                <a:lnTo>
                  <a:pt x="4953964" y="0"/>
                </a:lnTo>
                <a:lnTo>
                  <a:pt x="4953964" y="3405327"/>
                </a:lnTo>
                <a:lnTo>
                  <a:pt x="0" y="34053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7927" r="0" b="-17549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62000" y="4098538"/>
            <a:ext cx="5097374" cy="1044962"/>
            <a:chOff x="0" y="0"/>
            <a:chExt cx="5655720" cy="115942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655691" cy="1159383"/>
            </a:xfrm>
            <a:custGeom>
              <a:avLst/>
              <a:gdLst/>
              <a:ahLst/>
              <a:cxnLst/>
              <a:rect r="r" b="b" t="t" l="l"/>
              <a:pathLst>
                <a:path h="1159383" w="5655691">
                  <a:moveTo>
                    <a:pt x="0" y="0"/>
                  </a:moveTo>
                  <a:lnTo>
                    <a:pt x="5655691" y="0"/>
                  </a:lnTo>
                  <a:lnTo>
                    <a:pt x="5655691" y="1159383"/>
                  </a:lnTo>
                  <a:lnTo>
                    <a:pt x="0" y="1159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1267" r="0" b="-127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762000" y="5391150"/>
            <a:ext cx="7939370" cy="2911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За фінансової підтримки Європейського Союзу. Погляди та думки, висловлені в публікації, належать виключно автору(ам) і не обов'язково відображають позицію Європейського Союзу або Європейського агентства з питань освіти і культури (ЕАСЕА). Ані Європейський Союз,</a:t>
            </a:r>
            <a:r>
              <a:rPr lang="en-US" sz="24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ані EACEA не несуть за них відповідальності.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62000" y="8474710"/>
            <a:ext cx="6959203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Project</a:t>
            </a:r>
            <a:r>
              <a:rPr lang="en-US" b="true" sz="240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no. 2023-1-PL01-KA220-ADU-000156610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736452" y="9043670"/>
            <a:ext cx="4813399" cy="815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Більше інформації про проєкт: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u="sng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  <a:hlinkClick r:id="rId5" tooltip="https://www.remcreadwomen.eu"/>
              </a:rPr>
              <a:t>https://www.remcreadwomen.eu/</a:t>
            </a:r>
          </a:p>
        </p:txBody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CB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178594" y="102054"/>
            <a:ext cx="9873225" cy="10082893"/>
            <a:chOff x="0" y="0"/>
            <a:chExt cx="5513070" cy="56301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2540" y="-15240"/>
              <a:ext cx="5515610" cy="5645385"/>
            </a:xfrm>
            <a:custGeom>
              <a:avLst/>
              <a:gdLst/>
              <a:ahLst/>
              <a:cxnLst/>
              <a:rect r="r" b="b" t="t" l="l"/>
              <a:pathLst>
                <a:path h="5645385" w="5515610">
                  <a:moveTo>
                    <a:pt x="4991100" y="2465582"/>
                  </a:moveTo>
                  <a:cubicBezTo>
                    <a:pt x="5048250" y="2431326"/>
                    <a:pt x="5124450" y="2447447"/>
                    <a:pt x="5189220" y="2413190"/>
                  </a:cubicBezTo>
                  <a:cubicBezTo>
                    <a:pt x="5326380" y="2338632"/>
                    <a:pt x="5435600" y="2219742"/>
                    <a:pt x="5515610" y="2084732"/>
                  </a:cubicBezTo>
                  <a:cubicBezTo>
                    <a:pt x="5499100" y="1945691"/>
                    <a:pt x="5494020" y="1869118"/>
                    <a:pt x="5505450" y="1752243"/>
                  </a:cubicBezTo>
                  <a:cubicBezTo>
                    <a:pt x="5495290" y="1744182"/>
                    <a:pt x="5473700" y="1766348"/>
                    <a:pt x="5472430" y="1734107"/>
                  </a:cubicBezTo>
                  <a:cubicBezTo>
                    <a:pt x="5469890" y="1641413"/>
                    <a:pt x="5441950" y="1607157"/>
                    <a:pt x="5415280" y="1528568"/>
                  </a:cubicBezTo>
                  <a:cubicBezTo>
                    <a:pt x="5210810" y="1574915"/>
                    <a:pt x="4838700" y="1828816"/>
                    <a:pt x="4617720" y="1806650"/>
                  </a:cubicBezTo>
                  <a:cubicBezTo>
                    <a:pt x="4753610" y="1653504"/>
                    <a:pt x="4851400" y="1482221"/>
                    <a:pt x="4853940" y="1256532"/>
                  </a:cubicBezTo>
                  <a:cubicBezTo>
                    <a:pt x="4842510" y="1238396"/>
                    <a:pt x="4777740" y="1226306"/>
                    <a:pt x="4762500" y="1234366"/>
                  </a:cubicBezTo>
                  <a:cubicBezTo>
                    <a:pt x="4710430" y="1218245"/>
                    <a:pt x="4657090" y="1143687"/>
                    <a:pt x="4634230" y="1097340"/>
                  </a:cubicBezTo>
                  <a:cubicBezTo>
                    <a:pt x="4612640" y="1119506"/>
                    <a:pt x="4608830" y="1095325"/>
                    <a:pt x="4589780" y="1111446"/>
                  </a:cubicBezTo>
                  <a:cubicBezTo>
                    <a:pt x="4508500" y="1012707"/>
                    <a:pt x="4337050" y="1161823"/>
                    <a:pt x="4254500" y="1069129"/>
                  </a:cubicBezTo>
                  <a:cubicBezTo>
                    <a:pt x="4292600" y="909937"/>
                    <a:pt x="4215130" y="873666"/>
                    <a:pt x="4163060" y="797093"/>
                  </a:cubicBezTo>
                  <a:cubicBezTo>
                    <a:pt x="4182110" y="672158"/>
                    <a:pt x="4135120" y="605660"/>
                    <a:pt x="4091940" y="488785"/>
                  </a:cubicBezTo>
                  <a:cubicBezTo>
                    <a:pt x="4038600" y="529086"/>
                    <a:pt x="4042410" y="466619"/>
                    <a:pt x="4048760" y="426317"/>
                  </a:cubicBezTo>
                  <a:cubicBezTo>
                    <a:pt x="4009390" y="444453"/>
                    <a:pt x="3985260" y="420272"/>
                    <a:pt x="3963670" y="388031"/>
                  </a:cubicBezTo>
                  <a:cubicBezTo>
                    <a:pt x="3887470" y="434378"/>
                    <a:pt x="3817620" y="436393"/>
                    <a:pt x="3756660" y="446468"/>
                  </a:cubicBezTo>
                  <a:cubicBezTo>
                    <a:pt x="3445510" y="498860"/>
                    <a:pt x="3059430" y="631856"/>
                    <a:pt x="2780030" y="654022"/>
                  </a:cubicBezTo>
                  <a:cubicBezTo>
                    <a:pt x="3036570" y="480724"/>
                    <a:pt x="3333750" y="369895"/>
                    <a:pt x="3522980" y="220779"/>
                  </a:cubicBezTo>
                  <a:cubicBezTo>
                    <a:pt x="3529330" y="136145"/>
                    <a:pt x="3528060" y="97858"/>
                    <a:pt x="3524250" y="19270"/>
                  </a:cubicBezTo>
                  <a:cubicBezTo>
                    <a:pt x="3319780" y="0"/>
                    <a:pt x="3006090" y="146220"/>
                    <a:pt x="2715260" y="291307"/>
                  </a:cubicBezTo>
                  <a:cubicBezTo>
                    <a:pt x="2040890" y="627826"/>
                    <a:pt x="1228090" y="1010692"/>
                    <a:pt x="845820" y="1607157"/>
                  </a:cubicBezTo>
                  <a:cubicBezTo>
                    <a:pt x="855980" y="1695820"/>
                    <a:pt x="839470" y="1810680"/>
                    <a:pt x="881380" y="1887253"/>
                  </a:cubicBezTo>
                  <a:cubicBezTo>
                    <a:pt x="741680" y="2008158"/>
                    <a:pt x="581660" y="2116973"/>
                    <a:pt x="445770" y="2241908"/>
                  </a:cubicBezTo>
                  <a:cubicBezTo>
                    <a:pt x="450850" y="2346692"/>
                    <a:pt x="485140" y="2455507"/>
                    <a:pt x="499110" y="2473643"/>
                  </a:cubicBezTo>
                  <a:cubicBezTo>
                    <a:pt x="454660" y="2511929"/>
                    <a:pt x="523240" y="2483718"/>
                    <a:pt x="520700" y="2524020"/>
                  </a:cubicBezTo>
                  <a:cubicBezTo>
                    <a:pt x="501650" y="2538126"/>
                    <a:pt x="514350" y="2572382"/>
                    <a:pt x="486410" y="2582457"/>
                  </a:cubicBezTo>
                  <a:cubicBezTo>
                    <a:pt x="383540" y="2556261"/>
                    <a:pt x="269240" y="2683211"/>
                    <a:pt x="163830" y="2721498"/>
                  </a:cubicBezTo>
                  <a:cubicBezTo>
                    <a:pt x="160020" y="2747694"/>
                    <a:pt x="198120" y="2743664"/>
                    <a:pt x="173990" y="2765830"/>
                  </a:cubicBezTo>
                  <a:cubicBezTo>
                    <a:pt x="104140" y="2792026"/>
                    <a:pt x="96520" y="2850463"/>
                    <a:pt x="26670" y="2876660"/>
                  </a:cubicBezTo>
                  <a:cubicBezTo>
                    <a:pt x="24130" y="2900841"/>
                    <a:pt x="21590" y="2925021"/>
                    <a:pt x="25400" y="2953233"/>
                  </a:cubicBezTo>
                  <a:cubicBezTo>
                    <a:pt x="35560" y="2973384"/>
                    <a:pt x="96520" y="2949203"/>
                    <a:pt x="80010" y="2983459"/>
                  </a:cubicBezTo>
                  <a:cubicBezTo>
                    <a:pt x="43180" y="3003610"/>
                    <a:pt x="0" y="2997565"/>
                    <a:pt x="1270" y="3053987"/>
                  </a:cubicBezTo>
                  <a:cubicBezTo>
                    <a:pt x="21590" y="3090259"/>
                    <a:pt x="63500" y="3066077"/>
                    <a:pt x="74930" y="3124515"/>
                  </a:cubicBezTo>
                  <a:cubicBezTo>
                    <a:pt x="66040" y="3152726"/>
                    <a:pt x="38100" y="3168847"/>
                    <a:pt x="45720" y="3205119"/>
                  </a:cubicBezTo>
                  <a:cubicBezTo>
                    <a:pt x="105410" y="3203103"/>
                    <a:pt x="158750" y="3221239"/>
                    <a:pt x="220980" y="3215194"/>
                  </a:cubicBezTo>
                  <a:cubicBezTo>
                    <a:pt x="201930" y="3231315"/>
                    <a:pt x="236220" y="3267586"/>
                    <a:pt x="287020" y="3251466"/>
                  </a:cubicBezTo>
                  <a:cubicBezTo>
                    <a:pt x="284480" y="3279676"/>
                    <a:pt x="240030" y="3283707"/>
                    <a:pt x="243840" y="3313933"/>
                  </a:cubicBezTo>
                  <a:cubicBezTo>
                    <a:pt x="317500" y="3291767"/>
                    <a:pt x="337820" y="3247435"/>
                    <a:pt x="406400" y="3231315"/>
                  </a:cubicBezTo>
                  <a:cubicBezTo>
                    <a:pt x="360680" y="3289752"/>
                    <a:pt x="302260" y="3380431"/>
                    <a:pt x="245110" y="3400581"/>
                  </a:cubicBezTo>
                  <a:cubicBezTo>
                    <a:pt x="228600" y="3436853"/>
                    <a:pt x="234950" y="3485215"/>
                    <a:pt x="226060" y="3523502"/>
                  </a:cubicBezTo>
                  <a:cubicBezTo>
                    <a:pt x="210820" y="3515441"/>
                    <a:pt x="212090" y="3642392"/>
                    <a:pt x="251460" y="3672618"/>
                  </a:cubicBezTo>
                  <a:cubicBezTo>
                    <a:pt x="300990" y="3652467"/>
                    <a:pt x="412750" y="3662543"/>
                    <a:pt x="485140" y="3686724"/>
                  </a:cubicBezTo>
                  <a:cubicBezTo>
                    <a:pt x="480060" y="3708890"/>
                    <a:pt x="463550" y="3725010"/>
                    <a:pt x="472440" y="3757252"/>
                  </a:cubicBezTo>
                  <a:cubicBezTo>
                    <a:pt x="496570" y="3771357"/>
                    <a:pt x="554990" y="3690754"/>
                    <a:pt x="579120" y="3720980"/>
                  </a:cubicBezTo>
                  <a:cubicBezTo>
                    <a:pt x="614680" y="3741131"/>
                    <a:pt x="551180" y="3761282"/>
                    <a:pt x="568960" y="3801583"/>
                  </a:cubicBezTo>
                  <a:cubicBezTo>
                    <a:pt x="805180" y="3614181"/>
                    <a:pt x="994410" y="3579924"/>
                    <a:pt x="1234440" y="3489245"/>
                  </a:cubicBezTo>
                  <a:cubicBezTo>
                    <a:pt x="966470" y="3674633"/>
                    <a:pt x="604520" y="4174374"/>
                    <a:pt x="598170" y="4337596"/>
                  </a:cubicBezTo>
                  <a:cubicBezTo>
                    <a:pt x="631190" y="4337596"/>
                    <a:pt x="659130" y="4349686"/>
                    <a:pt x="689610" y="4359762"/>
                  </a:cubicBezTo>
                  <a:cubicBezTo>
                    <a:pt x="679450" y="4402078"/>
                    <a:pt x="664210" y="4442380"/>
                    <a:pt x="661670" y="4488727"/>
                  </a:cubicBezTo>
                  <a:cubicBezTo>
                    <a:pt x="678180" y="4442380"/>
                    <a:pt x="736600" y="4420215"/>
                    <a:pt x="741680" y="4504848"/>
                  </a:cubicBezTo>
                  <a:cubicBezTo>
                    <a:pt x="701040" y="4510893"/>
                    <a:pt x="701040" y="4531044"/>
                    <a:pt x="701040" y="4579406"/>
                  </a:cubicBezTo>
                  <a:cubicBezTo>
                    <a:pt x="742950" y="4587466"/>
                    <a:pt x="807720" y="4529029"/>
                    <a:pt x="828040" y="4591497"/>
                  </a:cubicBezTo>
                  <a:cubicBezTo>
                    <a:pt x="801370" y="4617692"/>
                    <a:pt x="791210" y="4593511"/>
                    <a:pt x="765810" y="4615677"/>
                  </a:cubicBezTo>
                  <a:cubicBezTo>
                    <a:pt x="767080" y="4655979"/>
                    <a:pt x="792480" y="4625753"/>
                    <a:pt x="801370" y="4645904"/>
                  </a:cubicBezTo>
                  <a:cubicBezTo>
                    <a:pt x="727710" y="4694266"/>
                    <a:pt x="731520" y="4712402"/>
                    <a:pt x="707390" y="4776884"/>
                  </a:cubicBezTo>
                  <a:cubicBezTo>
                    <a:pt x="687070" y="4724492"/>
                    <a:pt x="633730" y="5061011"/>
                    <a:pt x="676910" y="5056981"/>
                  </a:cubicBezTo>
                  <a:cubicBezTo>
                    <a:pt x="641350" y="5115419"/>
                    <a:pt x="709930" y="5081162"/>
                    <a:pt x="726440" y="5103328"/>
                  </a:cubicBezTo>
                  <a:cubicBezTo>
                    <a:pt x="711200" y="5145644"/>
                    <a:pt x="745490" y="5157735"/>
                    <a:pt x="749300" y="5202067"/>
                  </a:cubicBezTo>
                  <a:cubicBezTo>
                    <a:pt x="768350" y="5210127"/>
                    <a:pt x="805180" y="5167810"/>
                    <a:pt x="803910" y="5232293"/>
                  </a:cubicBezTo>
                  <a:cubicBezTo>
                    <a:pt x="767080" y="5238339"/>
                    <a:pt x="778510" y="5222218"/>
                    <a:pt x="753110" y="5262519"/>
                  </a:cubicBezTo>
                  <a:cubicBezTo>
                    <a:pt x="744220" y="5248414"/>
                    <a:pt x="725170" y="5234308"/>
                    <a:pt x="706120" y="5264535"/>
                  </a:cubicBezTo>
                  <a:cubicBezTo>
                    <a:pt x="720090" y="5306852"/>
                    <a:pt x="715010" y="5339093"/>
                    <a:pt x="712470" y="5373349"/>
                  </a:cubicBezTo>
                  <a:cubicBezTo>
                    <a:pt x="779780" y="5355213"/>
                    <a:pt x="732790" y="5391485"/>
                    <a:pt x="795020" y="5399545"/>
                  </a:cubicBezTo>
                  <a:cubicBezTo>
                    <a:pt x="814070" y="5435817"/>
                    <a:pt x="786130" y="5445892"/>
                    <a:pt x="782320" y="5470073"/>
                  </a:cubicBezTo>
                  <a:cubicBezTo>
                    <a:pt x="904240" y="5476118"/>
                    <a:pt x="967740" y="5556722"/>
                    <a:pt x="1071880" y="5595008"/>
                  </a:cubicBezTo>
                  <a:cubicBezTo>
                    <a:pt x="1071880" y="5631280"/>
                    <a:pt x="1090930" y="5617174"/>
                    <a:pt x="1093470" y="5645385"/>
                  </a:cubicBezTo>
                  <a:cubicBezTo>
                    <a:pt x="1291590" y="5609114"/>
                    <a:pt x="1422400" y="5643370"/>
                    <a:pt x="1651000" y="5532540"/>
                  </a:cubicBezTo>
                  <a:cubicBezTo>
                    <a:pt x="1623060" y="5492239"/>
                    <a:pt x="1544320" y="5524480"/>
                    <a:pt x="1529080" y="5504329"/>
                  </a:cubicBezTo>
                  <a:cubicBezTo>
                    <a:pt x="1684020" y="5401560"/>
                    <a:pt x="1873250" y="5365289"/>
                    <a:pt x="2058670" y="5306852"/>
                  </a:cubicBezTo>
                  <a:cubicBezTo>
                    <a:pt x="2236470" y="5252444"/>
                    <a:pt x="2411730" y="5270580"/>
                    <a:pt x="2586990" y="5147660"/>
                  </a:cubicBezTo>
                  <a:cubicBezTo>
                    <a:pt x="2628900" y="5173856"/>
                    <a:pt x="2661920" y="5123479"/>
                    <a:pt x="2701290" y="5105343"/>
                  </a:cubicBezTo>
                  <a:cubicBezTo>
                    <a:pt x="2907030" y="5006604"/>
                    <a:pt x="3168650" y="4928016"/>
                    <a:pt x="3371850" y="4901819"/>
                  </a:cubicBezTo>
                  <a:cubicBezTo>
                    <a:pt x="3407410" y="4897789"/>
                    <a:pt x="3448050" y="4865548"/>
                    <a:pt x="3464560" y="4847412"/>
                  </a:cubicBezTo>
                  <a:cubicBezTo>
                    <a:pt x="3530600" y="4863532"/>
                    <a:pt x="3644900" y="4795020"/>
                    <a:pt x="3704590" y="4768824"/>
                  </a:cubicBezTo>
                  <a:cubicBezTo>
                    <a:pt x="3702050" y="4750688"/>
                    <a:pt x="3691890" y="4730537"/>
                    <a:pt x="3703320" y="4720462"/>
                  </a:cubicBezTo>
                  <a:cubicBezTo>
                    <a:pt x="3785870" y="4690236"/>
                    <a:pt x="3902710" y="4657994"/>
                    <a:pt x="3978910" y="4585451"/>
                  </a:cubicBezTo>
                  <a:cubicBezTo>
                    <a:pt x="3968750" y="4577391"/>
                    <a:pt x="3947160" y="4599557"/>
                    <a:pt x="3945890" y="4567315"/>
                  </a:cubicBezTo>
                  <a:cubicBezTo>
                    <a:pt x="4018280" y="4539104"/>
                    <a:pt x="4107180" y="4527013"/>
                    <a:pt x="4175760" y="4482682"/>
                  </a:cubicBezTo>
                  <a:cubicBezTo>
                    <a:pt x="4161790" y="4478652"/>
                    <a:pt x="4146550" y="4478652"/>
                    <a:pt x="4133850" y="4468576"/>
                  </a:cubicBezTo>
                  <a:cubicBezTo>
                    <a:pt x="4218940" y="4365807"/>
                    <a:pt x="4254500" y="4315430"/>
                    <a:pt x="4371340" y="4293264"/>
                  </a:cubicBezTo>
                  <a:cubicBezTo>
                    <a:pt x="4362450" y="4232812"/>
                    <a:pt x="4389120" y="4194525"/>
                    <a:pt x="4448810" y="4172359"/>
                  </a:cubicBezTo>
                  <a:cubicBezTo>
                    <a:pt x="4465320" y="4136087"/>
                    <a:pt x="4414520" y="4150193"/>
                    <a:pt x="4433570" y="4105861"/>
                  </a:cubicBezTo>
                  <a:cubicBezTo>
                    <a:pt x="4645660" y="4061529"/>
                    <a:pt x="4704080" y="3759267"/>
                    <a:pt x="4801870" y="3589999"/>
                  </a:cubicBezTo>
                  <a:cubicBezTo>
                    <a:pt x="4805680" y="3583954"/>
                    <a:pt x="4822190" y="3567834"/>
                    <a:pt x="4824730" y="3563803"/>
                  </a:cubicBezTo>
                  <a:cubicBezTo>
                    <a:pt x="4959350" y="3434838"/>
                    <a:pt x="5125720" y="3416702"/>
                    <a:pt x="5228590" y="3239375"/>
                  </a:cubicBezTo>
                  <a:cubicBezTo>
                    <a:pt x="5267960" y="3104364"/>
                    <a:pt x="5372100" y="2933082"/>
                    <a:pt x="5256530" y="2822252"/>
                  </a:cubicBezTo>
                  <a:cubicBezTo>
                    <a:pt x="5269230" y="2794041"/>
                    <a:pt x="5262880" y="2755755"/>
                    <a:pt x="5250180" y="2713438"/>
                  </a:cubicBezTo>
                  <a:cubicBezTo>
                    <a:pt x="5198110" y="2735604"/>
                    <a:pt x="4958080" y="2661046"/>
                    <a:pt x="4904740" y="2626789"/>
                  </a:cubicBezTo>
                  <a:cubicBezTo>
                    <a:pt x="4916170" y="2584473"/>
                    <a:pt x="4892040" y="2542156"/>
                    <a:pt x="4898390" y="2517975"/>
                  </a:cubicBezTo>
                  <a:cubicBezTo>
                    <a:pt x="4947920" y="2513944"/>
                    <a:pt x="4961890" y="2483718"/>
                    <a:pt x="4991100" y="2465582"/>
                  </a:cubicBezTo>
                  <a:close/>
                </a:path>
              </a:pathLst>
            </a:custGeom>
            <a:blipFill>
              <a:blip r:embed="rId2"/>
              <a:stretch>
                <a:fillRect l="-39381" t="0" r="-39381" b="0"/>
              </a:stretch>
            </a:blipFill>
            <a:ln w="38100" cap="sq">
              <a:solidFill>
                <a:srgbClr val="FFFFFF"/>
              </a:solidFill>
              <a:prstDash val="sysDot"/>
              <a:miter/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01316" y="409719"/>
            <a:ext cx="3751925" cy="2579052"/>
          </a:xfrm>
          <a:custGeom>
            <a:avLst/>
            <a:gdLst/>
            <a:ahLst/>
            <a:cxnLst/>
            <a:rect r="r" b="b" t="t" l="l"/>
            <a:pathLst>
              <a:path h="2579052" w="3751925">
                <a:moveTo>
                  <a:pt x="0" y="0"/>
                </a:moveTo>
                <a:lnTo>
                  <a:pt x="3751925" y="0"/>
                </a:lnTo>
                <a:lnTo>
                  <a:pt x="3751925" y="2579052"/>
                </a:lnTo>
                <a:lnTo>
                  <a:pt x="0" y="25790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7927" r="0" b="-17549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31842" y="3529350"/>
            <a:ext cx="13008468" cy="4002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552"/>
              </a:lnSpc>
            </a:pPr>
            <a:r>
              <a:rPr lang="en-US" b="true" sz="9600">
                <a:solidFill>
                  <a:srgbClr val="227C9D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”ПРИПИНИ МРІЯТИ І ПОЧНИ ДІЯТИ”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964773" y="-64927"/>
            <a:ext cx="9323227" cy="9323227"/>
            <a:chOff x="0" y="0"/>
            <a:chExt cx="12700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2"/>
              <a:stretch>
                <a:fillRect l="-19525" t="0" r="-19526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39742" y="2778117"/>
            <a:ext cx="7379434" cy="884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7"/>
              </a:lnSpc>
            </a:pPr>
            <a:r>
              <a:rPr lang="en-US" b="true" sz="519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ПИТАННЯ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979989" y="4196219"/>
            <a:ext cx="3592483" cy="5645330"/>
          </a:xfrm>
          <a:custGeom>
            <a:avLst/>
            <a:gdLst/>
            <a:ahLst/>
            <a:cxnLst/>
            <a:rect r="r" b="b" t="t" l="l"/>
            <a:pathLst>
              <a:path h="5645330" w="3592483">
                <a:moveTo>
                  <a:pt x="0" y="0"/>
                </a:moveTo>
                <a:lnTo>
                  <a:pt x="3592483" y="0"/>
                </a:lnTo>
                <a:lnTo>
                  <a:pt x="3592483" y="5645330"/>
                </a:lnTo>
                <a:lnTo>
                  <a:pt x="0" y="5645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8919" y="4647558"/>
            <a:ext cx="8695855" cy="37603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98826" indent="-399413" lvl="1">
              <a:lnSpc>
                <a:spcPts val="6030"/>
              </a:lnSpc>
              <a:buFont typeface="Arial"/>
              <a:buChar char="•"/>
            </a:pPr>
            <a:r>
              <a:rPr lang="en-US" sz="36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Які додатки ви використовуєте для редагування фотографій або відео?</a:t>
            </a:r>
          </a:p>
          <a:p>
            <a:pPr algn="l" marL="798826" indent="-399413" lvl="1">
              <a:lnSpc>
                <a:spcPts val="6030"/>
              </a:lnSpc>
              <a:buFont typeface="Arial"/>
              <a:buChar char="•"/>
            </a:pPr>
            <a:r>
              <a:rPr lang="en-US" sz="36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Які функції редагування ви вважаєте найбільш корисними?</a:t>
            </a:r>
          </a:p>
        </p:txBody>
      </p:sp>
      <p:sp>
        <p:nvSpPr>
          <p:cNvPr name="AutoShape 7" id="7"/>
          <p:cNvSpPr/>
          <p:nvPr/>
        </p:nvSpPr>
        <p:spPr>
          <a:xfrm>
            <a:off x="-259642" y="3928992"/>
            <a:ext cx="7543183" cy="0"/>
          </a:xfrm>
          <a:prstGeom prst="line">
            <a:avLst/>
          </a:prstGeom>
          <a:ln cap="rnd" w="57150">
            <a:solidFill>
              <a:srgbClr val="01D5C7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97233" y="775812"/>
            <a:ext cx="5480392" cy="52579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44"/>
              </a:lnSpc>
            </a:pPr>
            <a:r>
              <a:rPr lang="en-US" sz="56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БЕЗКОШТОВНІ</a:t>
            </a:r>
          </a:p>
          <a:p>
            <a:pPr algn="l" marL="0" indent="0" lvl="0">
              <a:lnSpc>
                <a:spcPts val="6944"/>
              </a:lnSpc>
              <a:spcBef>
                <a:spcPct val="0"/>
              </a:spcBef>
            </a:pPr>
            <a:r>
              <a:rPr lang="en-US" b="true" sz="56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Додатки для редагування фотографій для Android та iOS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618019" y="1726992"/>
            <a:ext cx="5056399" cy="3699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Потужний та повністю безкоштовний додаток для редагування від Google. Він пропонує інструменти професійного рівня, такі як регулювання яскравості, контрасту, різкості, вибіркові налаштування, функцію «лікування» для видалення невеликих об’єктів, а також фільтри, зокрема HDR та вінтажні ефекти.</a:t>
            </a:r>
          </a:p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Платна версія не потрібна!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554452" y="1726992"/>
            <a:ext cx="5056399" cy="3328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</a:pP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Містить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обмежений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набір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стильних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фільтрів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та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базові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інструменти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редагування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експозиція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контраст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насиченість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та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різкість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).</a:t>
            </a:r>
          </a:p>
          <a:p>
            <a:pPr algn="l" marL="0" indent="0" lvl="0">
              <a:lnSpc>
                <a:spcPts val="2940"/>
              </a:lnSpc>
            </a:pP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Безкоштовна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версія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має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менше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фільтрів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порівняно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з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платною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підпискою,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але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все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одно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добре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підходить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для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створення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креативного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вигляду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618019" y="6874289"/>
            <a:ext cx="5298257" cy="2585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Пропонує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базові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інструменти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редагування,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такі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як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експозиція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контраст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світлі та темні ділянки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а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також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налаштування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кольору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algn="l" marL="0" indent="0" lvl="0">
              <a:lnSpc>
                <a:spcPts val="2940"/>
              </a:lnSpc>
            </a:pP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Безкоштовна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версія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має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обмежений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функціонал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але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його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достатньо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для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базового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редагування</a:t>
            </a:r>
            <a:r>
              <a:rPr lang="en-US" sz="2100" strike="noStrike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412878" y="8744054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6618019" y="804387"/>
            <a:ext cx="5056399" cy="620935"/>
            <a:chOff x="0" y="0"/>
            <a:chExt cx="6741866" cy="827914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6741866" cy="827914"/>
              <a:chOff x="0" y="0"/>
              <a:chExt cx="5649494" cy="693768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5649495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5649495">
                    <a:moveTo>
                      <a:pt x="5525034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525034" y="0"/>
                    </a:lnTo>
                    <a:cubicBezTo>
                      <a:pt x="5593614" y="0"/>
                      <a:pt x="5649495" y="55880"/>
                      <a:pt x="5649495" y="124460"/>
                    </a:cubicBezTo>
                    <a:lnTo>
                      <a:pt x="5649495" y="569309"/>
                    </a:lnTo>
                    <a:cubicBezTo>
                      <a:pt x="5649495" y="637889"/>
                      <a:pt x="5593614" y="693769"/>
                      <a:pt x="5525034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0" y="158476"/>
              <a:ext cx="6741866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SNAPSEED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6618019" y="6033739"/>
            <a:ext cx="5298257" cy="620935"/>
            <a:chOff x="0" y="0"/>
            <a:chExt cx="7064343" cy="827914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7064343" cy="827914"/>
              <a:chOff x="0" y="0"/>
              <a:chExt cx="5919722" cy="693768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5919722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5919722">
                    <a:moveTo>
                      <a:pt x="5795261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795262" y="0"/>
                    </a:lnTo>
                    <a:cubicBezTo>
                      <a:pt x="5863842" y="0"/>
                      <a:pt x="5919722" y="55880"/>
                      <a:pt x="5919722" y="124460"/>
                    </a:cubicBezTo>
                    <a:lnTo>
                      <a:pt x="5919722" y="569309"/>
                    </a:lnTo>
                    <a:cubicBezTo>
                      <a:pt x="5919722" y="637889"/>
                      <a:pt x="5863842" y="693769"/>
                      <a:pt x="5795262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4" id="14"/>
            <p:cNvSpPr txBox="true"/>
            <p:nvPr/>
          </p:nvSpPr>
          <p:spPr>
            <a:xfrm rot="0">
              <a:off x="0" y="158476"/>
              <a:ext cx="7064343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LIGHTROOM MOBILE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2554452" y="804387"/>
            <a:ext cx="5056399" cy="620935"/>
            <a:chOff x="0" y="0"/>
            <a:chExt cx="6741866" cy="827914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0"/>
              <a:ext cx="6741866" cy="827914"/>
              <a:chOff x="0" y="0"/>
              <a:chExt cx="5649494" cy="693768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5649495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5649495">
                    <a:moveTo>
                      <a:pt x="5525034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525034" y="0"/>
                    </a:lnTo>
                    <a:cubicBezTo>
                      <a:pt x="5593614" y="0"/>
                      <a:pt x="5649495" y="55880"/>
                      <a:pt x="5649495" y="124460"/>
                    </a:cubicBezTo>
                    <a:lnTo>
                      <a:pt x="5649495" y="569309"/>
                    </a:lnTo>
                    <a:cubicBezTo>
                      <a:pt x="5649495" y="637889"/>
                      <a:pt x="5593614" y="693769"/>
                      <a:pt x="5525034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8" id="18"/>
            <p:cNvSpPr txBox="true"/>
            <p:nvPr/>
          </p:nvSpPr>
          <p:spPr>
            <a:xfrm rot="0">
              <a:off x="0" y="158476"/>
              <a:ext cx="6741866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VSCO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2709546" y="6033739"/>
            <a:ext cx="4789393" cy="620935"/>
            <a:chOff x="0" y="0"/>
            <a:chExt cx="6385857" cy="827914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0" y="0"/>
              <a:ext cx="6385857" cy="827914"/>
              <a:chOff x="0" y="0"/>
              <a:chExt cx="5351169" cy="693768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5351169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5351169">
                    <a:moveTo>
                      <a:pt x="5226709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226710" y="0"/>
                    </a:lnTo>
                    <a:cubicBezTo>
                      <a:pt x="5295290" y="0"/>
                      <a:pt x="5351169" y="55880"/>
                      <a:pt x="5351169" y="124460"/>
                    </a:cubicBezTo>
                    <a:lnTo>
                      <a:pt x="5351169" y="569309"/>
                    </a:lnTo>
                    <a:cubicBezTo>
                      <a:pt x="5351169" y="637889"/>
                      <a:pt x="5295290" y="693769"/>
                      <a:pt x="5226710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22" id="22"/>
            <p:cNvSpPr txBox="true"/>
            <p:nvPr/>
          </p:nvSpPr>
          <p:spPr>
            <a:xfrm rot="0">
              <a:off x="0" y="158476"/>
              <a:ext cx="6385857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CANVA</a:t>
              </a: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12709546" y="6874289"/>
            <a:ext cx="4789393" cy="2956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Універсальний додаток для дизайну, чудовий для створення контенту, який також можна використовувати як інструмент для редагування фото та відео.</a:t>
            </a:r>
          </a:p>
          <a:p>
            <a:pPr algn="l" marL="0" indent="0" lvl="0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Існує безкоштовна версія та платна, яка надає доступ до більшого набору інструментів.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18272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5" y="0"/>
                </a:lnTo>
                <a:lnTo>
                  <a:pt x="1231645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966256" y="1028700"/>
            <a:ext cx="6473348" cy="620935"/>
            <a:chOff x="0" y="0"/>
            <a:chExt cx="8631131" cy="82791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8631131" cy="827914"/>
              <a:chOff x="0" y="0"/>
              <a:chExt cx="7232646" cy="69376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7232646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7232646">
                    <a:moveTo>
                      <a:pt x="7108186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108186" y="0"/>
                    </a:lnTo>
                    <a:cubicBezTo>
                      <a:pt x="7176766" y="0"/>
                      <a:pt x="7232646" y="55880"/>
                      <a:pt x="7232646" y="124460"/>
                    </a:cubicBezTo>
                    <a:lnTo>
                      <a:pt x="7232646" y="569309"/>
                    </a:lnTo>
                    <a:cubicBezTo>
                      <a:pt x="7232646" y="637889"/>
                      <a:pt x="7176766" y="693769"/>
                      <a:pt x="7108186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158476"/>
              <a:ext cx="8631131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КЛЮЧОВІ ОСОБЛИВОСТІ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5874552" y="7271801"/>
            <a:ext cx="6656756" cy="600615"/>
            <a:chOff x="0" y="0"/>
            <a:chExt cx="8875674" cy="800820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8875674" cy="800820"/>
              <a:chOff x="0" y="0"/>
              <a:chExt cx="7437566" cy="671065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7437566" cy="671065"/>
              </a:xfrm>
              <a:custGeom>
                <a:avLst/>
                <a:gdLst/>
                <a:ahLst/>
                <a:cxnLst/>
                <a:rect r="r" b="b" t="t" l="l"/>
                <a:pathLst>
                  <a:path h="671065" w="7437566">
                    <a:moveTo>
                      <a:pt x="7313106" y="671065"/>
                    </a:moveTo>
                    <a:lnTo>
                      <a:pt x="124460" y="671065"/>
                    </a:lnTo>
                    <a:cubicBezTo>
                      <a:pt x="55880" y="671065"/>
                      <a:pt x="0" y="615185"/>
                      <a:pt x="0" y="54660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313106" y="0"/>
                    </a:lnTo>
                    <a:cubicBezTo>
                      <a:pt x="7381686" y="0"/>
                      <a:pt x="7437566" y="55880"/>
                      <a:pt x="7437566" y="124460"/>
                    </a:cubicBezTo>
                    <a:lnTo>
                      <a:pt x="7437566" y="546605"/>
                    </a:lnTo>
                    <a:cubicBezTo>
                      <a:pt x="7437566" y="615185"/>
                      <a:pt x="7381686" y="671065"/>
                      <a:pt x="7313106" y="671065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0" y="148951"/>
              <a:ext cx="8875674" cy="5219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69"/>
                </a:lnSpc>
              </a:pPr>
              <a:r>
                <a:rPr lang="en-US" b="true" sz="26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ЧОМУ ЦЕ ЧУДОВО ДЛЯ ПОЧАТКІВЦІВ: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429217" y="3132913"/>
            <a:ext cx="2539494" cy="2539494"/>
          </a:xfrm>
          <a:custGeom>
            <a:avLst/>
            <a:gdLst/>
            <a:ahLst/>
            <a:cxnLst/>
            <a:rect r="r" b="b" t="t" l="l"/>
            <a:pathLst>
              <a:path h="2539494" w="2539494">
                <a:moveTo>
                  <a:pt x="0" y="0"/>
                </a:moveTo>
                <a:lnTo>
                  <a:pt x="2539495" y="0"/>
                </a:lnTo>
                <a:lnTo>
                  <a:pt x="2539495" y="2539494"/>
                </a:lnTo>
                <a:lnTo>
                  <a:pt x="0" y="25394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403092" y="247958"/>
            <a:ext cx="4405987" cy="9791083"/>
          </a:xfrm>
          <a:custGeom>
            <a:avLst/>
            <a:gdLst/>
            <a:ahLst/>
            <a:cxnLst/>
            <a:rect r="r" b="b" t="t" l="l"/>
            <a:pathLst>
              <a:path h="9791083" w="4405987">
                <a:moveTo>
                  <a:pt x="0" y="0"/>
                </a:moveTo>
                <a:lnTo>
                  <a:pt x="4405988" y="0"/>
                </a:lnTo>
                <a:lnTo>
                  <a:pt x="4405988" y="9791084"/>
                </a:lnTo>
                <a:lnTo>
                  <a:pt x="0" y="9791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874552" y="1942103"/>
            <a:ext cx="6656756" cy="457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Вибіркове редагування: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дозволяє точно редагувати окремі ділянки фотографії.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Інструмент</a:t>
            </a: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«Лікування»: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безшовне видалення небажаних об’єктів або дефектів.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Фільтри</a:t>
            </a: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та пресети: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застосування різноманітних художніх та корекційних фільтрів.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Підтримка </a:t>
            </a: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RAW: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редагування RAW-файлів для отримання зображень вищої якості.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Зручний</a:t>
            </a: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інтерфейс: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легка навігація з чутливим сенсорним керуванням.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874552" y="8031340"/>
            <a:ext cx="6897169" cy="807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Пропонує прості навчальні посібники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Простий у використанні інтерфейс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18272" y="1353077"/>
            <a:ext cx="4361384" cy="14352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44"/>
              </a:lnSpc>
              <a:spcBef>
                <a:spcPct val="0"/>
              </a:spcBef>
            </a:pPr>
            <a:r>
              <a:rPr lang="en-US" b="true" sz="56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ДОДАТОК </a:t>
            </a:r>
            <a:r>
              <a:rPr lang="en-US" b="true" sz="56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SNAPSEED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12878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043863" y="1028700"/>
            <a:ext cx="6646053" cy="620935"/>
            <a:chOff x="0" y="0"/>
            <a:chExt cx="8861404" cy="82791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8861404" cy="827914"/>
              <a:chOff x="0" y="0"/>
              <a:chExt cx="7425608" cy="69376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7425608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7425608">
                    <a:moveTo>
                      <a:pt x="7301148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301148" y="0"/>
                    </a:lnTo>
                    <a:cubicBezTo>
                      <a:pt x="7369728" y="0"/>
                      <a:pt x="7425608" y="55880"/>
                      <a:pt x="7425608" y="124460"/>
                    </a:cubicBezTo>
                    <a:lnTo>
                      <a:pt x="7425608" y="569309"/>
                    </a:lnTo>
                    <a:cubicBezTo>
                      <a:pt x="7425608" y="637889"/>
                      <a:pt x="7369728" y="693769"/>
                      <a:pt x="7301148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158476"/>
              <a:ext cx="8861404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КЛЮЧОВІ ОСОБЛИВОСТІ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5913378" y="7809723"/>
            <a:ext cx="6776539" cy="600615"/>
            <a:chOff x="0" y="0"/>
            <a:chExt cx="9035385" cy="800820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9035385" cy="800820"/>
              <a:chOff x="0" y="0"/>
              <a:chExt cx="7571399" cy="671065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7571399" cy="671065"/>
              </a:xfrm>
              <a:custGeom>
                <a:avLst/>
                <a:gdLst/>
                <a:ahLst/>
                <a:cxnLst/>
                <a:rect r="r" b="b" t="t" l="l"/>
                <a:pathLst>
                  <a:path h="671065" w="7571399">
                    <a:moveTo>
                      <a:pt x="7446939" y="671065"/>
                    </a:moveTo>
                    <a:lnTo>
                      <a:pt x="124460" y="671065"/>
                    </a:lnTo>
                    <a:cubicBezTo>
                      <a:pt x="55880" y="671065"/>
                      <a:pt x="0" y="615185"/>
                      <a:pt x="0" y="54660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446939" y="0"/>
                    </a:lnTo>
                    <a:cubicBezTo>
                      <a:pt x="7515519" y="0"/>
                      <a:pt x="7571399" y="55880"/>
                      <a:pt x="7571399" y="124460"/>
                    </a:cubicBezTo>
                    <a:lnTo>
                      <a:pt x="7571399" y="546605"/>
                    </a:lnTo>
                    <a:cubicBezTo>
                      <a:pt x="7571399" y="615185"/>
                      <a:pt x="7515519" y="671065"/>
                      <a:pt x="7446939" y="671065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0" y="148951"/>
              <a:ext cx="9035385" cy="5219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69"/>
                </a:lnSpc>
              </a:pPr>
              <a:r>
                <a:rPr lang="en-US" b="true" sz="26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ЧОМУ ЦЕ ЧУДОВО ДЛЯ ПОЧАТКІВЦІВ: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729157" y="2496453"/>
            <a:ext cx="2099675" cy="2050464"/>
          </a:xfrm>
          <a:custGeom>
            <a:avLst/>
            <a:gdLst/>
            <a:ahLst/>
            <a:cxnLst/>
            <a:rect r="r" b="b" t="t" l="l"/>
            <a:pathLst>
              <a:path h="2050464" w="2099675">
                <a:moveTo>
                  <a:pt x="0" y="0"/>
                </a:moveTo>
                <a:lnTo>
                  <a:pt x="2099675" y="0"/>
                </a:lnTo>
                <a:lnTo>
                  <a:pt x="2099675" y="2050464"/>
                </a:lnTo>
                <a:lnTo>
                  <a:pt x="0" y="20504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475530" y="225385"/>
            <a:ext cx="4426303" cy="9836230"/>
          </a:xfrm>
          <a:custGeom>
            <a:avLst/>
            <a:gdLst/>
            <a:ahLst/>
            <a:cxnLst/>
            <a:rect r="r" b="b" t="t" l="l"/>
            <a:pathLst>
              <a:path h="9836230" w="4426303">
                <a:moveTo>
                  <a:pt x="0" y="0"/>
                </a:moveTo>
                <a:lnTo>
                  <a:pt x="4426304" y="0"/>
                </a:lnTo>
                <a:lnTo>
                  <a:pt x="4426304" y="9836230"/>
                </a:lnTo>
                <a:lnTo>
                  <a:pt x="0" y="9836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913378" y="1907719"/>
            <a:ext cx="6656756" cy="5417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Професійні інструменти редагування: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точне налаштування кольору, світла та деталей.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Пресети</a:t>
            </a: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застосування попередньо налаштованих параметрів для досягнення послідовного вигляду.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Редагування </a:t>
            </a: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RAW: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робота з RAW-фотографіями для максимальної якості зображень.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Інструменти організації: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маркування та категоризація фото для зручного доступу.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Синхронізація</a:t>
            </a: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узгодження змін на різних пристроях за допомогою безкоштовного облікового запису Adobe.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046211" y="8667513"/>
            <a:ext cx="5494502" cy="807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Інтуїтивно зрозумілий інтерфейс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Вичерпні навчальні посібники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12878" y="1332072"/>
            <a:ext cx="4732233" cy="739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44"/>
              </a:lnSpc>
              <a:spcBef>
                <a:spcPct val="0"/>
              </a:spcBef>
            </a:pPr>
            <a:r>
              <a:rPr lang="en-US" b="true" sz="56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LIGHTROOM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34623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37165" y="2569967"/>
            <a:ext cx="2246934" cy="2246934"/>
          </a:xfrm>
          <a:custGeom>
            <a:avLst/>
            <a:gdLst/>
            <a:ahLst/>
            <a:cxnLst/>
            <a:rect r="r" b="b" t="t" l="l"/>
            <a:pathLst>
              <a:path h="2246934" w="2246934">
                <a:moveTo>
                  <a:pt x="0" y="0"/>
                </a:moveTo>
                <a:lnTo>
                  <a:pt x="2246934" y="0"/>
                </a:lnTo>
                <a:lnTo>
                  <a:pt x="2246934" y="2246934"/>
                </a:lnTo>
                <a:lnTo>
                  <a:pt x="0" y="2246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95850" y="134094"/>
            <a:ext cx="4766137" cy="9740028"/>
          </a:xfrm>
          <a:custGeom>
            <a:avLst/>
            <a:gdLst/>
            <a:ahLst/>
            <a:cxnLst/>
            <a:rect r="r" b="b" t="t" l="l"/>
            <a:pathLst>
              <a:path h="9740028" w="4766137">
                <a:moveTo>
                  <a:pt x="0" y="0"/>
                </a:moveTo>
                <a:lnTo>
                  <a:pt x="4766137" y="0"/>
                </a:lnTo>
                <a:lnTo>
                  <a:pt x="4766137" y="9740028"/>
                </a:lnTo>
                <a:lnTo>
                  <a:pt x="0" y="97400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056705" y="1145216"/>
            <a:ext cx="7446081" cy="5836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Фільтри в стилі кіно: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застосування широкого спектра художніх фільтрів для покращення фотографій.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Базові інструменти редагування: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налаштування експозиції, контрасту, насиченості та інших параметрів.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Редагування відео: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обробка коротких відеокліпів з використанням аналогічних фільтрів та інструментів.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Творча спільнота: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можливість ділитися фотографіями у спільноті VSCO для натхнення (опціональна функція).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b="true" sz="2100">
                <a:solidFill>
                  <a:srgbClr val="3B383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Інтеграція камери: 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зйомка фотографій безпосередньо в додатку для безперервного редагування.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201460" y="8289797"/>
            <a:ext cx="7239969" cy="158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20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Зосередженість VSCO на фільтрах та простоті дозволяє користувачам швидко отримувати гарні результати, заохочуючи експерименти з різними стилями та образами.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79940" y="1332072"/>
            <a:ext cx="4361384" cy="739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44"/>
              </a:lnSpc>
              <a:spcBef>
                <a:spcPct val="0"/>
              </a:spcBef>
            </a:pPr>
            <a:r>
              <a:rPr lang="en-US" b="true" sz="56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VSCO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5201460" y="404733"/>
            <a:ext cx="7239969" cy="620935"/>
            <a:chOff x="0" y="0"/>
            <a:chExt cx="9653292" cy="827914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9653292" cy="827914"/>
              <a:chOff x="0" y="0"/>
              <a:chExt cx="8089188" cy="693768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089188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8089188">
                    <a:moveTo>
                      <a:pt x="7964728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964729" y="0"/>
                    </a:lnTo>
                    <a:cubicBezTo>
                      <a:pt x="8033308" y="0"/>
                      <a:pt x="8089188" y="55880"/>
                      <a:pt x="8089188" y="124460"/>
                    </a:cubicBezTo>
                    <a:lnTo>
                      <a:pt x="8089188" y="569309"/>
                    </a:lnTo>
                    <a:cubicBezTo>
                      <a:pt x="8089188" y="637889"/>
                      <a:pt x="8033308" y="693769"/>
                      <a:pt x="7964729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1" id="11"/>
            <p:cNvSpPr txBox="true"/>
            <p:nvPr/>
          </p:nvSpPr>
          <p:spPr>
            <a:xfrm rot="0">
              <a:off x="0" y="158476"/>
              <a:ext cx="9653292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КЛЮЧОВІ ОСОБЛИВОСТІ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5201460" y="7421507"/>
            <a:ext cx="6729067" cy="600615"/>
            <a:chOff x="0" y="0"/>
            <a:chExt cx="8972090" cy="800820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8972090" cy="800820"/>
              <a:chOff x="0" y="0"/>
              <a:chExt cx="7518360" cy="671065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7518360" cy="671065"/>
              </a:xfrm>
              <a:custGeom>
                <a:avLst/>
                <a:gdLst/>
                <a:ahLst/>
                <a:cxnLst/>
                <a:rect r="r" b="b" t="t" l="l"/>
                <a:pathLst>
                  <a:path h="671065" w="7518360">
                    <a:moveTo>
                      <a:pt x="7393900" y="671065"/>
                    </a:moveTo>
                    <a:lnTo>
                      <a:pt x="124460" y="671065"/>
                    </a:lnTo>
                    <a:cubicBezTo>
                      <a:pt x="55880" y="671065"/>
                      <a:pt x="0" y="615185"/>
                      <a:pt x="0" y="54660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393900" y="0"/>
                    </a:lnTo>
                    <a:cubicBezTo>
                      <a:pt x="7462479" y="0"/>
                      <a:pt x="7518360" y="55880"/>
                      <a:pt x="7518360" y="124460"/>
                    </a:cubicBezTo>
                    <a:lnTo>
                      <a:pt x="7518360" y="546605"/>
                    </a:lnTo>
                    <a:cubicBezTo>
                      <a:pt x="7518360" y="615185"/>
                      <a:pt x="7462479" y="671065"/>
                      <a:pt x="7393900" y="671065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5" id="15"/>
            <p:cNvSpPr txBox="true"/>
            <p:nvPr/>
          </p:nvSpPr>
          <p:spPr>
            <a:xfrm rot="0">
              <a:off x="0" y="148951"/>
              <a:ext cx="8972090" cy="5219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69"/>
                </a:lnSpc>
              </a:pPr>
              <a:r>
                <a:rPr lang="en-US" b="true" sz="26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ЧОМУ ЦЕ ЧУДОВО ДЛЯ ПОЧАТКІВЦІВ: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DAGztBnJ7a8</dc:identifier>
  <dcterms:modified xsi:type="dcterms:W3CDTF">2011-08-01T06:04:30Z</dcterms:modified>
  <cp:revision>1</cp:revision>
  <dc:title>Ukrainian_Editing photos and videos on your smartphone WORKSHOP</dc:title>
</cp:coreProperties>
</file>